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91" r:id="rId2"/>
    <p:sldId id="454" r:id="rId3"/>
    <p:sldId id="453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37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19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032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73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93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1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73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08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61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16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80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06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89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7.2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дисперсия 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потребительский поиск 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Межвременная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ценовая дисперсия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2563" y="1105576"/>
            <a:ext cx="8851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вероятность того, что цена не выше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вероятность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того, что во всех остальных фирмах цена будет выше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данная фирма сможет завоевать весь рынок.</a:t>
            </a:r>
            <a:endParaRPr lang="ru-RU" sz="2200" i="1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37990" y="2304119"/>
            <a:ext cx="885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в случае успеха: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endParaRPr lang="ru-RU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в случае неудачи: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endParaRPr lang="en-US" sz="8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Ожидаемая прибыль: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139630"/>
              </p:ext>
            </p:extLst>
          </p:nvPr>
        </p:nvGraphicFramePr>
        <p:xfrm>
          <a:off x="3533775" y="2163763"/>
          <a:ext cx="32607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Уравнение" r:id="rId4" imgW="1904760" imgH="431640" progId="Equation.3">
                  <p:embed/>
                </p:oleObj>
              </mc:Choice>
              <mc:Fallback>
                <p:oleObj name="Уравнение" r:id="rId4" imgW="1904760" imgH="43164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163763"/>
                        <a:ext cx="3260725" cy="773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387192"/>
              </p:ext>
            </p:extLst>
          </p:nvPr>
        </p:nvGraphicFramePr>
        <p:xfrm>
          <a:off x="3765059" y="2847853"/>
          <a:ext cx="26939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Уравнение" r:id="rId6" imgW="1574640" imgH="393480" progId="Equation.3">
                  <p:embed/>
                </p:oleObj>
              </mc:Choice>
              <mc:Fallback>
                <p:oleObj name="Уравнение" r:id="rId6" imgW="1574640" imgH="39348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059" y="2847853"/>
                        <a:ext cx="2693988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277313"/>
              </p:ext>
            </p:extLst>
          </p:nvPr>
        </p:nvGraphicFramePr>
        <p:xfrm>
          <a:off x="183659" y="3692399"/>
          <a:ext cx="677514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Уравнение" r:id="rId8" imgW="4228920" imgH="571320" progId="Equation.3">
                  <p:embed/>
                </p:oleObj>
              </mc:Choice>
              <mc:Fallback>
                <p:oleObj name="Уравнение" r:id="rId8" imgW="4228920" imgH="57132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59" y="3692399"/>
                        <a:ext cx="6775147" cy="1023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77276"/>
              </p:ext>
            </p:extLst>
          </p:nvPr>
        </p:nvGraphicFramePr>
        <p:xfrm>
          <a:off x="6986890" y="3981994"/>
          <a:ext cx="2145204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Уравнение" r:id="rId10" imgW="1269720" imgH="228600" progId="Equation.3">
                  <p:embed/>
                </p:oleObj>
              </mc:Choice>
              <mc:Fallback>
                <p:oleObj name="Уравнение" r:id="rId10" imgW="126972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890" y="3981994"/>
                        <a:ext cx="2145204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667442"/>
              </p:ext>
            </p:extLst>
          </p:nvPr>
        </p:nvGraphicFramePr>
        <p:xfrm>
          <a:off x="500066" y="4945796"/>
          <a:ext cx="47005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Уравнение" r:id="rId12" imgW="2933640" imgH="253800" progId="Equation.3">
                  <p:embed/>
                </p:oleObj>
              </mc:Choice>
              <mc:Fallback>
                <p:oleObj name="Уравнение" r:id="rId12" imgW="2933640" imgH="2538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6" y="4945796"/>
                        <a:ext cx="4700587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547594"/>
              </p:ext>
            </p:extLst>
          </p:nvPr>
        </p:nvGraphicFramePr>
        <p:xfrm>
          <a:off x="499089" y="5081865"/>
          <a:ext cx="64309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Уравнение" r:id="rId14" imgW="4012920" imgH="622080" progId="Equation.3">
                  <p:embed/>
                </p:oleObj>
              </mc:Choice>
              <mc:Fallback>
                <p:oleObj name="Уравнение" r:id="rId14" imgW="4012920" imgH="62208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89" y="5081865"/>
                        <a:ext cx="6430963" cy="1112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23476" y="4543498"/>
            <a:ext cx="88964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нулевой прибыли в монополистической конкуренции:</a:t>
            </a:r>
            <a:endParaRPr lang="en-US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9353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Межвременная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ценовая дисперсия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56017" y="-1333358"/>
            <a:ext cx="8490106" cy="5597617"/>
            <a:chOff x="-196000" y="1579517"/>
            <a:chExt cx="8522492" cy="5198910"/>
          </a:xfrm>
        </p:grpSpPr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317939" y="3960708"/>
              <a:ext cx="0" cy="2359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317086" y="6318796"/>
              <a:ext cx="4187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346905" y="5842336"/>
              <a:ext cx="2818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Rectangle 70"/>
            <p:cNvSpPr>
              <a:spLocks noChangeArrowheads="1"/>
            </p:cNvSpPr>
            <p:nvPr/>
          </p:nvSpPr>
          <p:spPr bwMode="auto">
            <a:xfrm>
              <a:off x="17605" y="3904560"/>
              <a:ext cx="313038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286614" y="4916313"/>
              <a:ext cx="633366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/>
                <a:t>π</a:t>
              </a:r>
              <a:r>
                <a:rPr lang="en-US" altLang="ru-RU" sz="2200" i="1" baseline="30000" dirty="0" smtClean="0"/>
                <a:t>f</a:t>
              </a:r>
              <a:r>
                <a:rPr lang="en-US" altLang="ru-RU" sz="2200" i="1" dirty="0" smtClean="0"/>
                <a:t>&lt;</a:t>
              </a:r>
              <a:r>
                <a:rPr lang="en-US" altLang="ru-RU" sz="2200" dirty="0" smtClean="0"/>
                <a:t>0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4" name="Rectangle 70"/>
            <p:cNvSpPr>
              <a:spLocks noChangeArrowheads="1"/>
            </p:cNvSpPr>
            <p:nvPr/>
          </p:nvSpPr>
          <p:spPr bwMode="auto">
            <a:xfrm>
              <a:off x="3472981" y="5498584"/>
              <a:ext cx="722433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ATC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-177450" y="5336145"/>
              <a:ext cx="542904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1" name="Line 32"/>
            <p:cNvSpPr>
              <a:spLocks noChangeShapeType="1"/>
            </p:cNvSpPr>
            <p:nvPr/>
          </p:nvSpPr>
          <p:spPr bwMode="auto">
            <a:xfrm>
              <a:off x="859690" y="4771530"/>
              <a:ext cx="0" cy="1537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>
              <a:off x="3188736" y="5528597"/>
              <a:ext cx="0" cy="794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381962" y="6338442"/>
              <a:ext cx="1043725" cy="431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dirty="0" smtClean="0"/>
                <a:t>(1</a:t>
              </a:r>
              <a:r>
                <a:rPr lang="en-US" altLang="ru-RU" sz="2200" i="1" dirty="0" smtClean="0"/>
                <a:t> – </a:t>
              </a:r>
              <a:r>
                <a:rPr lang="en-US" altLang="ru-RU" sz="2200" i="1" dirty="0" smtClean="0">
                  <a:sym typeface="Symbol" panose="05050102010706020507" pitchFamily="18" charset="2"/>
                </a:rPr>
                <a:t></a:t>
              </a:r>
              <a:r>
                <a:rPr lang="en-US" altLang="ru-RU" sz="2200" dirty="0" smtClean="0">
                  <a:sym typeface="Symbol" panose="05050102010706020507" pitchFamily="18" charset="2"/>
                </a:rPr>
                <a:t>)</a:t>
              </a:r>
              <a:r>
                <a:rPr lang="en-US" altLang="ru-RU" sz="2200" i="1" dirty="0" smtClean="0">
                  <a:sym typeface="Symbol" panose="05050102010706020507" pitchFamily="18" charset="2"/>
                </a:rPr>
                <a:t>/n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57" name="Line 32"/>
            <p:cNvSpPr>
              <a:spLocks noChangeShapeType="1"/>
            </p:cNvSpPr>
            <p:nvPr/>
          </p:nvSpPr>
          <p:spPr bwMode="auto">
            <a:xfrm>
              <a:off x="314831" y="4757586"/>
              <a:ext cx="531211" cy="7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Дуга 58"/>
            <p:cNvSpPr/>
            <p:nvPr/>
          </p:nvSpPr>
          <p:spPr bwMode="auto">
            <a:xfrm flipH="1" flipV="1">
              <a:off x="404427" y="1579517"/>
              <a:ext cx="7922065" cy="4346255"/>
            </a:xfrm>
            <a:prstGeom prst="arc">
              <a:avLst>
                <a:gd name="adj1" fmla="val 16462220"/>
                <a:gd name="adj2" fmla="val 2149719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V="1">
              <a:off x="349437" y="5528598"/>
              <a:ext cx="2818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-196000" y="5722591"/>
              <a:ext cx="542904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i="1" baseline="-25000" dirty="0" smtClean="0"/>
                <a:t>c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2411945" y="6347325"/>
              <a:ext cx="1538495" cy="431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 + </a:t>
              </a:r>
              <a:r>
                <a:rPr lang="en-US" altLang="ru-RU" sz="2200" dirty="0" smtClean="0"/>
                <a:t>(1</a:t>
              </a:r>
              <a:r>
                <a:rPr lang="en-US" altLang="ru-RU" sz="2200" i="1" dirty="0" smtClean="0"/>
                <a:t> – </a:t>
              </a:r>
              <a:r>
                <a:rPr lang="en-US" altLang="ru-RU" sz="2200" i="1" dirty="0" smtClean="0">
                  <a:sym typeface="Symbol" panose="05050102010706020507" pitchFamily="18" charset="2"/>
                </a:rPr>
                <a:t></a:t>
              </a:r>
              <a:r>
                <a:rPr lang="en-US" altLang="ru-RU" sz="2200" dirty="0" smtClean="0">
                  <a:sym typeface="Symbol" panose="05050102010706020507" pitchFamily="18" charset="2"/>
                </a:rPr>
                <a:t>)</a:t>
              </a:r>
              <a:r>
                <a:rPr lang="en-US" altLang="ru-RU" sz="2200" i="1" dirty="0" smtClean="0">
                  <a:sym typeface="Symbol" panose="05050102010706020507" pitchFamily="18" charset="2"/>
                </a:rPr>
                <a:t>/n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1395686" y="5477454"/>
              <a:ext cx="633366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/>
                <a:t>π</a:t>
              </a:r>
              <a:r>
                <a:rPr lang="en-US" altLang="ru-RU" sz="2200" i="1" baseline="30000" dirty="0" smtClean="0"/>
                <a:t>s</a:t>
              </a:r>
              <a:r>
                <a:rPr lang="en-US" altLang="ru-RU" sz="2200" i="1" dirty="0" smtClean="0"/>
                <a:t>&gt;</a:t>
              </a:r>
              <a:r>
                <a:rPr lang="en-US" altLang="ru-RU" sz="2200" dirty="0" smtClean="0"/>
                <a:t>0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4274094" y="5846092"/>
              <a:ext cx="313038" cy="48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graphicFrame>
        <p:nvGraphicFramePr>
          <p:cNvPr id="65" name="Объект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398726"/>
              </p:ext>
            </p:extLst>
          </p:nvPr>
        </p:nvGraphicFramePr>
        <p:xfrm>
          <a:off x="4169159" y="1445326"/>
          <a:ext cx="2988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Уравнение" r:id="rId4" imgW="1993680" imgH="393480" progId="Equation.3">
                  <p:embed/>
                </p:oleObj>
              </mc:Choice>
              <mc:Fallback>
                <p:oleObj name="Уравнение" r:id="rId4" imgW="1993680" imgH="39348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159" y="1445326"/>
                        <a:ext cx="2988150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798152"/>
              </p:ext>
            </p:extLst>
          </p:nvPr>
        </p:nvGraphicFramePr>
        <p:xfrm>
          <a:off x="7259090" y="1440269"/>
          <a:ext cx="18319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Уравнение" r:id="rId6" imgW="1143000" imgH="419040" progId="Equation.3">
                  <p:embed/>
                </p:oleObj>
              </mc:Choice>
              <mc:Fallback>
                <p:oleObj name="Уравнение" r:id="rId6" imgW="1143000" imgH="419040" progId="Equation.3">
                  <p:embed/>
                  <p:pic>
                    <p:nvPicPr>
                      <p:cNvPr id="65" name="Объект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090" y="1440269"/>
                        <a:ext cx="1831975" cy="7508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Прямоугольник 66"/>
          <p:cNvSpPr/>
          <p:nvPr/>
        </p:nvSpPr>
        <p:spPr>
          <a:xfrm>
            <a:off x="3703889" y="1061252"/>
            <a:ext cx="53712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Число фирм в долгосрочном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равновесии:</a:t>
            </a:r>
            <a:endParaRPr lang="en-US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732063" y="2096228"/>
            <a:ext cx="43854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Отрицательно зависит от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посто-янных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издержек.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Отрицательно зависит от числа информированных потребителей (из-за снижения цен и прибыли).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Положительно зависит от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9" name="Объект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576186"/>
              </p:ext>
            </p:extLst>
          </p:nvPr>
        </p:nvGraphicFramePr>
        <p:xfrm>
          <a:off x="460375" y="4583551"/>
          <a:ext cx="86899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Уравнение" r:id="rId8" imgW="5663880" imgH="596880" progId="Equation.3">
                  <p:embed/>
                </p:oleObj>
              </mc:Choice>
              <mc:Fallback>
                <p:oleObj name="Уравнение" r:id="rId8" imgW="5663880" imgH="596880" progId="Equation.3">
                  <p:embed/>
                  <p:pic>
                    <p:nvPicPr>
                      <p:cNvPr id="65" name="Объект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583551"/>
                        <a:ext cx="8689975" cy="1068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Прямоугольник 69"/>
          <p:cNvSpPr/>
          <p:nvPr/>
        </p:nvSpPr>
        <p:spPr>
          <a:xfrm>
            <a:off x="83003" y="4264259"/>
            <a:ext cx="53712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Конкурентная цена:</a:t>
            </a:r>
            <a:endParaRPr lang="en-US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1995" y="5282918"/>
            <a:ext cx="89189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Положительно зависит от любых издержек.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Отрицательно зависит от числа информированных потребителей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Положительно зависит от резервной цены.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792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Распределение цен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47393" y="1272897"/>
            <a:ext cx="53712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распределения цен:</a:t>
            </a:r>
            <a:endParaRPr lang="en-US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3" name="Объект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257034"/>
              </p:ext>
            </p:extLst>
          </p:nvPr>
        </p:nvGraphicFramePr>
        <p:xfrm>
          <a:off x="3997934" y="1034434"/>
          <a:ext cx="34051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Уравнение" r:id="rId4" imgW="1892160" imgH="507960" progId="Equation.3">
                  <p:embed/>
                </p:oleObj>
              </mc:Choice>
              <mc:Fallback>
                <p:oleObj name="Уравнение" r:id="rId4" imgW="1892160" imgH="507960" progId="Equation.3">
                  <p:embed/>
                  <p:pic>
                    <p:nvPicPr>
                      <p:cNvPr id="73" name="Объект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934" y="1034434"/>
                        <a:ext cx="3405187" cy="908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819808"/>
              </p:ext>
            </p:extLst>
          </p:nvPr>
        </p:nvGraphicFramePr>
        <p:xfrm>
          <a:off x="580289" y="3944171"/>
          <a:ext cx="411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Уравнение" r:id="rId6" imgW="2286000" imgH="482400" progId="Equation.3">
                  <p:embed/>
                </p:oleObj>
              </mc:Choice>
              <mc:Fallback>
                <p:oleObj name="Уравнение" r:id="rId6" imgW="2286000" imgH="482400" progId="Equation.3">
                  <p:embed/>
                  <p:pic>
                    <p:nvPicPr>
                      <p:cNvPr id="74" name="Объект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89" y="3944171"/>
                        <a:ext cx="4114800" cy="863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160880" y="1790718"/>
            <a:ext cx="88196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 о ценах принимается случайно в соответствии с данной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функ-цией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распределения. Поэтому неинформированный потребитель ничего не знает о «дешевых» и «дорогих» местах продажи. Опыт не помогает.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47393" y="3671451"/>
            <a:ext cx="87979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все потребители неинформированные:</a:t>
            </a:r>
            <a:endParaRPr lang="en-US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2223" y="4807771"/>
            <a:ext cx="88870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Межвременной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аналог парадокса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Даймонда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все фирмы, исходя из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инди-видуальных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интересов, устанавливают максимальную цену, как это было бы при сговоре.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12223" y="5957941"/>
            <a:ext cx="8922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Недостаток модели: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неинформированные потребители пассивны и даже с издержками не могут узнать выгодные места.</a:t>
            </a:r>
            <a:endParaRPr lang="en-US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60880" y="2882993"/>
            <a:ext cx="8819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Trade-off: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высокая наценка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vs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низкая вероятность продажи информированным.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0028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Пространственная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дисперсия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93418" y="4093993"/>
            <a:ext cx="88870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цены на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выгодно каждой фирме в одностороннем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поряд-ке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Люди не будут осуществлять поиск ради малой выгоды.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12223" y="2298451"/>
            <a:ext cx="89222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Ловушка для туриста:</a:t>
            </a:r>
          </a:p>
          <a:p>
            <a:pPr marL="263525" indent="-263525" algn="just" hangingPunct="0">
              <a:spcAft>
                <a:spcPts val="0"/>
              </a:spcAft>
              <a:buSzPct val="100000"/>
              <a:buAutoNum type="arabicPeriod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 с одинаковыми издержками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продают однородный товар.</a:t>
            </a:r>
          </a:p>
          <a:p>
            <a:pPr marL="263525" indent="-2635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Идентичные покупатели. Они знают распределение фирм, но не могут идентифицировать фирмы.</a:t>
            </a:r>
          </a:p>
          <a:p>
            <a:pPr marL="263525" indent="-2635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Издержки поиска рав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ы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9808" y="1518572"/>
            <a:ext cx="8922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Парадокс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Даймонда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JET’ 1971)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любых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(!!!) издержках поиска равновесие – монопольная цена всюду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5833" y="4931213"/>
            <a:ext cx="89410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Увеличение числа фирм увеличивает вероятность реализации парадокса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Даймонда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(рост числа фирм не усиливает конкуренцию, а наоборот).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5833" y="5778871"/>
            <a:ext cx="90681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последовательного поиска: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сравнить текущую цену 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ожидае-мую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цену при дальнейшем поиске с учетом транспортных издержек.</a:t>
            </a:r>
          </a:p>
        </p:txBody>
      </p:sp>
    </p:spTree>
    <p:extLst>
      <p:ext uri="{BB962C8B-B14F-4D97-AF65-F5344CB8AC3E}">
        <p14:creationId xmlns:p14="http://schemas.microsoft.com/office/powerpoint/2010/main" val="129065343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Экономика информации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0583" y="1091187"/>
            <a:ext cx="88580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– набор данных</a:t>
            </a:r>
            <a:r>
              <a:rPr lang="ru-RU" sz="2200" b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позволяющий экономическому агенту принять рациональное решение.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Потребитель: Что купить? Где купить? По какой цене купить?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5413" y="2196087"/>
            <a:ext cx="885507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информация несовершенна: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ограничена, асимметрична и не-определенна. Это приводит к ограниченной рациональности, смещенным решениям и потерям благосостояния.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Экономика информации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изучает теорию рыночных сигналов, скрининг, рынок «лимонов», принятие решений в условиях неопределенности и т.д.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5413" y="4005837"/>
            <a:ext cx="88550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Проблемы, связанные с информацией:</a:t>
            </a:r>
          </a:p>
          <a:p>
            <a:pPr marL="266700" lvl="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Неопределенность (верификация стоит денег).</a:t>
            </a:r>
          </a:p>
          <a:p>
            <a:pPr marL="266700" lvl="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Ограниченная рациональность (ограниченные данные; ограниченное время для принятия решений; ограниченные способности).</a:t>
            </a:r>
          </a:p>
          <a:p>
            <a:pPr marL="266700" lvl="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Устаревание информации (мир меняется).</a:t>
            </a:r>
          </a:p>
          <a:p>
            <a:pPr marL="266700" lvl="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Высокие издержки обработки информации.</a:t>
            </a:r>
          </a:p>
          <a:p>
            <a:pPr marL="266700" lvl="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Недостаток необходимых знаний; неверная интерпретации.</a:t>
            </a:r>
          </a:p>
          <a:p>
            <a:pPr marL="266700" lvl="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Институциональные преграды (секретная информация).</a:t>
            </a:r>
          </a:p>
        </p:txBody>
      </p:sp>
    </p:spTree>
    <p:extLst>
      <p:ext uri="{BB962C8B-B14F-4D97-AF65-F5344CB8AC3E}">
        <p14:creationId xmlns:p14="http://schemas.microsoft.com/office/powerpoint/2010/main" val="381194671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Рыночная информация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64634" y="1102437"/>
            <a:ext cx="88990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Предположение базовых моделей экономики: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Потребитель знает цены, качество, характеристики, расположение 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нали-чие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товара, а также идентифицирует фирмы (требуется всегда в модели совершенной конкуренции, а также в большинстве других моделей).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2483" y="4496187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ЦД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вариация в ценах между различными производителями однородного по всем характеристикам товара (одинаковая полезность для потребите-лей, одинаковые издержки производителей, нет дополнительных услуг,…)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25413" y="2555635"/>
            <a:ext cx="89614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получения информации: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Реклама со стороны фирм (работает даже для пассивных потребителей).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(работает в случае активных потребителей, но даже для них со-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пряжен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 издержками).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 Box 388"/>
          <p:cNvSpPr txBox="1">
            <a:spLocks noChangeArrowheads="1"/>
          </p:cNvSpPr>
          <p:nvPr/>
        </p:nvSpPr>
        <p:spPr bwMode="auto">
          <a:xfrm>
            <a:off x="164634" y="3970733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дисперсия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22483" y="5604570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ЦД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не ценовая дискриминация и не продуктовая дифференциация! Действует на всех потребителей. Нарушает закон единой цены.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Вызывает-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несовершенной информацией и издержками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8216667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дисперсия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9" y="1109330"/>
            <a:ext cx="8797926" cy="55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84255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Измерение ценовой дисперсии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22484" y="1102437"/>
                <a:ext cx="8941184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1938" indent="-261938" algn="just" hangingPunct="0">
                  <a:spcAft>
                    <a:spcPts val="0"/>
                  </a:spcAft>
                  <a:buSzPct val="100000"/>
                  <a:buAutoNum type="arabicPeriod"/>
                </a:pPr>
                <a:r>
                  <a:rPr lang="ru-RU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Ценовой размах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разница </a:t>
                </a:r>
                <a:r>
                  <a:rPr lang="ru-RU" sz="22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между минимальной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максимальной </a:t>
                </a:r>
                <a:r>
                  <a:rPr lang="ru-RU" sz="22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ценой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в процентах к минимальной. </a:t>
                </a:r>
                <a:r>
                  <a:rPr lang="en-US" sz="2200" b="1" i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Price Range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(</a:t>
                </a:r>
                <a:r>
                  <a:rPr lang="en-US" sz="2200" b="1" i="1" spc="-20" dirty="0" err="1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200" b="1" spc="-20" baseline="-25000" dirty="0" err="1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max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en-US" sz="2200" b="1" i="1" spc="-20" dirty="0" err="1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200" b="1" spc="-20" baseline="-25000" dirty="0" err="1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/ </a:t>
                </a:r>
                <a:r>
                  <a:rPr lang="en-US" sz="2200" b="1" i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200" b="1" spc="-20" baseline="-2500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100%</a:t>
                </a:r>
                <a:r>
                  <a:rPr lang="en-US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ru-RU" sz="2200" spc="-20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61938" indent="-261938" algn="just" hangingPunct="0">
                  <a:spcAft>
                    <a:spcPts val="0"/>
                  </a:spcAft>
                  <a:buSzPct val="100000"/>
                  <a:buAutoNum type="arabicPeriod"/>
                </a:pPr>
                <a:r>
                  <a:rPr lang="ru-RU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Ценовой разрыв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разница</a:t>
                </a:r>
                <a:r>
                  <a:rPr lang="en-US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между минимальной и второй ценой, в про-центах к минимальной. </a:t>
                </a:r>
                <a:r>
                  <a:rPr lang="en-US" sz="2200" b="1" i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Price Gap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200" b="1" i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200" b="1" spc="-20" baseline="-2500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en-US" sz="2200" b="1" i="1" spc="-20" dirty="0" err="1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200" b="1" spc="-20" baseline="-25000" dirty="0" err="1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</a:t>
                </a:r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/ </a:t>
                </a:r>
                <a:r>
                  <a:rPr lang="en-US" sz="2200" b="1" i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200" b="1" spc="-20" baseline="-2500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</a:t>
                </a:r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100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%</a:t>
                </a:r>
                <a:r>
                  <a:rPr lang="en-US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ru-RU" sz="2200" spc="-20" dirty="0" smtClean="0"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61938" indent="-261938" algn="just" hangingPunct="0">
                  <a:spcAft>
                    <a:spcPts val="0"/>
                  </a:spcAft>
                  <a:buSzPct val="100000"/>
                  <a:buAutoNum type="arabicPeriod"/>
                </a:pPr>
                <a:r>
                  <a:rPr lang="ru-RU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Ценность информации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–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разница</a:t>
                </a:r>
                <a:r>
                  <a:rPr lang="en-US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2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между минимальной и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средней </a:t>
                </a:r>
                <a:r>
                  <a:rPr lang="ru-RU" sz="2200" spc="-20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це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-ной</a:t>
                </a:r>
                <a:r>
                  <a:rPr lang="ru-RU" sz="22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в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процентах </a:t>
                </a:r>
                <a:r>
                  <a:rPr lang="ru-RU" sz="22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 минимальной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US" sz="2200" b="1" i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Value of info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pc="-2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pc="-2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en-US" sz="2200" b="1" i="1" spc="-20" dirty="0" err="1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200" b="1" spc="-20" baseline="-25000" dirty="0" err="1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</a:t>
                </a:r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/ </a:t>
                </a:r>
                <a:r>
                  <a:rPr lang="en-US" sz="2200" b="1" i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200" b="1" spc="-20" baseline="-2500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</a:t>
                </a:r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100%</a:t>
                </a:r>
                <a:r>
                  <a:rPr lang="en-US" sz="2200" spc="-20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ru-RU" sz="2200" spc="-20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61938" indent="-261938" algn="just" hangingPunct="0">
                  <a:spcAft>
                    <a:spcPts val="0"/>
                  </a:spcAft>
                  <a:buSzPct val="100000"/>
                  <a:buAutoNum type="arabicPeriod"/>
                </a:pPr>
                <a:r>
                  <a:rPr lang="ru-RU" sz="2200" b="1" spc="-20" dirty="0" smtClean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Коэффициент вариации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</a:t>
                </a:r>
                <a:r>
                  <a:rPr lang="en-US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стандартно</a:t>
                </a:r>
                <a:r>
                  <a:rPr lang="ru-RU" sz="22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</a:t>
                </a:r>
                <a:r>
                  <a:rPr lang="ru-RU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отклонение в процентах к сред-нему значению. </a:t>
                </a:r>
                <a:r>
                  <a:rPr lang="en-US" sz="2200" b="1" i="1" spc="-20" dirty="0" smtClean="0">
                    <a:solidFill>
                      <a:srgbClr val="00FFFF"/>
                    </a:solidFill>
                    <a:latin typeface="+mj-lt"/>
                    <a:ea typeface="Times New Roman" panose="02020603050405020304" pitchFamily="18" charset="0"/>
                  </a:rPr>
                  <a:t>V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+mj-lt"/>
                    <a:ea typeface="Times New Roman" panose="02020603050405020304" pitchFamily="18" charset="0"/>
                  </a:rPr>
                  <a:t> = </a:t>
                </a:r>
                <a:r>
                  <a:rPr lang="en-US" sz="2200" b="1" i="1" spc="-20" dirty="0" smtClean="0">
                    <a:solidFill>
                      <a:srgbClr val="00FFFF"/>
                    </a:solidFill>
                    <a:latin typeface="+mj-lt"/>
                    <a:ea typeface="Times New Roman" panose="02020603050405020304" pitchFamily="18" charset="0"/>
                    <a:sym typeface="Symbol" panose="05050102010706020507" pitchFamily="18" charset="2"/>
                  </a:rPr>
                  <a:t> </a:t>
                </a:r>
                <a:r>
                  <a:rPr lang="en-US" sz="2200" b="1" spc="-20" dirty="0" smtClean="0">
                    <a:solidFill>
                      <a:srgbClr val="00FFFF"/>
                    </a:solidFill>
                    <a:latin typeface="+mj-lt"/>
                    <a:ea typeface="Times New Roman" panose="02020603050405020304" pitchFamily="18" charset="0"/>
                    <a:sym typeface="Symbol" panose="05050102010706020507" pitchFamily="18" charset="2"/>
                  </a:rPr>
                  <a:t>/</a:t>
                </a:r>
                <a:r>
                  <a:rPr lang="en-US" sz="800" b="1" spc="-20" dirty="0" smtClean="0">
                    <a:solidFill>
                      <a:srgbClr val="00FFFF"/>
                    </a:solidFill>
                    <a:latin typeface="+mj-lt"/>
                    <a:ea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pc="-2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200" b="1" i="1" spc="-2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200" b="1" spc="-2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100%</a:t>
                </a:r>
                <a:r>
                  <a:rPr lang="en-US" sz="2200" spc="-2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4" y="1102437"/>
                <a:ext cx="8941184" cy="2800767"/>
              </a:xfrm>
              <a:prstGeom prst="rect">
                <a:avLst/>
              </a:prstGeom>
              <a:blipFill>
                <a:blip r:embed="rId3"/>
                <a:stretch>
                  <a:fillRect l="-750" t="-1525" r="-886" b="-3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122483" y="4496187"/>
            <a:ext cx="88990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http://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www.pricegrabber.com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данные по 9 категориям товаров: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компью-теры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электроника, игры, кино, софт, книги, офисная техника, фото, косметика.</a:t>
            </a:r>
          </a:p>
          <a:p>
            <a:pPr marL="261938" lvl="0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Средние цены.</a:t>
            </a:r>
          </a:p>
          <a:p>
            <a:pPr marL="261938" lvl="0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Насыщенность рынка.</a:t>
            </a:r>
          </a:p>
          <a:p>
            <a:pPr marL="261938" lvl="0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Ценовая дисперсия.</a:t>
            </a:r>
          </a:p>
        </p:txBody>
      </p:sp>
      <p:sp>
        <p:nvSpPr>
          <p:cNvPr id="15" name="Text Box 388"/>
          <p:cNvSpPr txBox="1">
            <a:spLocks noChangeArrowheads="1"/>
          </p:cNvSpPr>
          <p:nvPr/>
        </p:nvSpPr>
        <p:spPr bwMode="auto">
          <a:xfrm>
            <a:off x="164634" y="3970733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Эмпирика ценовой дисперсии</a:t>
            </a:r>
          </a:p>
        </p:txBody>
      </p:sp>
    </p:spTree>
    <p:extLst>
      <p:ext uri="{BB962C8B-B14F-4D97-AF65-F5344CB8AC3E}">
        <p14:creationId xmlns:p14="http://schemas.microsoft.com/office/powerpoint/2010/main" val="40138287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Эмпирика ценовой дисперсии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7" y="1094817"/>
            <a:ext cx="4296229" cy="26603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084" y="1094817"/>
            <a:ext cx="4296229" cy="26686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78" y="3933372"/>
            <a:ext cx="4302440" cy="27547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083" y="3933372"/>
            <a:ext cx="4296229" cy="27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1295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Динамика ценового разрыва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8" y="1096460"/>
            <a:ext cx="8793845" cy="56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9761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Исторический обзор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22484" y="1102437"/>
            <a:ext cx="90215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Джорджа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Стиглера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(«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conomics of information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JPE’1961):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Чем больше доля товара в бюджете потребителя, тем больше мы ищем.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Чем чаще производятся повторяющиеся покупки, тем больше мы ищем.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Чем больше рынок, тем выше издержки поиска.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2223" y="2546679"/>
            <a:ext cx="90215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Другие наблюдения: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Чем чаще покупается товар, тем ниже ценовая дисперсия (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лекарства).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Интенсивность поиска отрицательно связана с издержками поиска, кото-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однако, сложно измерить напрямую (используются прокси).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Интенсивность поиска положительно связана с ценовой дисперсией.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2223" y="4326391"/>
            <a:ext cx="90215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Виды ценовой дисперсии: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Пространственная ценовая дисперсия.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однородного продукта одновременно продают его по разным ценам (используют асимметричные чистые стратегии). Есть дорогие и дешевые фирмы.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Межвременная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ценовая дисперсия.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продают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однород-ный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продукт по разным ценам в разные периоды времени (используют смешанные стратегии).</a:t>
            </a:r>
          </a:p>
        </p:txBody>
      </p:sp>
    </p:spTree>
    <p:extLst>
      <p:ext uri="{BB962C8B-B14F-4D97-AF65-F5344CB8AC3E}">
        <p14:creationId xmlns:p14="http://schemas.microsoft.com/office/powerpoint/2010/main" val="206088261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Межвременная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ценовая дисперсия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22484" y="1102437"/>
            <a:ext cx="90215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распродаж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Вэриана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AER’1980):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Единичная масса потребителей (100%) с единичным спросом и заданной резервной ценой (максимальной готовностью платить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Два типа потребителей – информированные (доля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неиформирован-ные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(доля 1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). Неинформированные покупают в случайной фирме, информированные – в фирме с минимальной ценой.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Рынок состоит из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фирм, производящих однородный продукт. Задана функция издержек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при этом средние издержки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ATC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убывают.</a:t>
            </a:r>
          </a:p>
          <a:p>
            <a:pPr marL="261938" indent="-26193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Каждая фирма имеет функцию плотности вероятности установления каждой конкретной цены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219715"/>
              </p:ext>
            </p:extLst>
          </p:nvPr>
        </p:nvGraphicFramePr>
        <p:xfrm>
          <a:off x="3227020" y="4538663"/>
          <a:ext cx="27828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Уравнение" r:id="rId4" imgW="1625400" imgH="393480" progId="Equation.3">
                  <p:embed/>
                </p:oleObj>
              </mc:Choice>
              <mc:Fallback>
                <p:oleObj name="Уравнение" r:id="rId4" imgW="1625400" imgH="39348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020" y="4538663"/>
                        <a:ext cx="2782888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82563" y="4675037"/>
            <a:ext cx="9021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Пусть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Тогда</a:t>
            </a:r>
          </a:p>
        </p:txBody>
      </p:sp>
      <p:graphicFrame>
        <p:nvGraphicFramePr>
          <p:cNvPr id="13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8288"/>
              </p:ext>
            </p:extLst>
          </p:nvPr>
        </p:nvGraphicFramePr>
        <p:xfrm>
          <a:off x="1040788" y="5018088"/>
          <a:ext cx="32226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Уравнение" r:id="rId6" imgW="1790640" imgH="583920" progId="Equation.3">
                  <p:embed/>
                </p:oleObj>
              </mc:Choice>
              <mc:Fallback>
                <p:oleObj name="Уравнение" r:id="rId6" imgW="1790640" imgH="58392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788" y="5018088"/>
                        <a:ext cx="3222625" cy="1046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167554" y="5146351"/>
            <a:ext cx="27080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конкурентная цена.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43463" y="5911350"/>
            <a:ext cx="8020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Любая цена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будет находиться в интервале между конкурентной и резервной ценой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200" i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2551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25031</TotalTime>
  <Words>1059</Words>
  <Application>Microsoft Office PowerPoint</Application>
  <PresentationFormat>Экран (4:3)</PresentationFormat>
  <Paragraphs>127</Paragraphs>
  <Slides>14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1098</cp:revision>
  <dcterms:created xsi:type="dcterms:W3CDTF">1997-05-19T02:18:46Z</dcterms:created>
  <dcterms:modified xsi:type="dcterms:W3CDTF">2019-02-05T09:34:38Z</dcterms:modified>
</cp:coreProperties>
</file>