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291" r:id="rId2"/>
    <p:sldId id="454" r:id="rId3"/>
    <p:sldId id="455" r:id="rId4"/>
    <p:sldId id="456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375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Средний стиль 1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13" autoAdjust="0"/>
    <p:restoredTop sz="94364" autoAdjust="0"/>
  </p:normalViewPr>
  <p:slideViewPr>
    <p:cSldViewPr snapToGrid="0">
      <p:cViewPr varScale="1">
        <p:scale>
          <a:sx n="70" d="100"/>
          <a:sy n="70" d="100"/>
        </p:scale>
        <p:origin x="11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211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743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1108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326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039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1437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759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661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889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0340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2166261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195040"/>
            <a:ext cx="90106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Теория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отраслевых рынков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4519211"/>
            <a:ext cx="914399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Лекция 8.1</a:t>
            </a:r>
            <a:endParaRPr lang="en-US" altLang="ru-RU" sz="6000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Введение в экспериментальную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и поведенческую экономику</a:t>
            </a:r>
            <a:endParaRPr lang="ru-RU" altLang="ru-RU" sz="36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31311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Эксперименты на выявление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уровня доверия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10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598" y="1476878"/>
            <a:ext cx="900906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Пример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«Игра доверия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»:</a:t>
            </a:r>
            <a:endParaRPr lang="ru-RU" altLang="ru-RU" sz="2200" b="1" dirty="0">
              <a:solidFill>
                <a:srgbClr val="00FFFF"/>
              </a:solidFill>
              <a:latin typeface="Times New Roman Cyr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Первому игроку в паре выдается 100</a:t>
            </a:r>
            <a:r>
              <a:rPr lang="en-US" altLang="ru-RU" sz="2200" dirty="0">
                <a:latin typeface="Times New Roman Cyr" panose="02020603050405020304" pitchFamily="18" charset="0"/>
              </a:rPr>
              <a:t> </a:t>
            </a:r>
            <a:r>
              <a:rPr lang="ru-RU" altLang="ru-RU" sz="2200" dirty="0">
                <a:latin typeface="Times New Roman Cyr" panose="02020603050405020304" pitchFamily="18" charset="0"/>
              </a:rPr>
              <a:t>руб. Он передает напарнику 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некото-рую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</a:t>
            </a:r>
            <a:r>
              <a:rPr lang="ru-RU" altLang="ru-RU" sz="2200" dirty="0">
                <a:latin typeface="Times New Roman Cyr" panose="02020603050405020304" pitchFamily="18" charset="0"/>
              </a:rPr>
              <a:t>ее долю –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сумму </a:t>
            </a:r>
            <a:r>
              <a:rPr lang="en-US" altLang="ru-RU" sz="2200" b="1" i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x</a:t>
            </a:r>
            <a:r>
              <a:rPr lang="ru-RU" altLang="ru-RU" sz="2200" dirty="0">
                <a:latin typeface="Times New Roman Cyr" panose="02020603050405020304" pitchFamily="18" charset="0"/>
              </a:rPr>
              <a:t>. Переданная сумма удваивается, т.е. второй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полу-чает </a:t>
            </a:r>
            <a:r>
              <a:rPr lang="ru-RU" altLang="ru-RU" sz="2200" dirty="0">
                <a:latin typeface="Times New Roman Cyr" panose="02020603050405020304" pitchFamily="18" charset="0"/>
              </a:rPr>
              <a:t>2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x</a:t>
            </a:r>
            <a:r>
              <a:rPr lang="ru-RU" altLang="ru-RU" sz="2200" i="1" dirty="0">
                <a:latin typeface="Times New Roman Cyr" panose="02020603050405020304" pitchFamily="18" charset="0"/>
              </a:rPr>
              <a:t>. </a:t>
            </a:r>
            <a:r>
              <a:rPr lang="ru-RU" altLang="ru-RU" sz="2200" dirty="0">
                <a:latin typeface="Times New Roman Cyr" panose="02020603050405020304" pitchFamily="18" charset="0"/>
              </a:rPr>
              <a:t>Далее второй возвращает первому часть полученного –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сумму </a:t>
            </a:r>
            <a:r>
              <a:rPr lang="en-US" altLang="ru-RU" sz="2200" b="1" i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y</a:t>
            </a:r>
            <a:r>
              <a:rPr lang="ru-RU" altLang="ru-RU" sz="2200" dirty="0">
                <a:latin typeface="Times New Roman Cyr" panose="02020603050405020304" pitchFamily="18" charset="0"/>
              </a:rPr>
              <a:t>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8723" y="2962765"/>
            <a:ext cx="898574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Пример 1:</a:t>
            </a:r>
            <a:r>
              <a:rPr lang="ru-RU" altLang="ru-RU" sz="2200" dirty="0">
                <a:latin typeface="Times New Roman Cyr" panose="02020603050405020304" pitchFamily="18" charset="0"/>
              </a:rPr>
              <a:t> </a:t>
            </a:r>
            <a:r>
              <a:rPr lang="en-US" altLang="ru-RU" sz="2200" dirty="0">
                <a:latin typeface="Times New Roman Cyr" panose="02020603050405020304" pitchFamily="18" charset="0"/>
              </a:rPr>
              <a:t> </a:t>
            </a:r>
            <a:r>
              <a:rPr lang="ru-RU" altLang="ru-RU" sz="2200" dirty="0">
                <a:latin typeface="Times New Roman Cyr" panose="02020603050405020304" pitchFamily="18" charset="0"/>
              </a:rPr>
              <a:t>первый передает сумму 50; второй получает 50*2=100,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воз-вращает </a:t>
            </a:r>
            <a:r>
              <a:rPr lang="ru-RU" altLang="ru-RU" sz="2200" dirty="0">
                <a:latin typeface="Times New Roman Cyr" panose="02020603050405020304" pitchFamily="18" charset="0"/>
              </a:rPr>
              <a:t>обратно 75. Результат: (125, 25)</a:t>
            </a:r>
            <a:r>
              <a:rPr lang="en-US" altLang="ru-RU" sz="2200" dirty="0">
                <a:latin typeface="Times New Roman Cyr" panose="02020603050405020304" pitchFamily="18" charset="0"/>
              </a:rPr>
              <a:t> &gt; (100; 0).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Пример 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2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:</a:t>
            </a:r>
            <a:r>
              <a:rPr lang="ru-RU" altLang="ru-RU" sz="2200" dirty="0">
                <a:latin typeface="Times New Roman Cyr" panose="02020603050405020304" pitchFamily="18" charset="0"/>
              </a:rPr>
              <a:t> </a:t>
            </a:r>
            <a:r>
              <a:rPr lang="en-US" altLang="ru-RU" sz="2200" dirty="0">
                <a:latin typeface="Times New Roman Cyr" panose="02020603050405020304" pitchFamily="18" charset="0"/>
              </a:rPr>
              <a:t> </a:t>
            </a:r>
            <a:r>
              <a:rPr lang="ru-RU" altLang="ru-RU" sz="2200" dirty="0">
                <a:latin typeface="Times New Roman Cyr" panose="02020603050405020304" pitchFamily="18" charset="0"/>
              </a:rPr>
              <a:t>первый передает всю сумму </a:t>
            </a:r>
            <a:r>
              <a:rPr lang="en-US" altLang="ru-RU" sz="2200" dirty="0">
                <a:latin typeface="Times New Roman Cyr" panose="02020603050405020304" pitchFamily="18" charset="0"/>
              </a:rPr>
              <a:t>100</a:t>
            </a:r>
            <a:r>
              <a:rPr lang="ru-RU" altLang="ru-RU" sz="2200" dirty="0">
                <a:latin typeface="Times New Roman Cyr" panose="02020603050405020304" pitchFamily="18" charset="0"/>
              </a:rPr>
              <a:t>; второй получает 100*2=200, но не возвращает обратно ничего. Результат: (0, 200)</a:t>
            </a:r>
            <a:r>
              <a:rPr lang="en-US" altLang="ru-RU" sz="2200" dirty="0">
                <a:latin typeface="Times New Roman Cyr" panose="02020603050405020304" pitchFamily="18" charset="0"/>
              </a:rPr>
              <a:t>.</a:t>
            </a:r>
            <a:endParaRPr lang="ru-RU" altLang="ru-RU" sz="2200" dirty="0">
              <a:latin typeface="Times New Roman Cyr" panose="02020603050405020304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8722" y="4432183"/>
            <a:ext cx="902493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25730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71450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17170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r>
              <a:rPr lang="ru-RU" altLang="ru-RU" sz="2200" b="1" dirty="0">
                <a:solidFill>
                  <a:srgbClr val="00FFFF"/>
                </a:solidFill>
              </a:rPr>
              <a:t>Два аспекта эксперимента:</a:t>
            </a:r>
            <a:endParaRPr lang="ru-RU" altLang="ru-RU" sz="2200" dirty="0"/>
          </a:p>
          <a:p>
            <a:pPr>
              <a:buFontTx/>
              <a:buAutoNum type="arabicPeriod"/>
            </a:pPr>
            <a:r>
              <a:rPr lang="ru-RU" altLang="ru-RU" sz="2200" dirty="0"/>
              <a:t>Уровень восприятия доверия (сколько передали)</a:t>
            </a:r>
            <a:r>
              <a:rPr lang="en-US" altLang="ru-RU" sz="2200" dirty="0"/>
              <a:t>.</a:t>
            </a:r>
            <a:endParaRPr lang="ru-RU" altLang="ru-RU" sz="2200" dirty="0"/>
          </a:p>
          <a:p>
            <a:pPr>
              <a:buFontTx/>
              <a:buAutoNum type="arabicPeriod"/>
            </a:pPr>
            <a:r>
              <a:rPr lang="ru-RU" altLang="ru-RU" sz="2200" dirty="0"/>
              <a:t>Уровень реального доверия (сколько вернули).</a:t>
            </a:r>
            <a:endParaRPr lang="en-US" altLang="ru-RU" sz="220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7257" y="5557108"/>
            <a:ext cx="906157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25730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71450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17170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r>
              <a:rPr lang="ru-RU" altLang="ru-RU" sz="2200" b="1" dirty="0">
                <a:solidFill>
                  <a:srgbClr val="00FFFF"/>
                </a:solidFill>
              </a:rPr>
              <a:t>Другие эксперименты:</a:t>
            </a:r>
            <a:endParaRPr lang="ru-RU" altLang="ru-RU" sz="2200" dirty="0"/>
          </a:p>
          <a:p>
            <a:r>
              <a:rPr lang="ru-RU" altLang="ru-RU" sz="2200" dirty="0"/>
              <a:t>Разбросать по городу кошельки с 50</a:t>
            </a:r>
            <a:r>
              <a:rPr lang="en-US" altLang="ru-RU" sz="2200" dirty="0"/>
              <a:t>$</a:t>
            </a:r>
            <a:r>
              <a:rPr lang="ru-RU" altLang="ru-RU" sz="2200" dirty="0"/>
              <a:t> и визиткой </a:t>
            </a:r>
            <a:r>
              <a:rPr lang="ru-RU" altLang="ru-RU" sz="2200" dirty="0" smtClean="0"/>
              <a:t>– </a:t>
            </a:r>
            <a:r>
              <a:rPr lang="ru-RU" altLang="ru-RU" sz="2200" dirty="0"/>
              <a:t>сколько вернется?</a:t>
            </a:r>
            <a:endParaRPr lang="en-US" altLang="ru-RU" sz="2200" dirty="0"/>
          </a:p>
        </p:txBody>
      </p:sp>
    </p:spTree>
    <p:extLst>
      <p:ext uri="{BB962C8B-B14F-4D97-AF65-F5344CB8AC3E}">
        <p14:creationId xmlns:p14="http://schemas.microsoft.com/office/powerpoint/2010/main" val="329271626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Опросы, выявляющие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различия культур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11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34938" y="1486798"/>
            <a:ext cx="889952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1. Будете </a:t>
            </a:r>
            <a:r>
              <a:rPr lang="ru-RU" altLang="ru-RU" sz="2200" dirty="0">
                <a:latin typeface="Times New Roman Cyr" panose="02020603050405020304" pitchFamily="18" charset="0"/>
              </a:rPr>
              <a:t>ли помогать другу, сбившему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пешехода?</a:t>
            </a:r>
          </a:p>
          <a:p>
            <a:pPr marL="263525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США </a:t>
            </a:r>
            <a:r>
              <a:rPr lang="ru-RU" altLang="ru-RU" sz="2200" dirty="0">
                <a:latin typeface="Times New Roman Cyr" panose="02020603050405020304" pitchFamily="18" charset="0"/>
              </a:rPr>
              <a:t>(5%), Франция (32%), Греция (42%), </a:t>
            </a:r>
            <a:r>
              <a:rPr lang="ru-RU" altLang="ru-RU" sz="2200" b="1" dirty="0">
                <a:solidFill>
                  <a:schemeClr val="hlink"/>
                </a:solidFill>
                <a:latin typeface="Times New Roman Cyr" panose="02020603050405020304" pitchFamily="18" charset="0"/>
              </a:rPr>
              <a:t>Россия (58%)</a:t>
            </a:r>
            <a:r>
              <a:rPr lang="ru-RU" altLang="ru-RU" sz="2200" dirty="0">
                <a:latin typeface="Times New Roman Cyr" panose="02020603050405020304" pitchFamily="18" charset="0"/>
              </a:rPr>
              <a:t>, Южная Корея (74%).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33350" y="2538940"/>
            <a:ext cx="890111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2. Поделитесь </a:t>
            </a:r>
            <a:r>
              <a:rPr lang="ru-RU" altLang="ru-RU" sz="2200" dirty="0">
                <a:latin typeface="Times New Roman Cyr" panose="02020603050405020304" pitchFamily="18" charset="0"/>
              </a:rPr>
              <a:t>ли с другом инсайдерской информацией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о курсе акций?</a:t>
            </a:r>
          </a:p>
          <a:p>
            <a:pPr marL="263525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Япония </a:t>
            </a:r>
            <a:r>
              <a:rPr lang="ru-RU" altLang="ru-RU" sz="2200" dirty="0">
                <a:latin typeface="Times New Roman Cyr" panose="02020603050405020304" pitchFamily="18" charset="0"/>
              </a:rPr>
              <a:t>(13%), США (17%), Франция (44%), </a:t>
            </a:r>
            <a:r>
              <a:rPr lang="ru-RU" altLang="ru-RU" sz="2200" b="1" dirty="0">
                <a:solidFill>
                  <a:schemeClr val="hlink"/>
                </a:solidFill>
                <a:latin typeface="Times New Roman Cyr" panose="02020603050405020304" pitchFamily="18" charset="0"/>
              </a:rPr>
              <a:t>Россия (73%)</a:t>
            </a:r>
            <a:r>
              <a:rPr lang="ru-RU" altLang="ru-RU" sz="2200" dirty="0">
                <a:latin typeface="Times New Roman Cyr" panose="02020603050405020304" pitchFamily="18" charset="0"/>
              </a:rPr>
              <a:t>, 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Югосла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-вия </a:t>
            </a:r>
            <a:r>
              <a:rPr lang="ru-RU" altLang="ru-RU" sz="2200" dirty="0">
                <a:latin typeface="Times New Roman Cyr" panose="02020603050405020304" pitchFamily="18" charset="0"/>
              </a:rPr>
              <a:t>(80%).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18573" y="3570135"/>
            <a:ext cx="889830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63525" indent="-263525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3. Должна </a:t>
            </a:r>
            <a:r>
              <a:rPr lang="ru-RU" altLang="ru-RU" sz="2200" dirty="0">
                <a:latin typeface="Times New Roman Cyr" panose="02020603050405020304" pitchFamily="18" charset="0"/>
              </a:rPr>
              <a:t>ли оплата труда в группе в первую очередь зависеть от 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лич-ных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результатов</a:t>
            </a:r>
            <a:r>
              <a:rPr lang="ru-RU" altLang="ru-RU" sz="2200" dirty="0">
                <a:latin typeface="Times New Roman Cyr" panose="02020603050405020304" pitchFamily="18" charset="0"/>
              </a:rPr>
              <a:t>, а не от результатов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группы?</a:t>
            </a:r>
          </a:p>
          <a:p>
            <a:pPr marL="263525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Непал </a:t>
            </a:r>
            <a:r>
              <a:rPr lang="ru-RU" altLang="ru-RU" sz="2200" dirty="0">
                <a:latin typeface="Times New Roman Cyr" panose="02020603050405020304" pitchFamily="18" charset="0"/>
              </a:rPr>
              <a:t>(31%), Франция (48%), Сингапур (50%), </a:t>
            </a:r>
            <a:r>
              <a:rPr lang="ru-RU" altLang="ru-RU" sz="2200" b="1" dirty="0">
                <a:solidFill>
                  <a:schemeClr val="hlink"/>
                </a:solidFill>
                <a:latin typeface="Times New Roman Cyr" panose="02020603050405020304" pitchFamily="18" charset="0"/>
              </a:rPr>
              <a:t>Россия (62%)</a:t>
            </a:r>
            <a:r>
              <a:rPr lang="ru-RU" altLang="ru-RU" sz="2200" dirty="0">
                <a:latin typeface="Times New Roman Cyr" panose="02020603050405020304" pitchFamily="18" charset="0"/>
              </a:rPr>
              <a:t>, США (79%).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114545" y="5001351"/>
            <a:ext cx="8955088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63525" indent="-263525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4. В </a:t>
            </a:r>
            <a:r>
              <a:rPr lang="ru-RU" altLang="ru-RU" sz="2200" dirty="0">
                <a:latin typeface="Times New Roman Cyr" panose="02020603050405020304" pitchFamily="18" charset="0"/>
              </a:rPr>
              <a:t>коллективе, выполняющем совместную работу, за возникший по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не-досмотру </a:t>
            </a:r>
            <a:r>
              <a:rPr lang="ru-RU" altLang="ru-RU" sz="2200" dirty="0">
                <a:latin typeface="Times New Roman Cyr" panose="02020603050405020304" pitchFamily="18" charset="0"/>
              </a:rPr>
              <a:t>дефект ответственность несет виновный, а не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коллектив</a:t>
            </a:r>
            <a:r>
              <a:rPr lang="ru-RU" altLang="ru-RU" sz="2200" dirty="0">
                <a:latin typeface="Times New Roman Cyr" panose="02020603050405020304" pitchFamily="18" charset="0"/>
              </a:rPr>
              <a:t>?</a:t>
            </a:r>
          </a:p>
          <a:p>
            <a:pPr marL="263525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Индонезия (13%), Великобритания (36%), США (40%), Дания (61%), </a:t>
            </a:r>
            <a:r>
              <a:rPr lang="ru-RU" altLang="ru-RU" sz="2200" b="1" dirty="0">
                <a:solidFill>
                  <a:schemeClr val="hlink"/>
                </a:solidFill>
                <a:latin typeface="Times New Roman Cyr" panose="02020603050405020304" pitchFamily="18" charset="0"/>
              </a:rPr>
              <a:t>Россия (68%)</a:t>
            </a:r>
            <a:r>
              <a:rPr lang="ru-RU" altLang="ru-RU" sz="2200" dirty="0">
                <a:latin typeface="Times New Roman Cyr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771505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857862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Экспериментальная экономика: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истоки и примеры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7" name="Rectangle 268"/>
          <p:cNvSpPr>
            <a:spLocks noChangeArrowheads="1"/>
          </p:cNvSpPr>
          <p:nvPr/>
        </p:nvSpPr>
        <p:spPr bwMode="auto">
          <a:xfrm>
            <a:off x="94638" y="1495792"/>
            <a:ext cx="8961436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Начало 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XX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 века </a:t>
            </a:r>
            <a:r>
              <a:rPr lang="ru-RU" altLang="ru-RU" sz="2200" dirty="0">
                <a:latin typeface="Times New Roman Cyr" panose="02020603050405020304" pitchFamily="18" charset="0"/>
              </a:rPr>
              <a:t>– поведение потребителя (</a:t>
            </a:r>
            <a:r>
              <a:rPr lang="ru-RU" altLang="ru-RU" sz="2200" dirty="0" err="1">
                <a:latin typeface="Times New Roman Cyr" panose="02020603050405020304" pitchFamily="18" charset="0"/>
              </a:rPr>
              <a:t>Ирвинг</a:t>
            </a:r>
            <a:r>
              <a:rPr lang="ru-RU" altLang="ru-RU" sz="2200" dirty="0">
                <a:latin typeface="Times New Roman Cyr" panose="02020603050405020304" pitchFamily="18" charset="0"/>
              </a:rPr>
              <a:t> Фишер).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    Убывание предельной полезности, в том числе, денег.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    Получить премию 5000  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&gt;</a:t>
            </a:r>
            <a:r>
              <a:rPr lang="en-US" altLang="ru-RU" sz="2200" dirty="0">
                <a:latin typeface="Times New Roman Cyr" panose="02020603050405020304" pitchFamily="18" charset="0"/>
              </a:rPr>
              <a:t> </a:t>
            </a:r>
            <a:r>
              <a:rPr lang="ru-RU" altLang="ru-RU" sz="2200" dirty="0">
                <a:latin typeface="Times New Roman Cyr" panose="02020603050405020304" pitchFamily="18" charset="0"/>
              </a:rPr>
              <a:t> получить премию 10000 + потерять 5000.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    Получить премию 5000 + потерять 10000  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&gt;</a:t>
            </a:r>
            <a:r>
              <a:rPr lang="ru-RU" altLang="ru-RU" sz="2200" dirty="0">
                <a:latin typeface="Times New Roman Cyr" panose="02020603050405020304" pitchFamily="18" charset="0"/>
              </a:rPr>
              <a:t>  потерять 5000.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    ХОРОШАЯ + плохая – одновременно,  ПЛОХАЯ + хорошая – порознь.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1940е</a:t>
            </a:r>
            <a:r>
              <a:rPr lang="ru-RU" altLang="ru-RU" sz="2200" dirty="0">
                <a:latin typeface="Times New Roman Cyr" panose="02020603050405020304" pitchFamily="18" charset="0"/>
              </a:rPr>
              <a:t> – поведение в условиях риска (Морис Алле – Нобелевская</a:t>
            </a:r>
            <a:r>
              <a:rPr lang="en-US" altLang="ru-RU" sz="2200" dirty="0">
                <a:latin typeface="Times New Roman Cyr" panose="02020603050405020304" pitchFamily="18" charset="0"/>
              </a:rPr>
              <a:t>’1988</a:t>
            </a:r>
            <a:r>
              <a:rPr lang="ru-RU" altLang="ru-RU" sz="2200" dirty="0">
                <a:latin typeface="Times New Roman Cyr" panose="02020603050405020304" pitchFamily="18" charset="0"/>
              </a:rPr>
              <a:t>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    100% – 1 млн. </a:t>
            </a:r>
            <a:r>
              <a:rPr lang="en-US" altLang="ru-RU" sz="2200" dirty="0">
                <a:latin typeface="Times New Roman Cyr" panose="02020603050405020304" pitchFamily="18" charset="0"/>
              </a:rPr>
              <a:t> 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&gt;</a:t>
            </a:r>
            <a:r>
              <a:rPr lang="en-US" altLang="ru-RU" sz="2200" dirty="0">
                <a:latin typeface="Times New Roman Cyr" panose="02020603050405020304" pitchFamily="18" charset="0"/>
              </a:rPr>
              <a:t>  </a:t>
            </a:r>
            <a:r>
              <a:rPr lang="ru-RU" altLang="ru-RU" sz="2200" dirty="0">
                <a:latin typeface="Times New Roman Cyr" panose="02020603050405020304" pitchFamily="18" charset="0"/>
              </a:rPr>
              <a:t>10% – 5 млн., 89% – 1 млн., 1% – 0.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1950е</a:t>
            </a:r>
            <a:r>
              <a:rPr lang="ru-RU" altLang="ru-RU" sz="2200" dirty="0">
                <a:latin typeface="Times New Roman Cyr" panose="02020603050405020304" pitchFamily="18" charset="0"/>
              </a:rPr>
              <a:t> – моделирование рынков (Эдвард </a:t>
            </a:r>
            <a:r>
              <a:rPr lang="ru-RU" altLang="ru-RU" sz="2200" dirty="0" err="1">
                <a:latin typeface="Times New Roman Cyr" panose="02020603050405020304" pitchFamily="18" charset="0"/>
              </a:rPr>
              <a:t>Чемберлин</a:t>
            </a:r>
            <a:r>
              <a:rPr lang="ru-RU" altLang="ru-RU" sz="2200" dirty="0">
                <a:latin typeface="Times New Roman Cyr" panose="02020603050405020304" pitchFamily="18" charset="0"/>
              </a:rPr>
              <a:t>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1960е</a:t>
            </a:r>
            <a:r>
              <a:rPr lang="ru-RU" altLang="ru-RU" sz="2200" dirty="0">
                <a:latin typeface="Times New Roman Cyr" panose="02020603050405020304" pitchFamily="18" charset="0"/>
              </a:rPr>
              <a:t> – двусторонние торги, аукционы (</a:t>
            </a:r>
            <a:r>
              <a:rPr lang="ru-RU" altLang="ru-RU" sz="2200" dirty="0" err="1">
                <a:latin typeface="Times New Roman Cyr" panose="02020603050405020304" pitchFamily="18" charset="0"/>
              </a:rPr>
              <a:t>Вернон</a:t>
            </a:r>
            <a:r>
              <a:rPr lang="ru-RU" altLang="ru-RU" sz="2200" dirty="0">
                <a:latin typeface="Times New Roman Cyr" panose="02020603050405020304" pitchFamily="18" charset="0"/>
              </a:rPr>
              <a:t> Смит –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Нобель</a:t>
            </a:r>
            <a:r>
              <a:rPr lang="en-US" altLang="ru-RU" sz="2200" dirty="0" smtClean="0">
                <a:latin typeface="Times New Roman Cyr" panose="02020603050405020304" pitchFamily="18" charset="0"/>
              </a:rPr>
              <a:t>’</a:t>
            </a:r>
            <a:r>
              <a:rPr lang="ru-RU" altLang="ru-RU" sz="2200" dirty="0">
                <a:latin typeface="Times New Roman Cyr" panose="02020603050405020304" pitchFamily="18" charset="0"/>
              </a:rPr>
              <a:t>2002).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1970-80е</a:t>
            </a:r>
            <a:r>
              <a:rPr lang="ru-RU" altLang="ru-RU" sz="2200" dirty="0">
                <a:latin typeface="Times New Roman Cyr" panose="02020603050405020304" pitchFamily="18" charset="0"/>
              </a:rPr>
              <a:t> – методология (</a:t>
            </a:r>
            <a:r>
              <a:rPr lang="ru-RU" altLang="ru-RU" sz="2200" dirty="0" err="1">
                <a:latin typeface="Times New Roman Cyr" panose="02020603050405020304" pitchFamily="18" charset="0"/>
              </a:rPr>
              <a:t>Амос</a:t>
            </a:r>
            <a:r>
              <a:rPr lang="ru-RU" altLang="ru-RU" sz="2200" dirty="0">
                <a:latin typeface="Times New Roman Cyr" panose="02020603050405020304" pitchFamily="18" charset="0"/>
              </a:rPr>
              <a:t> </a:t>
            </a:r>
            <a:r>
              <a:rPr lang="ru-RU" altLang="ru-RU" sz="2200" dirty="0" err="1">
                <a:latin typeface="Times New Roman Cyr" panose="02020603050405020304" pitchFamily="18" charset="0"/>
              </a:rPr>
              <a:t>Тверски</a:t>
            </a:r>
            <a:r>
              <a:rPr lang="ru-RU" altLang="ru-RU" sz="2200" dirty="0">
                <a:latin typeface="Times New Roman Cyr" panose="02020603050405020304" pitchFamily="18" charset="0"/>
              </a:rPr>
              <a:t>; </a:t>
            </a:r>
            <a:r>
              <a:rPr lang="ru-RU" altLang="ru-RU" sz="2200" dirty="0" err="1">
                <a:latin typeface="Times New Roman Cyr" panose="02020603050405020304" pitchFamily="18" charset="0"/>
              </a:rPr>
              <a:t>Дэниэл</a:t>
            </a:r>
            <a:r>
              <a:rPr lang="ru-RU" altLang="ru-RU" sz="2200" dirty="0">
                <a:latin typeface="Times New Roman Cyr" panose="02020603050405020304" pitchFamily="18" charset="0"/>
              </a:rPr>
              <a:t> </a:t>
            </a:r>
            <a:r>
              <a:rPr lang="ru-RU" altLang="ru-RU" sz="2200" dirty="0" err="1">
                <a:latin typeface="Times New Roman Cyr" panose="02020603050405020304" pitchFamily="18" charset="0"/>
              </a:rPr>
              <a:t>Канеман</a:t>
            </a:r>
            <a:r>
              <a:rPr lang="ru-RU" altLang="ru-RU" sz="2200" dirty="0">
                <a:latin typeface="Times New Roman Cyr" panose="02020603050405020304" pitchFamily="18" charset="0"/>
              </a:rPr>
              <a:t> –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Нобель</a:t>
            </a:r>
            <a:r>
              <a:rPr lang="en-US" altLang="ru-RU" sz="2200" dirty="0" smtClean="0">
                <a:latin typeface="Times New Roman Cyr" panose="02020603050405020304" pitchFamily="18" charset="0"/>
              </a:rPr>
              <a:t>’</a:t>
            </a:r>
            <a:r>
              <a:rPr lang="ru-RU" altLang="ru-RU" sz="2200" dirty="0">
                <a:latin typeface="Times New Roman Cyr" panose="02020603050405020304" pitchFamily="18" charset="0"/>
              </a:rPr>
              <a:t>2002).</a:t>
            </a:r>
            <a:endParaRPr lang="en-US" altLang="ru-RU" sz="2200" dirty="0">
              <a:latin typeface="Times New Roman Cyr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1990-20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1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0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е</a:t>
            </a:r>
            <a:r>
              <a:rPr lang="ru-RU" altLang="ru-RU" sz="2200" dirty="0">
                <a:latin typeface="Times New Roman Cyr" panose="02020603050405020304" pitchFamily="18" charset="0"/>
              </a:rPr>
              <a:t> – </a:t>
            </a:r>
            <a:r>
              <a:rPr lang="ru-RU" altLang="ru-RU" sz="2200" dirty="0" err="1">
                <a:latin typeface="Times New Roman Cyr" panose="02020603050405020304" pitchFamily="18" charset="0"/>
              </a:rPr>
              <a:t>мэйнстрим</a:t>
            </a:r>
            <a:r>
              <a:rPr lang="ru-RU" altLang="ru-RU" sz="2200" dirty="0">
                <a:latin typeface="Times New Roman Cyr" panose="02020603050405020304" pitchFamily="18" charset="0"/>
              </a:rPr>
              <a:t>.</a:t>
            </a:r>
          </a:p>
        </p:txBody>
      </p:sp>
      <p:sp>
        <p:nvSpPr>
          <p:cNvPr id="10" name="Rectangle 265"/>
          <p:cNvSpPr>
            <a:spLocks noChangeArrowheads="1"/>
          </p:cNvSpPr>
          <p:nvPr/>
        </p:nvSpPr>
        <p:spPr bwMode="auto">
          <a:xfrm>
            <a:off x="109538" y="5323868"/>
            <a:ext cx="894653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Еще механизмы, инициированные экспериментальной экономикой: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Цены, оканчивающиеся на девятки: 199 </a:t>
            </a:r>
            <a:r>
              <a:rPr lang="en-US" altLang="ru-RU" sz="2200" dirty="0">
                <a:latin typeface="Times New Roman Cyr" panose="02020603050405020304" pitchFamily="18" charset="0"/>
              </a:rPr>
              <a:t>&lt; 200</a:t>
            </a:r>
            <a:r>
              <a:rPr lang="ru-RU" altLang="ru-RU" sz="2200" dirty="0">
                <a:latin typeface="Times New Roman Cyr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Наиболее низкая цена в киосках возле метро – предпоследний от метро.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«Мы продадим вам дешевле, чем конкурент» – отменяет ценовую войну.</a:t>
            </a:r>
          </a:p>
        </p:txBody>
      </p:sp>
    </p:spTree>
    <p:extLst>
      <p:ext uri="{BB962C8B-B14F-4D97-AF65-F5344CB8AC3E}">
        <p14:creationId xmlns:p14="http://schemas.microsoft.com/office/powerpoint/2010/main" val="381194671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Ловушки ума и их учет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 принятии экономических решений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7925" y="2964720"/>
            <a:ext cx="905607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25730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71450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17170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r>
              <a:rPr lang="ru-RU" altLang="ru-RU" sz="2200" b="1" dirty="0">
                <a:solidFill>
                  <a:srgbClr val="00FFFF"/>
                </a:solidFill>
                <a:latin typeface="+mj-lt"/>
              </a:rPr>
              <a:t>Ловушки ума: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latin typeface="+mj-lt"/>
              </a:rPr>
              <a:t>Фиксирующая ловушка: </a:t>
            </a:r>
            <a:r>
              <a:rPr lang="ru-RU" altLang="ru-RU" sz="2200" dirty="0" smtClean="0">
                <a:latin typeface="+mj-lt"/>
              </a:rPr>
              <a:t>придаем чрезмерное </a:t>
            </a:r>
            <a:r>
              <a:rPr lang="ru-RU" altLang="ru-RU" sz="2200" dirty="0">
                <a:latin typeface="+mj-lt"/>
              </a:rPr>
              <a:t>значение </a:t>
            </a:r>
            <a:r>
              <a:rPr lang="ru-RU" altLang="ru-RU" sz="2200" dirty="0" smtClean="0">
                <a:latin typeface="+mj-lt"/>
              </a:rPr>
              <a:t>первой мысли.</a:t>
            </a:r>
            <a:r>
              <a:rPr lang="ru-RU" altLang="ru-RU" sz="2200" dirty="0">
                <a:latin typeface="+mj-lt"/>
              </a:rPr>
              <a:t/>
            </a:r>
            <a:br>
              <a:rPr lang="ru-RU" altLang="ru-RU" sz="2200" dirty="0">
                <a:latin typeface="+mj-lt"/>
              </a:rPr>
            </a:br>
            <a:r>
              <a:rPr lang="ru-RU" altLang="ru-RU" sz="2200" dirty="0">
                <a:solidFill>
                  <a:srgbClr val="00FFFF"/>
                </a:solidFill>
                <a:latin typeface="+mj-lt"/>
              </a:rPr>
              <a:t>Пример: </a:t>
            </a:r>
            <a:r>
              <a:rPr lang="ru-RU" altLang="ru-RU" sz="2200" dirty="0">
                <a:latin typeface="+mj-lt"/>
              </a:rPr>
              <a:t>«Турция» </a:t>
            </a:r>
            <a:r>
              <a:rPr lang="ru-RU" altLang="ru-RU" sz="2200" b="1" dirty="0">
                <a:solidFill>
                  <a:srgbClr val="00FFFF"/>
                </a:solidFill>
                <a:latin typeface="+mj-lt"/>
              </a:rPr>
              <a:t>/</a:t>
            </a:r>
            <a:r>
              <a:rPr lang="ru-RU" altLang="ru-RU" sz="2200" dirty="0">
                <a:latin typeface="+mj-lt"/>
              </a:rPr>
              <a:t> скидки после повышения цен.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latin typeface="+mj-lt"/>
              </a:rPr>
              <a:t>Ловушка статус-кво: продолжаем продолжать.</a:t>
            </a:r>
            <a:br>
              <a:rPr lang="ru-RU" altLang="ru-RU" sz="2200" dirty="0">
                <a:latin typeface="+mj-lt"/>
              </a:rPr>
            </a:br>
            <a:r>
              <a:rPr lang="ru-RU" altLang="ru-RU" sz="2200" dirty="0">
                <a:solidFill>
                  <a:srgbClr val="00FFFF"/>
                </a:solidFill>
                <a:latin typeface="+mj-lt"/>
              </a:rPr>
              <a:t>Пример:</a:t>
            </a:r>
            <a:r>
              <a:rPr lang="ru-RU" altLang="ru-RU" sz="2200" dirty="0">
                <a:latin typeface="+mj-lt"/>
              </a:rPr>
              <a:t> обмен подарков </a:t>
            </a:r>
            <a:r>
              <a:rPr lang="ru-RU" altLang="ru-RU" sz="2200" b="1" dirty="0">
                <a:solidFill>
                  <a:srgbClr val="00FFFF"/>
                </a:solidFill>
                <a:latin typeface="+mj-lt"/>
              </a:rPr>
              <a:t>/</a:t>
            </a:r>
            <a:r>
              <a:rPr lang="ru-RU" altLang="ru-RU" sz="2200" dirty="0">
                <a:latin typeface="+mj-lt"/>
              </a:rPr>
              <a:t> известные бренды.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latin typeface="+mj-lt"/>
              </a:rPr>
              <a:t>Ловушка невозвратных издержек: защищаем выбор сделанный </a:t>
            </a:r>
            <a:r>
              <a:rPr lang="ru-RU" altLang="ru-RU" sz="2200" dirty="0" smtClean="0">
                <a:latin typeface="+mj-lt"/>
              </a:rPr>
              <a:t>прежде.</a:t>
            </a:r>
            <a:r>
              <a:rPr lang="ru-RU" altLang="ru-RU" sz="2200" dirty="0">
                <a:latin typeface="+mj-lt"/>
              </a:rPr>
              <a:t/>
            </a:r>
            <a:br>
              <a:rPr lang="ru-RU" altLang="ru-RU" sz="2200" dirty="0">
                <a:latin typeface="+mj-lt"/>
              </a:rPr>
            </a:br>
            <a:r>
              <a:rPr lang="ru-RU" altLang="ru-RU" sz="2200" dirty="0">
                <a:solidFill>
                  <a:srgbClr val="00FFFF"/>
                </a:solidFill>
                <a:latin typeface="+mj-lt"/>
              </a:rPr>
              <a:t>Пример:</a:t>
            </a:r>
            <a:r>
              <a:rPr lang="ru-RU" altLang="ru-RU" sz="2200" dirty="0">
                <a:latin typeface="+mj-lt"/>
              </a:rPr>
              <a:t> купленный билет на концерт </a:t>
            </a:r>
            <a:r>
              <a:rPr lang="ru-RU" altLang="ru-RU" sz="2200" b="1" dirty="0">
                <a:solidFill>
                  <a:srgbClr val="00FFFF"/>
                </a:solidFill>
                <a:latin typeface="+mj-lt"/>
              </a:rPr>
              <a:t>/</a:t>
            </a:r>
            <a:r>
              <a:rPr lang="ru-RU" altLang="ru-RU" sz="2200" dirty="0">
                <a:latin typeface="+mj-lt"/>
              </a:rPr>
              <a:t> абонемент в спортзал.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latin typeface="+mj-lt"/>
              </a:rPr>
              <a:t>Ловушка подкрепления: видим то, что хотим видеть.</a:t>
            </a:r>
            <a:br>
              <a:rPr lang="ru-RU" altLang="ru-RU" sz="2200" dirty="0">
                <a:latin typeface="+mj-lt"/>
              </a:rPr>
            </a:br>
            <a:r>
              <a:rPr lang="ru-RU" altLang="ru-RU" sz="2200" dirty="0">
                <a:solidFill>
                  <a:srgbClr val="00FFFF"/>
                </a:solidFill>
                <a:latin typeface="+mj-lt"/>
              </a:rPr>
              <a:t>Пример: </a:t>
            </a:r>
            <a:r>
              <a:rPr lang="ru-RU" altLang="ru-RU" sz="2200" dirty="0">
                <a:latin typeface="+mj-lt"/>
              </a:rPr>
              <a:t>начинающий трейдер </a:t>
            </a:r>
            <a:r>
              <a:rPr lang="ru-RU" altLang="ru-RU" sz="2200" b="1" dirty="0">
                <a:solidFill>
                  <a:srgbClr val="00FFFF"/>
                </a:solidFill>
                <a:latin typeface="+mj-lt"/>
              </a:rPr>
              <a:t>/</a:t>
            </a:r>
            <a:r>
              <a:rPr lang="ru-RU" altLang="ru-RU" sz="2200" dirty="0">
                <a:latin typeface="+mj-lt"/>
              </a:rPr>
              <a:t> </a:t>
            </a:r>
            <a:r>
              <a:rPr lang="ru-RU" altLang="ru-RU" sz="2200" dirty="0" smtClean="0">
                <a:latin typeface="+mj-lt"/>
              </a:rPr>
              <a:t>информирующая реклама.</a:t>
            </a:r>
            <a:endParaRPr lang="ru-RU" altLang="ru-RU" sz="2200" dirty="0">
              <a:latin typeface="+mj-lt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87923" y="1537430"/>
            <a:ext cx="889586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877888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400175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922463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44475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90195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335915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81635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427355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r>
              <a:rPr lang="ru-RU" altLang="ru-RU" sz="2200" dirty="0" smtClean="0">
                <a:latin typeface="+mj-lt"/>
              </a:rPr>
              <a:t>Вопрос </a:t>
            </a:r>
            <a:r>
              <a:rPr lang="ru-RU" altLang="ru-RU" sz="2200" dirty="0">
                <a:latin typeface="+mj-lt"/>
              </a:rPr>
              <a:t>1. Население Турции больше 35 млн. человек?</a:t>
            </a:r>
          </a:p>
          <a:p>
            <a:r>
              <a:rPr lang="ru-RU" altLang="ru-RU" sz="2200" dirty="0">
                <a:latin typeface="+mj-lt"/>
              </a:rPr>
              <a:t>Вопрос 2. Оцените население Турции.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1324343" y="2213896"/>
            <a:ext cx="695801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877888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400175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922463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44475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90195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335915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81635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427355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r>
              <a:rPr lang="ru-RU" altLang="ru-RU" sz="2200" dirty="0">
                <a:solidFill>
                  <a:srgbClr val="00FFFF"/>
                </a:solidFill>
                <a:latin typeface="+mj-lt"/>
              </a:rPr>
              <a:t>Вопрос 1. Население Турции больше 115 млн. человек?</a:t>
            </a:r>
          </a:p>
          <a:p>
            <a:r>
              <a:rPr lang="ru-RU" altLang="ru-RU" sz="2200" dirty="0">
                <a:solidFill>
                  <a:srgbClr val="00FFFF"/>
                </a:solidFill>
                <a:latin typeface="+mj-lt"/>
              </a:rPr>
              <a:t>Вопрос 2. Оцените население Турции.</a:t>
            </a:r>
          </a:p>
        </p:txBody>
      </p:sp>
    </p:spTree>
    <p:extLst>
      <p:ext uri="{BB962C8B-B14F-4D97-AF65-F5344CB8AC3E}">
        <p14:creationId xmlns:p14="http://schemas.microsoft.com/office/powerpoint/2010/main" val="126581023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Ловушки ума и их учет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 принятии экономических решений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0" name="Text Box 665"/>
          <p:cNvSpPr txBox="1">
            <a:spLocks noChangeArrowheads="1"/>
          </p:cNvSpPr>
          <p:nvPr/>
        </p:nvSpPr>
        <p:spPr bwMode="auto">
          <a:xfrm>
            <a:off x="84990" y="1531570"/>
            <a:ext cx="89535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25730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71450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17170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r>
              <a:rPr lang="ru-RU" altLang="ru-RU" sz="2200" b="1" dirty="0">
                <a:solidFill>
                  <a:srgbClr val="00FFFF"/>
                </a:solidFill>
                <a:latin typeface="+mj-lt"/>
              </a:rPr>
              <a:t>Ловушки ума:</a:t>
            </a:r>
          </a:p>
          <a:p>
            <a:pPr>
              <a:buFontTx/>
              <a:buAutoNum type="arabicPeriod" startAt="5"/>
            </a:pPr>
            <a:r>
              <a:rPr lang="ru-RU" altLang="ru-RU" sz="2200" dirty="0">
                <a:latin typeface="+mj-lt"/>
              </a:rPr>
              <a:t>Ловушка неполной информации: проверяйте свои предположения.</a:t>
            </a:r>
            <a:br>
              <a:rPr lang="ru-RU" altLang="ru-RU" sz="2200" dirty="0">
                <a:latin typeface="+mj-lt"/>
              </a:rPr>
            </a:br>
            <a:r>
              <a:rPr lang="ru-RU" altLang="ru-RU" sz="2200" dirty="0">
                <a:solidFill>
                  <a:srgbClr val="00FFFF"/>
                </a:solidFill>
                <a:latin typeface="+mj-lt"/>
              </a:rPr>
              <a:t>Пример:</a:t>
            </a:r>
            <a:r>
              <a:rPr lang="ru-RU" altLang="ru-RU" sz="2200" dirty="0">
                <a:latin typeface="+mj-lt"/>
              </a:rPr>
              <a:t> интроверт</a:t>
            </a:r>
            <a:r>
              <a:rPr lang="en-US" altLang="ru-RU" sz="2200" dirty="0">
                <a:latin typeface="+mj-lt"/>
              </a:rPr>
              <a:t> </a:t>
            </a:r>
            <a:r>
              <a:rPr lang="ru-RU" altLang="ru-RU" sz="2200" b="1" dirty="0">
                <a:solidFill>
                  <a:srgbClr val="00FFFF"/>
                </a:solidFill>
                <a:latin typeface="+mj-lt"/>
              </a:rPr>
              <a:t>/</a:t>
            </a:r>
            <a:r>
              <a:rPr lang="ru-RU" altLang="ru-RU" sz="2200" dirty="0">
                <a:latin typeface="+mj-lt"/>
              </a:rPr>
              <a:t> банковская комиссия.</a:t>
            </a:r>
          </a:p>
          <a:p>
            <a:pPr>
              <a:buFontTx/>
              <a:buAutoNum type="arabicPeriod" startAt="5"/>
            </a:pPr>
            <a:r>
              <a:rPr lang="ru-RU" altLang="ru-RU" sz="2200" dirty="0">
                <a:latin typeface="+mj-lt"/>
              </a:rPr>
              <a:t>Ловушка конформизма: все так делают.</a:t>
            </a:r>
            <a:br>
              <a:rPr lang="ru-RU" altLang="ru-RU" sz="2200" dirty="0">
                <a:latin typeface="+mj-lt"/>
              </a:rPr>
            </a:br>
            <a:r>
              <a:rPr lang="ru-RU" altLang="ru-RU" sz="2200" dirty="0">
                <a:solidFill>
                  <a:srgbClr val="00FFFF"/>
                </a:solidFill>
                <a:latin typeface="+mj-lt"/>
              </a:rPr>
              <a:t>Пример:</a:t>
            </a:r>
            <a:r>
              <a:rPr lang="ru-RU" altLang="ru-RU" sz="2200" dirty="0">
                <a:latin typeface="+mj-lt"/>
              </a:rPr>
              <a:t> присоединение к большинству </a:t>
            </a:r>
            <a:r>
              <a:rPr lang="ru-RU" altLang="ru-RU" sz="2200" b="1" dirty="0">
                <a:solidFill>
                  <a:srgbClr val="00FFFF"/>
                </a:solidFill>
                <a:latin typeface="+mj-lt"/>
              </a:rPr>
              <a:t>/</a:t>
            </a:r>
            <a:r>
              <a:rPr lang="ru-RU" altLang="ru-RU" sz="2200" dirty="0">
                <a:latin typeface="+mj-lt"/>
              </a:rPr>
              <a:t> мода.</a:t>
            </a:r>
          </a:p>
          <a:p>
            <a:pPr>
              <a:buFontTx/>
              <a:buAutoNum type="arabicPeriod" startAt="5"/>
            </a:pPr>
            <a:r>
              <a:rPr lang="ru-RU" altLang="ru-RU" sz="2200" dirty="0">
                <a:latin typeface="+mj-lt"/>
              </a:rPr>
              <a:t>Ловушка иллюзии контроля: стреляем в темноту.</a:t>
            </a:r>
            <a:br>
              <a:rPr lang="ru-RU" altLang="ru-RU" sz="2200" dirty="0">
                <a:latin typeface="+mj-lt"/>
              </a:rPr>
            </a:br>
            <a:r>
              <a:rPr lang="ru-RU" altLang="ru-RU" sz="2200" dirty="0">
                <a:solidFill>
                  <a:srgbClr val="00FFFF"/>
                </a:solidFill>
                <a:latin typeface="+mj-lt"/>
              </a:rPr>
              <a:t>Пример:</a:t>
            </a:r>
            <a:r>
              <a:rPr lang="ru-RU" altLang="ru-RU" sz="2200" dirty="0">
                <a:latin typeface="+mj-lt"/>
              </a:rPr>
              <a:t> выбрать лотерейный билет </a:t>
            </a:r>
            <a:r>
              <a:rPr lang="ru-RU" altLang="ru-RU" sz="2200" b="1" dirty="0">
                <a:solidFill>
                  <a:srgbClr val="00FFFF"/>
                </a:solidFill>
                <a:latin typeface="+mj-lt"/>
              </a:rPr>
              <a:t>/</a:t>
            </a:r>
            <a:r>
              <a:rPr lang="ru-RU" altLang="ru-RU" sz="2200" dirty="0">
                <a:latin typeface="+mj-lt"/>
              </a:rPr>
              <a:t> назвать </a:t>
            </a:r>
            <a:r>
              <a:rPr lang="ru-RU" altLang="ru-RU" sz="2200" dirty="0" smtClean="0">
                <a:latin typeface="+mj-lt"/>
              </a:rPr>
              <a:t>цену </a:t>
            </a:r>
            <a:r>
              <a:rPr lang="ru-RU" altLang="ru-RU" sz="2200" dirty="0">
                <a:latin typeface="+mj-lt"/>
              </a:rPr>
              <a:t>проезда в такси.</a:t>
            </a:r>
          </a:p>
          <a:p>
            <a:pPr>
              <a:buFontTx/>
              <a:buAutoNum type="arabicPeriod" startAt="5"/>
            </a:pPr>
            <a:r>
              <a:rPr lang="ru-RU" altLang="ru-RU" sz="2200" dirty="0">
                <a:latin typeface="+mj-lt"/>
              </a:rPr>
              <a:t>Ловушка совпадений: мы не сильны в оценке вероятностей.</a:t>
            </a:r>
            <a:br>
              <a:rPr lang="ru-RU" altLang="ru-RU" sz="2200" dirty="0">
                <a:latin typeface="+mj-lt"/>
              </a:rPr>
            </a:br>
            <a:r>
              <a:rPr lang="ru-RU" altLang="ru-RU" sz="2200" dirty="0">
                <a:solidFill>
                  <a:srgbClr val="00FFFF"/>
                </a:solidFill>
                <a:latin typeface="+mj-lt"/>
              </a:rPr>
              <a:t>Пример:</a:t>
            </a:r>
            <a:r>
              <a:rPr lang="ru-RU" altLang="ru-RU" sz="2200" dirty="0">
                <a:latin typeface="+mj-lt"/>
              </a:rPr>
              <a:t> парадокс Монти-Холла </a:t>
            </a:r>
            <a:r>
              <a:rPr lang="ru-RU" altLang="ru-RU" sz="2200" b="1" dirty="0">
                <a:solidFill>
                  <a:srgbClr val="00FFFF"/>
                </a:solidFill>
                <a:latin typeface="+mj-lt"/>
              </a:rPr>
              <a:t>/</a:t>
            </a:r>
            <a:r>
              <a:rPr lang="ru-RU" altLang="ru-RU" sz="2200" dirty="0">
                <a:latin typeface="+mj-lt"/>
              </a:rPr>
              <a:t> парадокс обмена валют.</a:t>
            </a:r>
          </a:p>
          <a:p>
            <a:pPr>
              <a:buFontTx/>
              <a:buAutoNum type="arabicPeriod" startAt="5"/>
            </a:pPr>
            <a:r>
              <a:rPr lang="ru-RU" altLang="ru-RU" sz="2200" dirty="0">
                <a:latin typeface="+mj-lt"/>
              </a:rPr>
              <a:t>Ловушка воспоминаний: не все воспоминания равнозначны.</a:t>
            </a:r>
            <a:br>
              <a:rPr lang="ru-RU" altLang="ru-RU" sz="2200" dirty="0">
                <a:latin typeface="+mj-lt"/>
              </a:rPr>
            </a:br>
            <a:r>
              <a:rPr lang="ru-RU" altLang="ru-RU" sz="2200" dirty="0">
                <a:solidFill>
                  <a:srgbClr val="00FFFF"/>
                </a:solidFill>
                <a:latin typeface="+mj-lt"/>
              </a:rPr>
              <a:t>Пример:</a:t>
            </a:r>
            <a:r>
              <a:rPr lang="ru-RU" altLang="ru-RU" sz="2200" dirty="0">
                <a:latin typeface="+mj-lt"/>
              </a:rPr>
              <a:t> опасны ли авиаперелеты?</a:t>
            </a:r>
            <a:r>
              <a:rPr lang="en-US" altLang="ru-RU" sz="2200" dirty="0">
                <a:latin typeface="+mj-lt"/>
              </a:rPr>
              <a:t> </a:t>
            </a:r>
            <a:r>
              <a:rPr lang="ru-RU" altLang="ru-RU" sz="2200" b="1" dirty="0">
                <a:solidFill>
                  <a:srgbClr val="00FFFF"/>
                </a:solidFill>
                <a:latin typeface="+mj-lt"/>
              </a:rPr>
              <a:t>/</a:t>
            </a:r>
            <a:r>
              <a:rPr lang="en-US" altLang="ru-RU" sz="2200" dirty="0">
                <a:latin typeface="+mj-lt"/>
              </a:rPr>
              <a:t> </a:t>
            </a:r>
            <a:r>
              <a:rPr lang="ru-RU" altLang="ru-RU" sz="2200" dirty="0">
                <a:latin typeface="+mj-lt"/>
              </a:rPr>
              <a:t>черный </a:t>
            </a:r>
            <a:r>
              <a:rPr lang="en-US" altLang="ru-RU" sz="2200" dirty="0">
                <a:latin typeface="+mj-lt"/>
              </a:rPr>
              <a:t>PR</a:t>
            </a:r>
            <a:r>
              <a:rPr lang="ru-RU" altLang="ru-RU" sz="2200" dirty="0">
                <a:latin typeface="+mj-lt"/>
              </a:rPr>
              <a:t>.</a:t>
            </a:r>
          </a:p>
          <a:p>
            <a:pPr>
              <a:buFontTx/>
              <a:buAutoNum type="arabicPeriod" startAt="5"/>
            </a:pPr>
            <a:r>
              <a:rPr lang="ru-RU" altLang="ru-RU" sz="2200" dirty="0">
                <a:latin typeface="+mj-lt"/>
              </a:rPr>
              <a:t>Ловушка превосходства: в среднем выше среднего.</a:t>
            </a:r>
          </a:p>
        </p:txBody>
      </p:sp>
    </p:spTree>
    <p:extLst>
      <p:ext uri="{BB962C8B-B14F-4D97-AF65-F5344CB8AC3E}">
        <p14:creationId xmlns:p14="http://schemas.microsoft.com/office/powerpoint/2010/main" val="127475148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Теория и практика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д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илеммы заключенных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Text Box 790"/>
          <p:cNvSpPr txBox="1">
            <a:spLocks noChangeArrowheads="1"/>
          </p:cNvSpPr>
          <p:nvPr/>
        </p:nvSpPr>
        <p:spPr bwMode="auto">
          <a:xfrm>
            <a:off x="67404" y="1496400"/>
            <a:ext cx="904142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877888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400175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922463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44475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90195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335915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81635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427355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just"/>
            <a:r>
              <a:rPr lang="ru-RU" altLang="ru-RU" sz="2200" b="1" dirty="0" smtClean="0">
                <a:solidFill>
                  <a:srgbClr val="00FFFF"/>
                </a:solidFill>
                <a:latin typeface="+mj-lt"/>
              </a:rPr>
              <a:t>Пример «гранты»:</a:t>
            </a:r>
            <a:endParaRPr lang="ru-RU" altLang="ru-RU" sz="2200" b="1" dirty="0">
              <a:solidFill>
                <a:srgbClr val="00FFFF"/>
              </a:solidFill>
              <a:latin typeface="+mj-lt"/>
            </a:endParaRPr>
          </a:p>
          <a:p>
            <a:pPr algn="just"/>
            <a:r>
              <a:rPr lang="ru-RU" altLang="ru-RU" sz="2200" dirty="0">
                <a:latin typeface="+mj-lt"/>
              </a:rPr>
              <a:t>Представьте себе, что Вы и Ваш сосед – представители двух коллективов, </a:t>
            </a:r>
            <a:r>
              <a:rPr lang="ru-RU" altLang="ru-RU" sz="2200" dirty="0" smtClean="0">
                <a:latin typeface="+mj-lt"/>
              </a:rPr>
              <a:t>проводящих </a:t>
            </a:r>
            <a:r>
              <a:rPr lang="ru-RU" altLang="ru-RU" sz="2200" dirty="0">
                <a:latin typeface="+mj-lt"/>
              </a:rPr>
              <a:t>научные исследования. Каждого из Вас вызывает </a:t>
            </a:r>
            <a:r>
              <a:rPr lang="ru-RU" altLang="ru-RU" sz="2200" dirty="0" err="1" smtClean="0">
                <a:latin typeface="+mj-lt"/>
              </a:rPr>
              <a:t>руковод-ство</a:t>
            </a:r>
            <a:r>
              <a:rPr lang="ru-RU" altLang="ru-RU" sz="2200" dirty="0" smtClean="0">
                <a:latin typeface="+mj-lt"/>
              </a:rPr>
              <a:t> </a:t>
            </a:r>
            <a:r>
              <a:rPr lang="ru-RU" altLang="ru-RU" sz="2200" dirty="0">
                <a:latin typeface="+mj-lt"/>
              </a:rPr>
              <a:t>и </a:t>
            </a:r>
            <a:r>
              <a:rPr lang="ru-RU" altLang="ru-RU" sz="2200" dirty="0" smtClean="0">
                <a:latin typeface="+mj-lt"/>
              </a:rPr>
              <a:t>предлагает </a:t>
            </a:r>
            <a:r>
              <a:rPr lang="ru-RU" altLang="ru-RU" sz="2200" dirty="0">
                <a:latin typeface="+mj-lt"/>
              </a:rPr>
              <a:t>выдать грант 1 млн. руб., либо передать 2 млн. руб. </a:t>
            </a:r>
            <a:r>
              <a:rPr lang="ru-RU" altLang="ru-RU" sz="2200" dirty="0" smtClean="0">
                <a:latin typeface="+mj-lt"/>
              </a:rPr>
              <a:t>другому </a:t>
            </a:r>
            <a:r>
              <a:rPr lang="ru-RU" altLang="ru-RU" sz="2200" dirty="0">
                <a:latin typeface="+mj-lt"/>
              </a:rPr>
              <a:t>коллективу. Ваши действия?</a:t>
            </a:r>
          </a:p>
        </p:txBody>
      </p:sp>
      <p:graphicFrame>
        <p:nvGraphicFramePr>
          <p:cNvPr id="7" name="Group 9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249893"/>
              </p:ext>
            </p:extLst>
          </p:nvPr>
        </p:nvGraphicFramePr>
        <p:xfrm>
          <a:off x="873245" y="3316674"/>
          <a:ext cx="7403490" cy="1279980"/>
        </p:xfrm>
        <a:graphic>
          <a:graphicData uri="http://schemas.openxmlformats.org/drawingml/2006/table">
            <a:tbl>
              <a:tblPr/>
              <a:tblGrid>
                <a:gridCol w="2778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4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0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Игрок 1  \  Игрок 2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Себе 1 млн.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Другому 2 млн.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Себе 1 млн.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(1; 1)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(3; 0)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Другому 2 млн.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(0; 3)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(2; 2)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Box 947"/>
          <p:cNvSpPr txBox="1">
            <a:spLocks noChangeArrowheads="1"/>
          </p:cNvSpPr>
          <p:nvPr/>
        </p:nvSpPr>
        <p:spPr bwMode="auto">
          <a:xfrm>
            <a:off x="100864" y="4622554"/>
            <a:ext cx="900796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877888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400175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922463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44475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90195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335915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81635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4273550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just"/>
            <a:r>
              <a:rPr lang="ru-RU" altLang="ru-RU" sz="2200" dirty="0">
                <a:latin typeface="+mj-lt"/>
              </a:rPr>
              <a:t>Вне зависимости от действия напарника, каждому в одностороннем порядке выгодно выбрать «себе миллион» (получив на миллион больше). В итоге оба участника игры попадают в ситуацию (1; 1), наихудшую с </a:t>
            </a:r>
            <a:r>
              <a:rPr lang="ru-RU" altLang="ru-RU" sz="2200" dirty="0" smtClean="0">
                <a:latin typeface="+mj-lt"/>
              </a:rPr>
              <a:t>точки </a:t>
            </a:r>
            <a:r>
              <a:rPr lang="ru-RU" altLang="ru-RU" sz="2200" dirty="0">
                <a:latin typeface="+mj-lt"/>
              </a:rPr>
              <a:t>зрения их суммарного выигрыша.</a:t>
            </a:r>
          </a:p>
          <a:p>
            <a:pPr algn="just"/>
            <a:r>
              <a:rPr lang="ru-RU" altLang="ru-RU" sz="2200" dirty="0">
                <a:latin typeface="+mj-lt"/>
              </a:rPr>
              <a:t>Ситуация (2</a:t>
            </a:r>
            <a:r>
              <a:rPr lang="en-US" altLang="ru-RU" sz="2200" dirty="0">
                <a:latin typeface="+mj-lt"/>
              </a:rPr>
              <a:t>; 2) </a:t>
            </a:r>
            <a:r>
              <a:rPr lang="ru-RU" altLang="ru-RU" sz="2200" dirty="0">
                <a:latin typeface="+mj-lt"/>
              </a:rPr>
              <a:t>для «рационально действующих» участников </a:t>
            </a:r>
            <a:r>
              <a:rPr lang="ru-RU" altLang="ru-RU" sz="2200" dirty="0" err="1" smtClean="0">
                <a:latin typeface="+mj-lt"/>
              </a:rPr>
              <a:t>взаимо</a:t>
            </a:r>
            <a:r>
              <a:rPr lang="ru-RU" altLang="ru-RU" sz="2200" dirty="0" smtClean="0">
                <a:latin typeface="+mj-lt"/>
              </a:rPr>
              <a:t>-действия </a:t>
            </a:r>
            <a:r>
              <a:rPr lang="ru-RU" altLang="ru-RU" sz="2200" dirty="0">
                <a:latin typeface="+mj-lt"/>
              </a:rPr>
              <a:t>недостижима без сговора</a:t>
            </a:r>
            <a:r>
              <a:rPr lang="ru-RU" altLang="ru-RU" sz="2200" dirty="0" smtClean="0">
                <a:latin typeface="+mj-lt"/>
              </a:rPr>
              <a:t>. </a:t>
            </a:r>
            <a:r>
              <a:rPr lang="ru-RU" altLang="ru-RU" sz="2200" b="1" dirty="0" smtClean="0">
                <a:solidFill>
                  <a:srgbClr val="00FFFF"/>
                </a:solidFill>
                <a:latin typeface="+mj-lt"/>
              </a:rPr>
              <a:t>Практика показывает иное!</a:t>
            </a:r>
            <a:endParaRPr lang="ru-RU" altLang="ru-RU" sz="2200" b="1" dirty="0">
              <a:solidFill>
                <a:srgbClr val="00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742096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Софинансирование</a:t>
            </a:r>
            <a:endParaRPr lang="ru-RU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общественных благ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9" name="Rectangle 1274"/>
          <p:cNvSpPr>
            <a:spLocks noChangeArrowheads="1"/>
          </p:cNvSpPr>
          <p:nvPr/>
        </p:nvSpPr>
        <p:spPr bwMode="auto">
          <a:xfrm>
            <a:off x="106363" y="1477635"/>
            <a:ext cx="899001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+mn-lt"/>
              </a:rPr>
              <a:t>Общественные блага</a:t>
            </a:r>
            <a:r>
              <a:rPr lang="ru-RU" altLang="ru-RU" sz="2200" dirty="0">
                <a:latin typeface="+mn-lt"/>
              </a:rPr>
              <a:t> – </a:t>
            </a:r>
            <a:r>
              <a:rPr lang="ru-RU" altLang="ru-RU" sz="2200" dirty="0" err="1">
                <a:latin typeface="+mn-lt"/>
              </a:rPr>
              <a:t>неисключаемые</a:t>
            </a:r>
            <a:r>
              <a:rPr lang="ru-RU" altLang="ru-RU" sz="2200" dirty="0">
                <a:latin typeface="+mn-lt"/>
              </a:rPr>
              <a:t> (невозможно собрать плату с </a:t>
            </a:r>
            <a:r>
              <a:rPr lang="ru-RU" altLang="ru-RU" sz="2200" dirty="0" smtClean="0">
                <a:latin typeface="+mn-lt"/>
              </a:rPr>
              <a:t>пользователей</a:t>
            </a:r>
            <a:r>
              <a:rPr lang="ru-RU" altLang="ru-RU" sz="2200" dirty="0">
                <a:latin typeface="+mn-lt"/>
              </a:rPr>
              <a:t>), неконкурентные (пользователи друг другу не мешают).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+mn-lt"/>
              </a:rPr>
              <a:t>Примеры:</a:t>
            </a:r>
            <a:r>
              <a:rPr lang="ru-RU" altLang="ru-RU" sz="2200" b="1" dirty="0">
                <a:latin typeface="+mn-lt"/>
              </a:rPr>
              <a:t> </a:t>
            </a:r>
            <a:r>
              <a:rPr lang="ru-RU" altLang="ru-RU" sz="2200" dirty="0">
                <a:latin typeface="+mn-lt"/>
              </a:rPr>
              <a:t>оборона, парки, фонари, праздничные фейерверки…</a:t>
            </a:r>
          </a:p>
        </p:txBody>
      </p:sp>
      <p:sp>
        <p:nvSpPr>
          <p:cNvPr id="10" name="Rectangle 1275"/>
          <p:cNvSpPr>
            <a:spLocks noChangeArrowheads="1"/>
          </p:cNvSpPr>
          <p:nvPr/>
        </p:nvSpPr>
        <p:spPr bwMode="auto">
          <a:xfrm>
            <a:off x="96838" y="2516617"/>
            <a:ext cx="89995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+mn-lt"/>
              </a:rPr>
              <a:t>Проблема: </a:t>
            </a:r>
            <a:r>
              <a:rPr lang="ru-RU" altLang="ru-RU" sz="2200" dirty="0">
                <a:latin typeface="+mn-lt"/>
              </a:rPr>
              <a:t>недофинансирование общественных благ при использовании </a:t>
            </a:r>
            <a:r>
              <a:rPr lang="ru-RU" altLang="ru-RU" sz="2200" dirty="0" smtClean="0">
                <a:latin typeface="+mn-lt"/>
              </a:rPr>
              <a:t>рыночных </a:t>
            </a:r>
            <a:r>
              <a:rPr lang="ru-RU" altLang="ru-RU" sz="2200" dirty="0">
                <a:latin typeface="+mn-lt"/>
              </a:rPr>
              <a:t>механизмов.</a:t>
            </a:r>
          </a:p>
        </p:txBody>
      </p:sp>
      <p:sp>
        <p:nvSpPr>
          <p:cNvPr id="11" name="Text Box 1276"/>
          <p:cNvSpPr txBox="1">
            <a:spLocks noChangeArrowheads="1"/>
          </p:cNvSpPr>
          <p:nvPr/>
        </p:nvSpPr>
        <p:spPr bwMode="auto">
          <a:xfrm>
            <a:off x="95250" y="3276110"/>
            <a:ext cx="89535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1503363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2025650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2547938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3070225" indent="-342900"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3527425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3984625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4441825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4899025" indent="-3429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just"/>
            <a:r>
              <a:rPr lang="ru-RU" altLang="ru-RU" sz="2200" b="1" dirty="0" smtClean="0">
                <a:solidFill>
                  <a:srgbClr val="00FFFF"/>
                </a:solidFill>
                <a:latin typeface="+mn-lt"/>
              </a:rPr>
              <a:t>Пример «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+mn-lt"/>
              </a:rPr>
              <a:t>Софинансирование</a:t>
            </a:r>
            <a:r>
              <a:rPr lang="ru-RU" altLang="ru-RU" sz="2200" b="1" dirty="0" smtClean="0">
                <a:solidFill>
                  <a:srgbClr val="00FFFF"/>
                </a:solidFill>
                <a:latin typeface="+mn-lt"/>
              </a:rPr>
              <a:t> </a:t>
            </a:r>
            <a:r>
              <a:rPr lang="ru-RU" altLang="ru-RU" sz="2200" b="1" dirty="0">
                <a:solidFill>
                  <a:srgbClr val="00FFFF"/>
                </a:solidFill>
                <a:latin typeface="+mn-lt"/>
              </a:rPr>
              <a:t>общественных благ</a:t>
            </a:r>
            <a:r>
              <a:rPr lang="ru-RU" altLang="ru-RU" sz="2200" b="1" dirty="0" smtClean="0">
                <a:solidFill>
                  <a:srgbClr val="00FFFF"/>
                </a:solidFill>
                <a:latin typeface="+mn-lt"/>
              </a:rPr>
              <a:t>»:</a:t>
            </a:r>
            <a:endParaRPr lang="ru-RU" altLang="ru-RU" sz="2200" b="1" dirty="0">
              <a:solidFill>
                <a:srgbClr val="00FFFF"/>
              </a:solidFill>
              <a:latin typeface="+mn-lt"/>
            </a:endParaRPr>
          </a:p>
          <a:p>
            <a:pPr algn="just"/>
            <a:r>
              <a:rPr lang="ru-RU" altLang="ru-RU" sz="2200" dirty="0">
                <a:latin typeface="+mn-lt"/>
              </a:rPr>
              <a:t>Вам дается </a:t>
            </a:r>
            <a:r>
              <a:rPr lang="ru-RU" altLang="ru-RU" sz="2200" b="1" dirty="0">
                <a:solidFill>
                  <a:srgbClr val="00FFFF"/>
                </a:solidFill>
                <a:latin typeface="+mn-lt"/>
              </a:rPr>
              <a:t>20 долларов</a:t>
            </a:r>
            <a:r>
              <a:rPr lang="ru-RU" altLang="ru-RU" sz="2200" dirty="0">
                <a:latin typeface="+mn-lt"/>
              </a:rPr>
              <a:t>, которые можно или потратить на личное </a:t>
            </a:r>
            <a:r>
              <a:rPr lang="ru-RU" altLang="ru-RU" sz="2200" dirty="0" smtClean="0">
                <a:latin typeface="+mn-lt"/>
              </a:rPr>
              <a:t>потребление</a:t>
            </a:r>
            <a:r>
              <a:rPr lang="ru-RU" altLang="ru-RU" sz="2200" dirty="0">
                <a:latin typeface="+mn-lt"/>
              </a:rPr>
              <a:t>, или направить на создание общественного блага. Доход от общественного блага одинаков для всех и равен трети суммы взносов.</a:t>
            </a:r>
          </a:p>
        </p:txBody>
      </p:sp>
      <p:sp>
        <p:nvSpPr>
          <p:cNvPr id="12" name="Rectangle 1277"/>
          <p:cNvSpPr>
            <a:spLocks noChangeArrowheads="1"/>
          </p:cNvSpPr>
          <p:nvPr/>
        </p:nvSpPr>
        <p:spPr bwMode="auto">
          <a:xfrm>
            <a:off x="100135" y="4721225"/>
            <a:ext cx="89662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+mn-lt"/>
              </a:rPr>
              <a:t>Пример</a:t>
            </a:r>
            <a:r>
              <a:rPr lang="en-US" altLang="ru-RU" sz="2200" b="1" dirty="0">
                <a:solidFill>
                  <a:srgbClr val="00FFFF"/>
                </a:solidFill>
                <a:latin typeface="+mn-lt"/>
              </a:rPr>
              <a:t> 1</a:t>
            </a:r>
            <a:r>
              <a:rPr lang="ru-RU" altLang="ru-RU" sz="2200" b="1" dirty="0">
                <a:solidFill>
                  <a:srgbClr val="00FFFF"/>
                </a:solidFill>
                <a:latin typeface="+mn-lt"/>
              </a:rPr>
              <a:t>:</a:t>
            </a:r>
            <a:r>
              <a:rPr lang="ru-RU" altLang="ru-RU" sz="2200" b="1" dirty="0">
                <a:latin typeface="+mn-lt"/>
              </a:rPr>
              <a:t> </a:t>
            </a:r>
            <a:r>
              <a:rPr lang="ru-RU" altLang="ru-RU" sz="2200" dirty="0">
                <a:latin typeface="+mn-lt"/>
              </a:rPr>
              <a:t>из 10 человек 9 направили на общественное благо всю сумму, один – не направил ничего. Общественное благо = 9*20/3 = 60</a:t>
            </a:r>
            <a:r>
              <a:rPr lang="en-US" altLang="ru-RU" sz="2200" dirty="0">
                <a:latin typeface="+mn-lt"/>
              </a:rPr>
              <a:t>$.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+mn-lt"/>
              </a:rPr>
              <a:t>Результат:</a:t>
            </a:r>
            <a:r>
              <a:rPr lang="en-US" altLang="ru-RU" sz="2200" dirty="0">
                <a:latin typeface="+mn-lt"/>
              </a:rPr>
              <a:t> </a:t>
            </a:r>
            <a:r>
              <a:rPr lang="ru-RU" altLang="ru-RU" sz="2200" dirty="0">
                <a:latin typeface="+mn-lt"/>
              </a:rPr>
              <a:t> </a:t>
            </a:r>
            <a:r>
              <a:rPr lang="en-US" altLang="ru-RU" sz="2200" dirty="0">
                <a:latin typeface="+mn-lt"/>
              </a:rPr>
              <a:t>9 </a:t>
            </a:r>
            <a:r>
              <a:rPr lang="ru-RU" altLang="ru-RU" sz="2200" dirty="0">
                <a:latin typeface="+mn-lt"/>
              </a:rPr>
              <a:t>человек получают 0+60=60</a:t>
            </a:r>
            <a:r>
              <a:rPr lang="en-US" altLang="ru-RU" sz="2200" dirty="0">
                <a:latin typeface="+mn-lt"/>
              </a:rPr>
              <a:t>$</a:t>
            </a:r>
            <a:r>
              <a:rPr lang="ru-RU" altLang="ru-RU" sz="2200" dirty="0">
                <a:latin typeface="+mn-lt"/>
              </a:rPr>
              <a:t>, один – 20+60=80</a:t>
            </a:r>
            <a:r>
              <a:rPr lang="en-US" altLang="ru-RU" sz="2200" dirty="0">
                <a:latin typeface="+mn-lt"/>
              </a:rPr>
              <a:t>$.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+mn-lt"/>
              </a:rPr>
              <a:t>Пример</a:t>
            </a:r>
            <a:r>
              <a:rPr lang="en-US" altLang="ru-RU" sz="2200" b="1" dirty="0">
                <a:solidFill>
                  <a:srgbClr val="00FFFF"/>
                </a:solidFill>
                <a:latin typeface="+mn-lt"/>
              </a:rPr>
              <a:t> 2</a:t>
            </a:r>
            <a:r>
              <a:rPr lang="ru-RU" altLang="ru-RU" sz="2200" b="1" dirty="0">
                <a:solidFill>
                  <a:srgbClr val="00FFFF"/>
                </a:solidFill>
                <a:latin typeface="+mn-lt"/>
              </a:rPr>
              <a:t>:</a:t>
            </a:r>
            <a:r>
              <a:rPr lang="ru-RU" altLang="ru-RU" sz="2200" b="1" dirty="0">
                <a:latin typeface="+mn-lt"/>
              </a:rPr>
              <a:t> </a:t>
            </a:r>
            <a:r>
              <a:rPr lang="ru-RU" altLang="ru-RU" sz="2200" dirty="0">
                <a:latin typeface="+mn-lt"/>
              </a:rPr>
              <a:t>из 10 человек один направил на общественное благо 15</a:t>
            </a:r>
            <a:r>
              <a:rPr lang="en-US" altLang="ru-RU" sz="2200" dirty="0">
                <a:latin typeface="+mn-lt"/>
              </a:rPr>
              <a:t>$</a:t>
            </a:r>
            <a:r>
              <a:rPr lang="ru-RU" altLang="ru-RU" sz="2200" dirty="0">
                <a:latin typeface="+mn-lt"/>
              </a:rPr>
              <a:t>, остальные 9 не направили ничего. Общественное благо = 1*15/3 = 5</a:t>
            </a:r>
            <a:r>
              <a:rPr lang="en-US" altLang="ru-RU" sz="2200" dirty="0">
                <a:latin typeface="+mn-lt"/>
              </a:rPr>
              <a:t>$.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+mn-lt"/>
              </a:rPr>
              <a:t>Результат:</a:t>
            </a:r>
            <a:r>
              <a:rPr lang="en-US" altLang="ru-RU" sz="2200" dirty="0">
                <a:latin typeface="+mn-lt"/>
              </a:rPr>
              <a:t> </a:t>
            </a:r>
            <a:r>
              <a:rPr lang="ru-RU" altLang="ru-RU" sz="2200" dirty="0">
                <a:latin typeface="+mn-lt"/>
              </a:rPr>
              <a:t> один направивший получает 5+5=10</a:t>
            </a:r>
            <a:r>
              <a:rPr lang="en-US" altLang="ru-RU" sz="2200" dirty="0">
                <a:latin typeface="+mn-lt"/>
              </a:rPr>
              <a:t>$</a:t>
            </a:r>
            <a:r>
              <a:rPr lang="ru-RU" altLang="ru-RU" sz="2200" dirty="0">
                <a:latin typeface="+mn-lt"/>
              </a:rPr>
              <a:t>, остальные – 20+5=25</a:t>
            </a:r>
            <a:r>
              <a:rPr lang="en-US" altLang="ru-RU" sz="2200" dirty="0">
                <a:latin typeface="+mn-lt"/>
              </a:rPr>
              <a:t>$.</a:t>
            </a:r>
            <a:endParaRPr lang="ru-RU" altLang="ru-RU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624962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Софинансирование</a:t>
            </a:r>
            <a:endParaRPr lang="ru-RU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общественных благ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pic>
        <p:nvPicPr>
          <p:cNvPr id="13" name="Picture 1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623581"/>
            <a:ext cx="4443779" cy="2777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Picture 16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920" y="3621416"/>
            <a:ext cx="4209717" cy="2780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Rectangle 165"/>
          <p:cNvSpPr>
            <a:spLocks noChangeArrowheads="1"/>
          </p:cNvSpPr>
          <p:nvPr/>
        </p:nvSpPr>
        <p:spPr bwMode="auto">
          <a:xfrm>
            <a:off x="106362" y="1495220"/>
            <a:ext cx="892810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Равновесие:</a:t>
            </a:r>
            <a:r>
              <a:rPr lang="ru-RU" altLang="ru-RU" sz="2200" dirty="0">
                <a:latin typeface="Times New Roman Cyr" panose="02020603050405020304" pitchFamily="18" charset="0"/>
              </a:rPr>
              <a:t> нулевой взнос на общественное благо.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Реальность:</a:t>
            </a:r>
            <a:r>
              <a:rPr lang="ru-RU" altLang="ru-RU" sz="2200" dirty="0">
                <a:latin typeface="Times New Roman Cyr" panose="02020603050405020304" pitchFamily="18" charset="0"/>
              </a:rPr>
              <a:t> средние взносы часто превышают 10</a:t>
            </a:r>
            <a:r>
              <a:rPr lang="en-US" altLang="ru-RU" sz="2200" dirty="0">
                <a:latin typeface="Times New Roman Cyr" panose="02020603050405020304" pitchFamily="18" charset="0"/>
              </a:rPr>
              <a:t>$</a:t>
            </a:r>
            <a:r>
              <a:rPr lang="ru-RU" altLang="ru-RU" sz="2200" dirty="0">
                <a:latin typeface="Times New Roman Cyr" panose="02020603050405020304" pitchFamily="18" charset="0"/>
              </a:rPr>
              <a:t>, хотя уменьшаются при повторении игры.</a:t>
            </a:r>
            <a:endParaRPr lang="ru-RU" altLang="ru-RU" sz="2200" b="1" dirty="0">
              <a:solidFill>
                <a:srgbClr val="00FFFF"/>
              </a:solidFill>
              <a:latin typeface="Times New Roman Cyr" panose="02020603050405020304" pitchFamily="18" charset="0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auto">
          <a:xfrm>
            <a:off x="96838" y="2513420"/>
            <a:ext cx="893762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Вариация игры:</a:t>
            </a:r>
            <a:r>
              <a:rPr lang="ru-RU" altLang="ru-RU" sz="2200" dirty="0">
                <a:latin typeface="Times New Roman Cyr" panose="02020603050405020304" pitchFamily="18" charset="0"/>
              </a:rPr>
              <a:t> после того, как индивиды сделали взносы, каждый участник узнает, сколько именно внес каждый, и может, заплатив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y</a:t>
            </a:r>
            <a:r>
              <a:rPr lang="en-US" altLang="ru-RU" sz="2200" dirty="0">
                <a:latin typeface="Times New Roman Cyr" panose="02020603050405020304" pitchFamily="18" charset="0"/>
              </a:rPr>
              <a:t>&lt;4</a:t>
            </a:r>
            <a:r>
              <a:rPr lang="ru-RU" altLang="ru-RU" sz="2200" dirty="0">
                <a:latin typeface="Times New Roman Cyr" panose="02020603050405020304" pitchFamily="18" charset="0"/>
              </a:rPr>
              <a:t>, уменьшить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выигрыш </a:t>
            </a:r>
            <a:r>
              <a:rPr lang="ru-RU" altLang="ru-RU" sz="2200" dirty="0">
                <a:latin typeface="Times New Roman Cyr" panose="02020603050405020304" pitchFamily="18" charset="0"/>
              </a:rPr>
              <a:t>каждого оппонента на 3</a:t>
            </a:r>
            <a:r>
              <a:rPr lang="en-US" altLang="ru-RU" sz="2200" dirty="0">
                <a:latin typeface="Times New Roman Cyr" panose="02020603050405020304" pitchFamily="18" charset="0"/>
              </a:rPr>
              <a:t>y (</a:t>
            </a:r>
            <a:r>
              <a:rPr lang="ru-RU" altLang="ru-RU" sz="2200" dirty="0">
                <a:latin typeface="Times New Roman Cyr" panose="02020603050405020304" pitchFamily="18" charset="0"/>
              </a:rPr>
              <a:t>«наказание»).</a:t>
            </a:r>
          </a:p>
        </p:txBody>
      </p:sp>
      <p:sp>
        <p:nvSpPr>
          <p:cNvPr id="17" name="Rectangle 167"/>
          <p:cNvSpPr>
            <a:spLocks noChangeArrowheads="1"/>
          </p:cNvSpPr>
          <p:nvPr/>
        </p:nvSpPr>
        <p:spPr bwMode="auto">
          <a:xfrm>
            <a:off x="992187" y="6411027"/>
            <a:ext cx="29995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Вариант без наказания</a:t>
            </a:r>
          </a:p>
        </p:txBody>
      </p:sp>
      <p:sp>
        <p:nvSpPr>
          <p:cNvPr id="18" name="Rectangle 168"/>
          <p:cNvSpPr>
            <a:spLocks noChangeArrowheads="1"/>
          </p:cNvSpPr>
          <p:nvPr/>
        </p:nvSpPr>
        <p:spPr bwMode="auto">
          <a:xfrm>
            <a:off x="5435715" y="6400037"/>
            <a:ext cx="300689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Вариант с наказанием</a:t>
            </a:r>
          </a:p>
        </p:txBody>
      </p:sp>
    </p:spTree>
    <p:extLst>
      <p:ext uri="{BB962C8B-B14F-4D97-AF65-F5344CB8AC3E}">
        <p14:creationId xmlns:p14="http://schemas.microsoft.com/office/powerpoint/2010/main" val="29887652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Доверие и экономический рост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Rectangle 240"/>
          <p:cNvSpPr>
            <a:spLocks noChangeArrowheads="1"/>
          </p:cNvSpPr>
          <p:nvPr/>
        </p:nvSpPr>
        <p:spPr bwMode="auto">
          <a:xfrm>
            <a:off x="82182" y="1065830"/>
            <a:ext cx="889952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Доверие увеличивает экономический рост: </a:t>
            </a:r>
            <a:r>
              <a:rPr lang="ru-RU" altLang="ru-RU" sz="2200" dirty="0">
                <a:latin typeface="Times New Roman Cyr" panose="02020603050405020304" pitchFamily="18" charset="0"/>
              </a:rPr>
              <a:t>ниже транзакционные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из-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держки</a:t>
            </a:r>
            <a:r>
              <a:rPr lang="ru-RU" altLang="ru-RU" sz="2200" dirty="0">
                <a:latin typeface="Times New Roman Cyr" panose="02020603050405020304" pitchFamily="18" charset="0"/>
              </a:rPr>
              <a:t>; выше </a:t>
            </a:r>
            <a:r>
              <a:rPr lang="ru-RU" altLang="ru-RU" sz="2200" dirty="0" err="1">
                <a:latin typeface="Times New Roman Cyr" panose="02020603050405020304" pitchFamily="18" charset="0"/>
              </a:rPr>
              <a:t>кооперативность</a:t>
            </a:r>
            <a:r>
              <a:rPr lang="ru-RU" altLang="ru-RU" sz="2200" dirty="0">
                <a:latin typeface="Times New Roman Cyr" panose="02020603050405020304" pitchFamily="18" charset="0"/>
              </a:rPr>
              <a:t>, культура, ценности.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Опрос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(60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стран по 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2000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чел.):</a:t>
            </a:r>
            <a:r>
              <a:rPr lang="ru-RU" altLang="ru-RU" sz="2200" dirty="0">
                <a:latin typeface="Times New Roman Cyr" panose="02020603050405020304" pitchFamily="18" charset="0"/>
              </a:rPr>
              <a:t>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«Можно </a:t>
            </a:r>
            <a:r>
              <a:rPr lang="ru-RU" altLang="ru-RU" sz="2200" dirty="0">
                <a:latin typeface="Times New Roman Cyr" panose="02020603050405020304" pitchFamily="18" charset="0"/>
              </a:rPr>
              <a:t>ли доверять большинству 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лю-дей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?»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Индекс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доверия </a:t>
            </a:r>
            <a:r>
              <a:rPr lang="ru-RU" altLang="ru-RU" sz="2200" dirty="0">
                <a:latin typeface="Times New Roman Cyr" panose="02020603050405020304" pitchFamily="18" charset="0"/>
              </a:rPr>
              <a:t>= доля тех, кто отвечает «да» или «скорее да».</a:t>
            </a:r>
            <a:endParaRPr lang="ru-RU" altLang="ru-RU" sz="2200" b="1" dirty="0">
              <a:solidFill>
                <a:srgbClr val="00FFFF"/>
              </a:solidFill>
              <a:latin typeface="Times New Roman Cyr" panose="02020603050405020304" pitchFamily="18" charset="0"/>
            </a:endParaRPr>
          </a:p>
        </p:txBody>
      </p:sp>
      <p:graphicFrame>
        <p:nvGraphicFramePr>
          <p:cNvPr id="12" name="Group 18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762449"/>
              </p:ext>
            </p:extLst>
          </p:nvPr>
        </p:nvGraphicFramePr>
        <p:xfrm>
          <a:off x="82182" y="2647360"/>
          <a:ext cx="9061819" cy="3702840"/>
        </p:xfrm>
        <a:graphic>
          <a:graphicData uri="http://schemas.openxmlformats.org/drawingml/2006/table">
            <a:tbl>
              <a:tblPr/>
              <a:tblGrid>
                <a:gridCol w="490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5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33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90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19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49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3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Страна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Инд</a:t>
                      </a:r>
                      <a:r>
                        <a:rPr kumimoji="0" lang="ru-RU" altLang="ru-RU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.д</a:t>
                      </a:r>
                      <a:r>
                        <a:rPr kumimoji="0" lang="en-US" altLang="ru-RU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ов</a:t>
                      </a:r>
                      <a:endParaRPr kumimoji="0" lang="en-US" altLang="ru-RU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Страна</a:t>
                      </a:r>
                      <a:endParaRPr kumimoji="0" lang="en-US" altLang="ru-RU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Инд</a:t>
                      </a:r>
                      <a:r>
                        <a:rPr kumimoji="0" lang="ru-RU" altLang="ru-RU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ru-RU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дов</a:t>
                      </a:r>
                      <a:endParaRPr kumimoji="0" lang="en-US" altLang="ru-RU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Страна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Инд</a:t>
                      </a:r>
                      <a:r>
                        <a:rPr kumimoji="0" lang="ru-RU" altLang="ru-RU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ru-RU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дов</a:t>
                      </a:r>
                      <a:endParaRPr kumimoji="0" lang="en-US" altLang="ru-RU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kumimoji="0" lang="en-US" altLang="ru-RU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Дания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66.5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Канада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36.9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Россия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23.9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Швеция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66.3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США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36.2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Греция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23.7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Норвегия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65.3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Ирландия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Израиль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23.4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Нидерланды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Австрия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33.4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Эстония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23.4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Финляндия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57.4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Италия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32.6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Венгрия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22.3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Китай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54.5</a:t>
                      </a:r>
                      <a:endParaRPr kumimoji="0" lang="en-US" altLang="ru-RU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Бельгия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29.2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Франция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21.3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Сауд</a:t>
                      </a:r>
                      <a:r>
                        <a:rPr kumimoji="0" lang="ru-RU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Аравия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Великобритания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28.8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Хорватия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20.5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Япония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Словакия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27.3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Грузия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18.7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Беларусь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41.8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Украина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26.9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Польша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18.4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Исландия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Болгария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26.8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Латвия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17.1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Австралия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Литва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25.9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Южная Корея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15.8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Испания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38.5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Люксембург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24.7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Сингапур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14.7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Германия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37.5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Армения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24.6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Португалия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12.3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Швейцария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36.9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Чехия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24.5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42.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Румыния</a:t>
                      </a:r>
                      <a:endParaRPr kumimoji="0" lang="en-US" alt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10.1</a:t>
                      </a:r>
                      <a:endParaRPr kumimoji="0" lang="en-US" altLang="ru-RU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93457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Доверие и экономический рост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pic>
        <p:nvPicPr>
          <p:cNvPr id="7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167387"/>
            <a:ext cx="8666163" cy="55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4713002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24904</TotalTime>
  <Words>1245</Words>
  <Application>Microsoft Office PowerPoint</Application>
  <PresentationFormat>Экран (4:3)</PresentationFormat>
  <Paragraphs>256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Monotype Sorts</vt:lpstr>
      <vt:lpstr>Times New Roman</vt:lpstr>
      <vt:lpstr>Times New Roman Cyr</vt:lpstr>
      <vt:lpstr>Мерцание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1073</cp:revision>
  <dcterms:created xsi:type="dcterms:W3CDTF">1997-05-19T02:18:46Z</dcterms:created>
  <dcterms:modified xsi:type="dcterms:W3CDTF">2019-02-05T09:34:58Z</dcterms:modified>
</cp:coreProperties>
</file>