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91" r:id="rId2"/>
    <p:sldId id="464" r:id="rId3"/>
    <p:sldId id="465" r:id="rId4"/>
    <p:sldId id="466" r:id="rId5"/>
    <p:sldId id="467" r:id="rId6"/>
    <p:sldId id="469" r:id="rId7"/>
    <p:sldId id="468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375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3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1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32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37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3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11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0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490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52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82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12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0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51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77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224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57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74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05564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8.2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Поведенческая экономика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о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траслевых рынков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Гиперболическое дисконтирование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Rectangle 268"/>
          <p:cNvSpPr>
            <a:spLocks noChangeArrowheads="1"/>
          </p:cNvSpPr>
          <p:nvPr/>
        </p:nvSpPr>
        <p:spPr bwMode="auto">
          <a:xfrm>
            <a:off x="112713" y="1069658"/>
            <a:ext cx="894556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itchFamily="18" charset="-5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 Cyr" pitchFamily="18" charset="-5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algn="just">
              <a:defRPr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Пример «Яблоки»:</a:t>
            </a:r>
          </a:p>
          <a:p>
            <a:pPr algn="just">
              <a:defRPr/>
            </a:pPr>
            <a:r>
              <a:rPr lang="ru-RU" altLang="ru-RU" sz="2200" dirty="0" smtClean="0"/>
              <a:t>Полезность сегодня:  </a:t>
            </a:r>
            <a:r>
              <a:rPr lang="en-US" altLang="ru-RU" sz="2200" i="1" dirty="0" err="1" smtClean="0"/>
              <a:t>U</a:t>
            </a:r>
            <a:r>
              <a:rPr lang="en-US" altLang="ru-RU" sz="2200" i="1" baseline="-25000" dirty="0" err="1" smtClean="0">
                <a:sym typeface="Symbol"/>
              </a:rPr>
              <a:t>t</a:t>
            </a:r>
            <a:r>
              <a:rPr lang="en-US" altLang="ru-RU" sz="2200" dirty="0" smtClean="0"/>
              <a:t> = </a:t>
            </a:r>
            <a:r>
              <a:rPr lang="en-US" altLang="ru-RU" sz="2200" i="1" dirty="0" err="1" smtClean="0">
                <a:sym typeface="Symbol"/>
              </a:rPr>
              <a:t>u</a:t>
            </a:r>
            <a:r>
              <a:rPr lang="en-US" altLang="ru-RU" sz="2200" i="1" baseline="-25000" dirty="0" err="1" smtClean="0">
                <a:sym typeface="Symbol"/>
              </a:rPr>
              <a:t>t</a:t>
            </a:r>
            <a:r>
              <a:rPr lang="en-US" altLang="ru-RU" sz="2200" baseline="-25000" dirty="0" smtClean="0">
                <a:sym typeface="Symbol"/>
              </a:rPr>
              <a:t> </a:t>
            </a:r>
            <a:r>
              <a:rPr lang="en-US" altLang="ru-RU" sz="2200" dirty="0" smtClean="0"/>
              <a:t>+ 0,5 (</a:t>
            </a:r>
            <a:r>
              <a:rPr lang="en-US" altLang="ru-RU" sz="2200" i="1" dirty="0" smtClean="0">
                <a:sym typeface="Symbol"/>
              </a:rPr>
              <a:t>u</a:t>
            </a:r>
            <a:r>
              <a:rPr lang="en-US" altLang="ru-RU" sz="2200" i="1" baseline="-25000" dirty="0" smtClean="0">
                <a:sym typeface="Symbol"/>
              </a:rPr>
              <a:t>t</a:t>
            </a:r>
            <a:r>
              <a:rPr lang="en-US" altLang="ru-RU" sz="2200" baseline="-25000" dirty="0" smtClean="0">
                <a:sym typeface="Symbol"/>
              </a:rPr>
              <a:t>+1</a:t>
            </a:r>
            <a:r>
              <a:rPr lang="en-US" altLang="ru-RU" sz="2200" dirty="0" smtClean="0"/>
              <a:t> + </a:t>
            </a:r>
            <a:r>
              <a:rPr lang="en-US" altLang="ru-RU" sz="2200" i="1" dirty="0" smtClean="0">
                <a:sym typeface="Symbol"/>
              </a:rPr>
              <a:t>u</a:t>
            </a:r>
            <a:r>
              <a:rPr lang="en-US" altLang="ru-RU" sz="2200" i="1" baseline="-25000" dirty="0" smtClean="0">
                <a:sym typeface="Symbol"/>
              </a:rPr>
              <a:t>t</a:t>
            </a:r>
            <a:r>
              <a:rPr lang="en-US" altLang="ru-RU" sz="2200" baseline="-25000" dirty="0" smtClean="0">
                <a:sym typeface="Symbol"/>
              </a:rPr>
              <a:t>+2</a:t>
            </a:r>
            <a:r>
              <a:rPr lang="en-US" altLang="ru-RU" sz="2200" dirty="0" smtClean="0"/>
              <a:t> + </a:t>
            </a:r>
            <a:r>
              <a:rPr lang="en-US" altLang="ru-RU" sz="2200" i="1" dirty="0" smtClean="0">
                <a:sym typeface="Symbol"/>
              </a:rPr>
              <a:t>u</a:t>
            </a:r>
            <a:r>
              <a:rPr lang="en-US" altLang="ru-RU" sz="2200" i="1" baseline="-25000" dirty="0" smtClean="0">
                <a:sym typeface="Symbol"/>
              </a:rPr>
              <a:t>t</a:t>
            </a:r>
            <a:r>
              <a:rPr lang="en-US" altLang="ru-RU" sz="2200" baseline="-25000" dirty="0" smtClean="0">
                <a:sym typeface="Symbol"/>
              </a:rPr>
              <a:t>+3 </a:t>
            </a:r>
            <a:r>
              <a:rPr lang="en-US" altLang="ru-RU" sz="2200" dirty="0" smtClean="0"/>
              <a:t>+ …</a:t>
            </a:r>
            <a:r>
              <a:rPr lang="ru-RU" altLang="ru-RU" sz="2200" dirty="0" smtClean="0"/>
              <a:t>)</a:t>
            </a:r>
          </a:p>
          <a:p>
            <a:pPr marL="354013" algn="just">
              <a:defRPr/>
            </a:pPr>
            <a:r>
              <a:rPr lang="ru-RU" altLang="ru-RU" sz="2200" dirty="0" smtClean="0"/>
              <a:t>Яблоко завтра = яблоко послезавтра. Яблоко сегодня – вдвое лучше!</a:t>
            </a:r>
          </a:p>
          <a:p>
            <a:pPr algn="just">
              <a:defRPr/>
            </a:pPr>
            <a:r>
              <a:rPr lang="ru-RU" altLang="ru-RU" sz="2200" dirty="0" smtClean="0"/>
              <a:t>Полезность завтра:  </a:t>
            </a:r>
            <a:r>
              <a:rPr lang="en-US" altLang="ru-RU" sz="2200" i="1" dirty="0" err="1" smtClean="0"/>
              <a:t>U</a:t>
            </a:r>
            <a:r>
              <a:rPr lang="en-US" altLang="ru-RU" sz="2200" i="1" baseline="-25000" dirty="0" err="1" smtClean="0">
                <a:sym typeface="Symbol"/>
              </a:rPr>
              <a:t>t</a:t>
            </a:r>
            <a:r>
              <a:rPr lang="ru-RU" altLang="ru-RU" sz="2200" baseline="-25000" dirty="0" smtClean="0">
                <a:sym typeface="Symbol"/>
              </a:rPr>
              <a:t>+1</a:t>
            </a:r>
            <a:r>
              <a:rPr lang="en-US" altLang="ru-RU" sz="2200" dirty="0" smtClean="0"/>
              <a:t> = </a:t>
            </a:r>
            <a:r>
              <a:rPr lang="en-US" altLang="ru-RU" sz="2200" i="1" dirty="0" err="1" smtClean="0">
                <a:sym typeface="Symbol"/>
              </a:rPr>
              <a:t>u</a:t>
            </a:r>
            <a:r>
              <a:rPr lang="en-US" altLang="ru-RU" sz="2200" i="1" baseline="-25000" dirty="0" err="1" smtClean="0">
                <a:sym typeface="Symbol"/>
              </a:rPr>
              <a:t>t</a:t>
            </a:r>
            <a:r>
              <a:rPr lang="ru-RU" altLang="ru-RU" sz="2200" baseline="-25000" dirty="0" smtClean="0">
                <a:sym typeface="Symbol"/>
              </a:rPr>
              <a:t> +1</a:t>
            </a:r>
            <a:r>
              <a:rPr lang="en-US" altLang="ru-RU" sz="2200" baseline="-25000" dirty="0" smtClean="0">
                <a:sym typeface="Symbol"/>
              </a:rPr>
              <a:t> </a:t>
            </a:r>
            <a:r>
              <a:rPr lang="en-US" altLang="ru-RU" sz="2200" dirty="0" smtClean="0"/>
              <a:t>+ 0,5 (</a:t>
            </a:r>
            <a:r>
              <a:rPr lang="en-US" altLang="ru-RU" sz="2200" i="1" dirty="0" err="1" smtClean="0">
                <a:sym typeface="Symbol"/>
              </a:rPr>
              <a:t>u</a:t>
            </a:r>
            <a:r>
              <a:rPr lang="en-US" altLang="ru-RU" sz="2200" i="1" baseline="-25000" dirty="0" err="1" smtClean="0">
                <a:sym typeface="Symbol"/>
              </a:rPr>
              <a:t>t</a:t>
            </a:r>
            <a:r>
              <a:rPr lang="en-US" altLang="ru-RU" sz="2200" baseline="-25000" dirty="0" smtClean="0">
                <a:sym typeface="Symbol"/>
              </a:rPr>
              <a:t>+</a:t>
            </a:r>
            <a:r>
              <a:rPr lang="ru-RU" altLang="ru-RU" sz="2200" baseline="-25000" dirty="0" smtClean="0">
                <a:sym typeface="Symbol"/>
              </a:rPr>
              <a:t>2</a:t>
            </a:r>
            <a:r>
              <a:rPr lang="en-US" altLang="ru-RU" sz="2200" dirty="0" smtClean="0"/>
              <a:t> + </a:t>
            </a:r>
            <a:r>
              <a:rPr lang="en-US" altLang="ru-RU" sz="2200" i="1" dirty="0" err="1" smtClean="0">
                <a:sym typeface="Symbol"/>
              </a:rPr>
              <a:t>u</a:t>
            </a:r>
            <a:r>
              <a:rPr lang="en-US" altLang="ru-RU" sz="2200" i="1" baseline="-25000" dirty="0" err="1" smtClean="0">
                <a:sym typeface="Symbol"/>
              </a:rPr>
              <a:t>t</a:t>
            </a:r>
            <a:r>
              <a:rPr lang="en-US" altLang="ru-RU" sz="2200" baseline="-25000" dirty="0" smtClean="0">
                <a:sym typeface="Symbol"/>
              </a:rPr>
              <a:t>+</a:t>
            </a:r>
            <a:r>
              <a:rPr lang="ru-RU" altLang="ru-RU" sz="2200" baseline="-25000" dirty="0" smtClean="0">
                <a:sym typeface="Symbol"/>
              </a:rPr>
              <a:t>3</a:t>
            </a:r>
            <a:r>
              <a:rPr lang="en-US" altLang="ru-RU" sz="2200" dirty="0" smtClean="0"/>
              <a:t> + </a:t>
            </a:r>
            <a:r>
              <a:rPr lang="en-US" altLang="ru-RU" sz="2200" i="1" dirty="0" err="1" smtClean="0">
                <a:sym typeface="Symbol"/>
              </a:rPr>
              <a:t>u</a:t>
            </a:r>
            <a:r>
              <a:rPr lang="en-US" altLang="ru-RU" sz="2200" i="1" baseline="-25000" dirty="0" err="1" smtClean="0">
                <a:sym typeface="Symbol"/>
              </a:rPr>
              <a:t>t</a:t>
            </a:r>
            <a:r>
              <a:rPr lang="en-US" altLang="ru-RU" sz="2200" baseline="-25000" dirty="0" smtClean="0">
                <a:sym typeface="Symbol"/>
              </a:rPr>
              <a:t>+</a:t>
            </a:r>
            <a:r>
              <a:rPr lang="ru-RU" altLang="ru-RU" sz="2200" baseline="-25000" dirty="0" smtClean="0">
                <a:sym typeface="Symbol"/>
              </a:rPr>
              <a:t>4</a:t>
            </a:r>
            <a:r>
              <a:rPr lang="en-US" altLang="ru-RU" sz="2200" baseline="-25000" dirty="0" smtClean="0">
                <a:sym typeface="Symbol"/>
              </a:rPr>
              <a:t> </a:t>
            </a:r>
            <a:r>
              <a:rPr lang="en-US" altLang="ru-RU" sz="2200" dirty="0" smtClean="0"/>
              <a:t>+ …</a:t>
            </a:r>
            <a:r>
              <a:rPr lang="ru-RU" altLang="ru-RU" sz="2200" dirty="0" smtClean="0"/>
              <a:t>)</a:t>
            </a:r>
          </a:p>
          <a:p>
            <a:pPr marL="354013" algn="just">
              <a:defRPr/>
            </a:pPr>
            <a:r>
              <a:rPr lang="ru-RU" altLang="ru-RU" sz="2200" dirty="0" smtClean="0"/>
              <a:t>Яблоко завтра – вдвое лучше!</a:t>
            </a:r>
          </a:p>
        </p:txBody>
      </p:sp>
      <p:sp>
        <p:nvSpPr>
          <p:cNvPr id="8" name="Rectangle 268"/>
          <p:cNvSpPr>
            <a:spLocks noChangeArrowheads="1"/>
          </p:cNvSpPr>
          <p:nvPr/>
        </p:nvSpPr>
        <p:spPr bwMode="auto">
          <a:xfrm>
            <a:off x="112712" y="2823528"/>
            <a:ext cx="894556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itchFamily="18" charset="-5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 Cyr" pitchFamily="18" charset="-5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algn="just">
              <a:defRPr/>
            </a:pPr>
            <a:r>
              <a:rPr lang="ru-RU" altLang="ru-RU" sz="2200" b="1" dirty="0" smtClean="0">
                <a:solidFill>
                  <a:srgbClr val="00FFFF"/>
                </a:solidFill>
              </a:rPr>
              <a:t>2 типа людей:</a:t>
            </a:r>
          </a:p>
          <a:p>
            <a:pPr marL="274638" indent="-274638" algn="just">
              <a:buFontTx/>
              <a:buAutoNum type="arabicPeriod"/>
              <a:defRPr/>
            </a:pPr>
            <a:r>
              <a:rPr lang="ru-RU" altLang="ru-RU" sz="2200" dirty="0" smtClean="0"/>
              <a:t>«Наивные» – выделяют сегодняшний день как особый, но говорят, что это в последний раз. Не понимают, что завтра всё повторится!</a:t>
            </a:r>
          </a:p>
          <a:p>
            <a:pPr marL="274638" indent="-274638" algn="just">
              <a:buFontTx/>
              <a:buAutoNum type="arabicPeriod"/>
              <a:defRPr/>
            </a:pPr>
            <a:r>
              <a:rPr lang="ru-RU" altLang="ru-RU" sz="2200" dirty="0" smtClean="0"/>
              <a:t>«Умные» – как и наивные</a:t>
            </a:r>
            <a:r>
              <a:rPr lang="en-US" altLang="ru-RU" sz="2200" dirty="0" smtClean="0"/>
              <a:t>,</a:t>
            </a:r>
            <a:r>
              <a:rPr lang="ru-RU" altLang="ru-RU" sz="2200" dirty="0" smtClean="0"/>
              <a:t> не могут себя контролировать, выделяя сегодняшний день. Но понимают, что завтра всё будет аналогично!</a:t>
            </a:r>
          </a:p>
        </p:txBody>
      </p:sp>
      <p:sp>
        <p:nvSpPr>
          <p:cNvPr id="11" name="Rectangle 268"/>
          <p:cNvSpPr>
            <a:spLocks noChangeArrowheads="1"/>
          </p:cNvSpPr>
          <p:nvPr/>
        </p:nvSpPr>
        <p:spPr bwMode="auto">
          <a:xfrm>
            <a:off x="127953" y="4621530"/>
            <a:ext cx="894556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«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Кино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»: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Неделя 1 – обычный фильм (полезность 3).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Неделя 2 – хороший фильм (полезность 5).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Неделя 3 – отличный фильм (полезность 8).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Неделя 4 – шедевр (полезность 13).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Денег хватает на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три, </a:t>
            </a:r>
            <a:r>
              <a:rPr lang="ru-RU" altLang="ru-RU" sz="2200" dirty="0">
                <a:latin typeface="Times New Roman Cyr" panose="02020603050405020304" pitchFamily="18" charset="0"/>
              </a:rPr>
              <a:t>один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пропускаем. </a:t>
            </a:r>
            <a:r>
              <a:rPr lang="ru-RU" altLang="ru-RU" sz="2200" dirty="0">
                <a:latin typeface="Times New Roman Cyr" panose="02020603050405020304" pitchFamily="18" charset="0"/>
              </a:rPr>
              <a:t>Сегодня хочется вдвое больше!</a:t>
            </a:r>
          </a:p>
        </p:txBody>
      </p:sp>
    </p:spTree>
    <p:extLst>
      <p:ext uri="{BB962C8B-B14F-4D97-AF65-F5344CB8AC3E}">
        <p14:creationId xmlns:p14="http://schemas.microsoft.com/office/powerpoint/2010/main" val="136930299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Гиперболическое дисконтирование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Rectangle 268"/>
          <p:cNvSpPr>
            <a:spLocks noChangeArrowheads="1"/>
          </p:cNvSpPr>
          <p:nvPr/>
        </p:nvSpPr>
        <p:spPr bwMode="auto">
          <a:xfrm>
            <a:off x="82233" y="1084898"/>
            <a:ext cx="8898255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«Наивный»: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>
                <a:latin typeface="Times New Roman Cyr" panose="02020603050405020304" pitchFamily="18" charset="0"/>
              </a:rPr>
              <a:t>Неделя 3: 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  2•8=16 </a:t>
            </a:r>
            <a:r>
              <a:rPr lang="en-US" altLang="ru-RU" sz="2100" dirty="0">
                <a:latin typeface="Times New Roman Cyr" panose="02020603050405020304" pitchFamily="18" charset="0"/>
              </a:rPr>
              <a:t>&gt;</a:t>
            </a:r>
            <a:r>
              <a:rPr lang="ru-RU" altLang="ru-RU" sz="2100" dirty="0">
                <a:latin typeface="Times New Roman Cyr" panose="02020603050405020304" pitchFamily="18" charset="0"/>
              </a:rPr>
              <a:t> </a:t>
            </a:r>
            <a:r>
              <a:rPr lang="en-US" altLang="ru-RU" sz="2100" dirty="0">
                <a:latin typeface="Times New Roman Cyr" panose="02020603050405020304" pitchFamily="18" charset="0"/>
              </a:rPr>
              <a:t>13 – </a:t>
            </a:r>
            <a:r>
              <a:rPr lang="ru-RU" altLang="ru-RU" sz="2100" dirty="0">
                <a:latin typeface="Times New Roman Cyr" panose="02020603050405020304" pitchFamily="18" charset="0"/>
              </a:rPr>
              <a:t>не пропустит неделю 3</a:t>
            </a:r>
            <a:r>
              <a:rPr lang="en-US" altLang="ru-RU" sz="2100" dirty="0">
                <a:latin typeface="Times New Roman Cyr" panose="02020603050405020304" pitchFamily="18" charset="0"/>
              </a:rPr>
              <a:t>.</a:t>
            </a:r>
            <a:endParaRPr lang="ru-RU" altLang="ru-RU" sz="2100" dirty="0">
              <a:latin typeface="Times New Roman Cyr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>
                <a:latin typeface="Times New Roman Cyr" panose="02020603050405020304" pitchFamily="18" charset="0"/>
              </a:rPr>
              <a:t>Неделя 2: 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  2•5+13 </a:t>
            </a:r>
            <a:r>
              <a:rPr lang="en-US" altLang="ru-RU" sz="2100" dirty="0">
                <a:latin typeface="Times New Roman Cyr" panose="02020603050405020304" pitchFamily="18" charset="0"/>
              </a:rPr>
              <a:t>&gt;</a:t>
            </a:r>
            <a:r>
              <a:rPr lang="ru-RU" altLang="ru-RU" sz="2100" dirty="0">
                <a:latin typeface="Times New Roman Cyr" panose="02020603050405020304" pitchFamily="18" charset="0"/>
              </a:rPr>
              <a:t> </a:t>
            </a:r>
            <a:r>
              <a:rPr lang="en-US" altLang="ru-RU" sz="2100" dirty="0">
                <a:latin typeface="Times New Roman Cyr" panose="02020603050405020304" pitchFamily="18" charset="0"/>
              </a:rPr>
              <a:t>8+13 – </a:t>
            </a:r>
            <a:r>
              <a:rPr lang="ru-RU" altLang="ru-RU" sz="2100" dirty="0">
                <a:latin typeface="Times New Roman Cyr" panose="02020603050405020304" pitchFamily="18" charset="0"/>
              </a:rPr>
              <a:t>не пропустит неделю 2, думая, что пропустит 3.</a:t>
            </a:r>
          </a:p>
          <a:p>
            <a:pPr marL="1341438" indent="-1341438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>
                <a:latin typeface="Times New Roman Cyr" panose="02020603050405020304" pitchFamily="18" charset="0"/>
              </a:rPr>
              <a:t>Неделя 1:   2•3+8+13 </a:t>
            </a:r>
            <a:r>
              <a:rPr lang="en-US" altLang="ru-RU" sz="2100" dirty="0">
                <a:latin typeface="Times New Roman Cyr" panose="02020603050405020304" pitchFamily="18" charset="0"/>
              </a:rPr>
              <a:t>&gt;</a:t>
            </a:r>
            <a:r>
              <a:rPr lang="ru-RU" altLang="ru-RU" sz="2100" dirty="0">
                <a:latin typeface="Times New Roman Cyr" panose="02020603050405020304" pitchFamily="18" charset="0"/>
              </a:rPr>
              <a:t> 5+</a:t>
            </a:r>
            <a:r>
              <a:rPr lang="en-US" altLang="ru-RU" sz="2100" dirty="0">
                <a:latin typeface="Times New Roman Cyr" panose="02020603050405020304" pitchFamily="18" charset="0"/>
              </a:rPr>
              <a:t>8+13</a:t>
            </a:r>
            <a:r>
              <a:rPr lang="ru-RU" altLang="ru-RU" sz="2100" dirty="0">
                <a:latin typeface="Times New Roman Cyr" panose="02020603050405020304" pitchFamily="18" charset="0"/>
              </a:rPr>
              <a:t> – не пропустит неделю 1, думая, что </a:t>
            </a:r>
            <a:r>
              <a:rPr lang="ru-RU" altLang="ru-RU" sz="2100" dirty="0" err="1" smtClean="0">
                <a:latin typeface="Times New Roman Cyr" panose="02020603050405020304" pitchFamily="18" charset="0"/>
              </a:rPr>
              <a:t>пропус-тит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100" dirty="0">
                <a:latin typeface="Times New Roman Cyr" panose="02020603050405020304" pitchFamily="18" charset="0"/>
              </a:rPr>
              <a:t>2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. </a:t>
            </a:r>
            <a:r>
              <a:rPr lang="ru-RU" altLang="ru-RU" sz="2100" dirty="0">
                <a:latin typeface="Times New Roman Cyr" panose="02020603050405020304" pitchFamily="18" charset="0"/>
              </a:rPr>
              <a:t>В итоге пропустит «шедевр» на 4-й неделе!</a:t>
            </a:r>
          </a:p>
        </p:txBody>
      </p:sp>
      <p:sp>
        <p:nvSpPr>
          <p:cNvPr id="10" name="Rectangle 268"/>
          <p:cNvSpPr>
            <a:spLocks noChangeArrowheads="1"/>
          </p:cNvSpPr>
          <p:nvPr/>
        </p:nvSpPr>
        <p:spPr bwMode="auto">
          <a:xfrm>
            <a:off x="66993" y="4575810"/>
            <a:ext cx="894556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Иногда лучше быть «наивным» (если денег только на один фильм)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                  «Наивный»				«Умный»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>
                <a:latin typeface="Times New Roman Cyr" panose="02020603050405020304" pitchFamily="18" charset="0"/>
              </a:rPr>
              <a:t>Неделя 3:   2•8 </a:t>
            </a:r>
            <a:r>
              <a:rPr lang="en-US" altLang="ru-RU" sz="2100" dirty="0">
                <a:latin typeface="Times New Roman Cyr" panose="02020603050405020304" pitchFamily="18" charset="0"/>
              </a:rPr>
              <a:t>&gt;</a:t>
            </a:r>
            <a:r>
              <a:rPr lang="ru-RU" altLang="ru-RU" sz="2100" dirty="0">
                <a:latin typeface="Times New Roman Cyr" panose="02020603050405020304" pitchFamily="18" charset="0"/>
              </a:rPr>
              <a:t> </a:t>
            </a:r>
            <a:r>
              <a:rPr lang="en-US" altLang="ru-RU" sz="2100" dirty="0">
                <a:latin typeface="Times New Roman Cyr" panose="02020603050405020304" pitchFamily="18" charset="0"/>
              </a:rPr>
              <a:t>13 – </a:t>
            </a:r>
            <a:r>
              <a:rPr lang="ru-RU" altLang="ru-RU" sz="2100" dirty="0">
                <a:latin typeface="Times New Roman Cyr" panose="02020603050405020304" pitchFamily="18" charset="0"/>
              </a:rPr>
              <a:t>не пропустит 3</a:t>
            </a:r>
            <a:r>
              <a:rPr lang="en-US" altLang="ru-RU" sz="2100" dirty="0" smtClean="0">
                <a:latin typeface="Times New Roman Cyr" panose="02020603050405020304" pitchFamily="18" charset="0"/>
              </a:rPr>
              <a:t>.	</a:t>
            </a:r>
            <a:r>
              <a:rPr lang="ru-RU" altLang="ru-RU" sz="2100" dirty="0">
                <a:latin typeface="Times New Roman Cyr" panose="02020603050405020304" pitchFamily="18" charset="0"/>
              </a:rPr>
              <a:t>	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2•8 </a:t>
            </a:r>
            <a:r>
              <a:rPr lang="en-US" altLang="ru-RU" sz="2100" dirty="0">
                <a:latin typeface="Times New Roman Cyr" panose="02020603050405020304" pitchFamily="18" charset="0"/>
              </a:rPr>
              <a:t>&gt;</a:t>
            </a:r>
            <a:r>
              <a:rPr lang="ru-RU" altLang="ru-RU" sz="2100" dirty="0">
                <a:latin typeface="Times New Roman Cyr" panose="02020603050405020304" pitchFamily="18" charset="0"/>
              </a:rPr>
              <a:t> </a:t>
            </a:r>
            <a:r>
              <a:rPr lang="en-US" altLang="ru-RU" sz="2100" dirty="0">
                <a:latin typeface="Times New Roman Cyr" panose="02020603050405020304" pitchFamily="18" charset="0"/>
              </a:rPr>
              <a:t>13 – </a:t>
            </a:r>
            <a:r>
              <a:rPr lang="ru-RU" altLang="ru-RU" sz="2100" dirty="0">
                <a:latin typeface="Times New Roman Cyr" panose="02020603050405020304" pitchFamily="18" charset="0"/>
              </a:rPr>
              <a:t>не пропустит 3</a:t>
            </a:r>
            <a:r>
              <a:rPr lang="en-US" altLang="ru-RU" sz="2100" dirty="0">
                <a:latin typeface="Times New Roman Cyr" panose="02020603050405020304" pitchFamily="18" charset="0"/>
              </a:rPr>
              <a:t>.</a:t>
            </a:r>
            <a:endParaRPr lang="ru-RU" altLang="ru-RU" sz="2100" dirty="0"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>
                <a:latin typeface="Times New Roman Cyr" panose="02020603050405020304" pitchFamily="18" charset="0"/>
              </a:rPr>
              <a:t>Неделя 2:   2•5</a:t>
            </a:r>
            <a:r>
              <a:rPr lang="en-US" altLang="ru-RU" sz="2100" dirty="0">
                <a:latin typeface="Times New Roman Cyr" panose="02020603050405020304" pitchFamily="18" charset="0"/>
              </a:rPr>
              <a:t> &lt; 13</a:t>
            </a:r>
            <a:r>
              <a:rPr lang="ru-RU" altLang="ru-RU" sz="2100" dirty="0">
                <a:latin typeface="Times New Roman Cyr" panose="02020603050405020304" pitchFamily="18" charset="0"/>
              </a:rPr>
              <a:t> </a:t>
            </a:r>
            <a:r>
              <a:rPr lang="en-US" altLang="ru-RU" sz="2100" dirty="0">
                <a:latin typeface="Times New Roman Cyr" panose="02020603050405020304" pitchFamily="18" charset="0"/>
              </a:rPr>
              <a:t>– </a:t>
            </a:r>
            <a:r>
              <a:rPr lang="ru-RU" altLang="ru-RU" sz="2100" dirty="0">
                <a:latin typeface="Times New Roman Cyr" panose="02020603050405020304" pitchFamily="18" charset="0"/>
              </a:rPr>
              <a:t>пропустит 2.	</a:t>
            </a:r>
            <a:r>
              <a:rPr lang="en-US" altLang="ru-RU" sz="2100" dirty="0" smtClean="0">
                <a:latin typeface="Times New Roman Cyr" panose="02020603050405020304" pitchFamily="18" charset="0"/>
              </a:rPr>
              <a:t>	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2•5</a:t>
            </a:r>
            <a:r>
              <a:rPr lang="en-US" altLang="ru-RU" sz="2100" dirty="0" smtClean="0">
                <a:latin typeface="Times New Roman Cyr" panose="02020603050405020304" pitchFamily="18" charset="0"/>
              </a:rPr>
              <a:t> </a:t>
            </a:r>
            <a:r>
              <a:rPr lang="en-US" altLang="ru-RU" sz="2100" dirty="0">
                <a:latin typeface="Times New Roman Cyr" panose="02020603050405020304" pitchFamily="18" charset="0"/>
              </a:rPr>
              <a:t>&gt; 8</a:t>
            </a:r>
            <a:r>
              <a:rPr lang="ru-RU" altLang="ru-RU" sz="2100" dirty="0">
                <a:latin typeface="Times New Roman Cyr" panose="02020603050405020304" pitchFamily="18" charset="0"/>
              </a:rPr>
              <a:t> </a:t>
            </a:r>
            <a:r>
              <a:rPr lang="en-US" altLang="ru-RU" sz="2100" dirty="0">
                <a:latin typeface="Times New Roman Cyr" panose="02020603050405020304" pitchFamily="18" charset="0"/>
              </a:rPr>
              <a:t>– </a:t>
            </a:r>
            <a:r>
              <a:rPr lang="ru-RU" altLang="ru-RU" sz="2100" dirty="0">
                <a:latin typeface="Times New Roman Cyr" panose="02020603050405020304" pitchFamily="18" charset="0"/>
              </a:rPr>
              <a:t>не пропустит 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>
                <a:latin typeface="Times New Roman Cyr" panose="02020603050405020304" pitchFamily="18" charset="0"/>
              </a:rPr>
              <a:t>Неделя 1:   2•3</a:t>
            </a:r>
            <a:r>
              <a:rPr lang="en-US" altLang="ru-RU" sz="2100" dirty="0">
                <a:latin typeface="Times New Roman Cyr" panose="02020603050405020304" pitchFamily="18" charset="0"/>
              </a:rPr>
              <a:t> &lt; 13</a:t>
            </a:r>
            <a:r>
              <a:rPr lang="ru-RU" altLang="ru-RU" sz="2100" dirty="0">
                <a:latin typeface="Times New Roman Cyr" panose="02020603050405020304" pitchFamily="18" charset="0"/>
              </a:rPr>
              <a:t> –</a:t>
            </a:r>
            <a:r>
              <a:rPr lang="en-US" altLang="ru-RU" sz="2100" dirty="0">
                <a:latin typeface="Times New Roman Cyr" panose="02020603050405020304" pitchFamily="18" charset="0"/>
              </a:rPr>
              <a:t> </a:t>
            </a:r>
            <a:r>
              <a:rPr lang="ru-RU" altLang="ru-RU" sz="2100" dirty="0">
                <a:latin typeface="Times New Roman Cyr" panose="02020603050405020304" pitchFamily="18" charset="0"/>
              </a:rPr>
              <a:t>пропустит </a:t>
            </a:r>
            <a:r>
              <a:rPr lang="en-US" altLang="ru-RU" sz="2100" dirty="0">
                <a:latin typeface="Times New Roman Cyr" panose="02020603050405020304" pitchFamily="18" charset="0"/>
              </a:rPr>
              <a:t>1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.</a:t>
            </a:r>
            <a:r>
              <a:rPr lang="en-US" altLang="ru-RU" sz="2100" dirty="0" smtClean="0">
                <a:latin typeface="Times New Roman Cyr" panose="02020603050405020304" pitchFamily="18" charset="0"/>
              </a:rPr>
              <a:t>	</a:t>
            </a:r>
            <a:r>
              <a:rPr lang="ru-RU" altLang="ru-RU" sz="2100" dirty="0">
                <a:latin typeface="Times New Roman Cyr" panose="02020603050405020304" pitchFamily="18" charset="0"/>
              </a:rPr>
              <a:t>	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2•3</a:t>
            </a:r>
            <a:r>
              <a:rPr lang="en-US" altLang="ru-RU" sz="2100" dirty="0" smtClean="0">
                <a:latin typeface="Times New Roman Cyr" panose="02020603050405020304" pitchFamily="18" charset="0"/>
              </a:rPr>
              <a:t> </a:t>
            </a:r>
            <a:r>
              <a:rPr lang="en-US" altLang="ru-RU" sz="2100" dirty="0">
                <a:latin typeface="Times New Roman Cyr" panose="02020603050405020304" pitchFamily="18" charset="0"/>
              </a:rPr>
              <a:t>&gt; 5</a:t>
            </a:r>
            <a:r>
              <a:rPr lang="ru-RU" altLang="ru-RU" sz="2100" dirty="0">
                <a:latin typeface="Times New Roman Cyr" panose="02020603050405020304" pitchFamily="18" charset="0"/>
              </a:rPr>
              <a:t> –</a:t>
            </a:r>
            <a:r>
              <a:rPr lang="en-US" altLang="ru-RU" sz="2100" dirty="0">
                <a:latin typeface="Times New Roman Cyr" panose="02020603050405020304" pitchFamily="18" charset="0"/>
              </a:rPr>
              <a:t> </a:t>
            </a:r>
            <a:r>
              <a:rPr lang="ru-RU" altLang="ru-RU" sz="2100" dirty="0">
                <a:latin typeface="Times New Roman Cyr" panose="02020603050405020304" pitchFamily="18" charset="0"/>
              </a:rPr>
              <a:t>не пропустит </a:t>
            </a:r>
            <a:r>
              <a:rPr lang="en-US" altLang="ru-RU" sz="2100" dirty="0">
                <a:latin typeface="Times New Roman Cyr" panose="02020603050405020304" pitchFamily="18" charset="0"/>
              </a:rPr>
              <a:t>1</a:t>
            </a:r>
            <a:r>
              <a:rPr lang="ru-RU" altLang="ru-RU" sz="2100" dirty="0">
                <a:latin typeface="Times New Roman Cyr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 smtClean="0">
                <a:latin typeface="Times New Roman Cyr" panose="02020603050405020304" pitchFamily="18" charset="0"/>
              </a:rPr>
              <a:t>     </a:t>
            </a:r>
            <a:r>
              <a:rPr lang="en-US" altLang="ru-RU" sz="2100" dirty="0" smtClean="0">
                <a:latin typeface="Times New Roman Cyr" panose="02020603050405020304" pitchFamily="18" charset="0"/>
              </a:rPr>
              <a:t>	      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Сходит </a:t>
            </a:r>
            <a:r>
              <a:rPr lang="ru-RU" altLang="ru-RU" sz="2100" dirty="0">
                <a:latin typeface="Times New Roman Cyr" panose="02020603050405020304" pitchFamily="18" charset="0"/>
              </a:rPr>
              <a:t>на 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отличный фильм!</a:t>
            </a:r>
            <a:r>
              <a:rPr lang="ru-RU" altLang="ru-RU" sz="2100" dirty="0">
                <a:latin typeface="Times New Roman Cyr" panose="02020603050405020304" pitchFamily="18" charset="0"/>
              </a:rPr>
              <a:t>	</a:t>
            </a:r>
            <a:r>
              <a:rPr lang="en-US" altLang="ru-RU" sz="2100" dirty="0" smtClean="0">
                <a:latin typeface="Times New Roman Cyr" panose="02020603050405020304" pitchFamily="18" charset="0"/>
              </a:rPr>
              <a:t>	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Сходит </a:t>
            </a:r>
            <a:r>
              <a:rPr lang="ru-RU" altLang="ru-RU" sz="2100" dirty="0">
                <a:latin typeface="Times New Roman Cyr" panose="02020603050405020304" pitchFamily="18" charset="0"/>
              </a:rPr>
              <a:t>на 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обычный фильм!</a:t>
            </a:r>
            <a:endParaRPr lang="ru-RU" altLang="ru-RU" sz="2100" dirty="0">
              <a:latin typeface="Times New Roman Cyr" panose="02020603050405020304" pitchFamily="18" charset="0"/>
            </a:endParaRPr>
          </a:p>
        </p:txBody>
      </p:sp>
      <p:sp>
        <p:nvSpPr>
          <p:cNvPr id="12" name="Rectangle 268"/>
          <p:cNvSpPr>
            <a:spLocks noChangeArrowheads="1"/>
          </p:cNvSpPr>
          <p:nvPr/>
        </p:nvSpPr>
        <p:spPr bwMode="auto">
          <a:xfrm>
            <a:off x="82234" y="2784475"/>
            <a:ext cx="898556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«Умный»: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>
                <a:latin typeface="Times New Roman Cyr" panose="02020603050405020304" pitchFamily="18" charset="0"/>
              </a:rPr>
              <a:t>Неделя 3:   2•8 </a:t>
            </a:r>
            <a:r>
              <a:rPr lang="en-US" altLang="ru-RU" sz="2100" dirty="0">
                <a:latin typeface="Times New Roman Cyr" panose="02020603050405020304" pitchFamily="18" charset="0"/>
              </a:rPr>
              <a:t>&gt;</a:t>
            </a:r>
            <a:r>
              <a:rPr lang="ru-RU" altLang="ru-RU" sz="2100" dirty="0">
                <a:latin typeface="Times New Roman Cyr" panose="02020603050405020304" pitchFamily="18" charset="0"/>
              </a:rPr>
              <a:t> </a:t>
            </a:r>
            <a:r>
              <a:rPr lang="en-US" altLang="ru-RU" sz="2100" dirty="0">
                <a:latin typeface="Times New Roman Cyr" panose="02020603050405020304" pitchFamily="18" charset="0"/>
              </a:rPr>
              <a:t>13 – </a:t>
            </a:r>
            <a:r>
              <a:rPr lang="ru-RU" altLang="ru-RU" sz="2100" dirty="0">
                <a:latin typeface="Times New Roman Cyr" panose="02020603050405020304" pitchFamily="18" charset="0"/>
              </a:rPr>
              <a:t>не пропустит неделю 3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>
                <a:latin typeface="Times New Roman Cyr" panose="02020603050405020304" pitchFamily="18" charset="0"/>
              </a:rPr>
              <a:t>Неделя 2:   2•5+8 </a:t>
            </a:r>
            <a:r>
              <a:rPr lang="en-US" altLang="ru-RU" sz="2100" dirty="0">
                <a:latin typeface="Times New Roman Cyr" panose="02020603050405020304" pitchFamily="18" charset="0"/>
              </a:rPr>
              <a:t>&lt; </a:t>
            </a:r>
            <a:r>
              <a:rPr lang="ru-RU" altLang="ru-RU" sz="2100" dirty="0">
                <a:latin typeface="Times New Roman Cyr" panose="02020603050405020304" pitchFamily="18" charset="0"/>
              </a:rPr>
              <a:t>8+13 </a:t>
            </a:r>
            <a:r>
              <a:rPr lang="en-US" altLang="ru-RU" sz="2100" dirty="0">
                <a:latin typeface="Times New Roman Cyr" panose="02020603050405020304" pitchFamily="18" charset="0"/>
              </a:rPr>
              <a:t>– </a:t>
            </a:r>
            <a:r>
              <a:rPr lang="ru-RU" altLang="ru-RU" sz="2100" dirty="0">
                <a:latin typeface="Times New Roman Cyr" panose="02020603050405020304" pitchFamily="18" charset="0"/>
              </a:rPr>
              <a:t>пропустит неделю 2, зная, что не пропустит 3.</a:t>
            </a:r>
          </a:p>
          <a:p>
            <a:pPr marL="1341438" indent="-1341438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100" dirty="0">
                <a:latin typeface="Times New Roman Cyr" panose="02020603050405020304" pitchFamily="18" charset="0"/>
              </a:rPr>
              <a:t>Неделя 1:   2•3+8+13 </a:t>
            </a:r>
            <a:r>
              <a:rPr lang="en-US" altLang="ru-RU" sz="2100" dirty="0">
                <a:latin typeface="Times New Roman Cyr" panose="02020603050405020304" pitchFamily="18" charset="0"/>
              </a:rPr>
              <a:t>&gt;</a:t>
            </a:r>
            <a:r>
              <a:rPr lang="ru-RU" altLang="ru-RU" sz="2100" dirty="0">
                <a:latin typeface="Times New Roman Cyr" panose="02020603050405020304" pitchFamily="18" charset="0"/>
              </a:rPr>
              <a:t> 5+</a:t>
            </a:r>
            <a:r>
              <a:rPr lang="en-US" altLang="ru-RU" sz="2100" dirty="0">
                <a:latin typeface="Times New Roman Cyr" panose="02020603050405020304" pitchFamily="18" charset="0"/>
              </a:rPr>
              <a:t>8+13</a:t>
            </a:r>
            <a:r>
              <a:rPr lang="ru-RU" altLang="ru-RU" sz="2100" dirty="0">
                <a:latin typeface="Times New Roman Cyr" panose="02020603050405020304" pitchFamily="18" charset="0"/>
              </a:rPr>
              <a:t> – не пропустит неделю 1, зная, что 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пропустит </a:t>
            </a:r>
            <a:r>
              <a:rPr lang="ru-RU" altLang="ru-RU" sz="2100" dirty="0">
                <a:latin typeface="Times New Roman Cyr" panose="02020603050405020304" pitchFamily="18" charset="0"/>
              </a:rPr>
              <a:t>2</a:t>
            </a:r>
            <a:r>
              <a:rPr lang="ru-RU" altLang="ru-RU" sz="2100" dirty="0" smtClean="0">
                <a:latin typeface="Times New Roman Cyr" panose="02020603050405020304" pitchFamily="18" charset="0"/>
              </a:rPr>
              <a:t>. </a:t>
            </a:r>
            <a:r>
              <a:rPr lang="ru-RU" altLang="ru-RU" sz="2100" dirty="0">
                <a:latin typeface="Times New Roman Cyr" panose="02020603050405020304" pitchFamily="18" charset="0"/>
              </a:rPr>
              <a:t>В итоге пропустит «хороший фильм» на 2-й неделе!</a:t>
            </a:r>
          </a:p>
        </p:txBody>
      </p:sp>
    </p:spTree>
    <p:extLst>
      <p:ext uri="{BB962C8B-B14F-4D97-AF65-F5344CB8AC3E}">
        <p14:creationId xmlns:p14="http://schemas.microsoft.com/office/powerpoint/2010/main" val="385524142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Странные временные предпочтения: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промедление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Rectangle 268"/>
          <p:cNvSpPr>
            <a:spLocks noChangeArrowheads="1"/>
          </p:cNvSpPr>
          <p:nvPr/>
        </p:nvSpPr>
        <p:spPr bwMode="auto">
          <a:xfrm>
            <a:off x="112713" y="1496378"/>
            <a:ext cx="8945562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+mj-lt"/>
              </a:rPr>
              <a:t>Принцип: </a:t>
            </a:r>
            <a:r>
              <a:rPr lang="ru-RU" altLang="ru-RU" sz="2200" dirty="0" smtClean="0">
                <a:latin typeface="+mj-lt"/>
              </a:rPr>
              <a:t> относительно небольшие усилия </a:t>
            </a:r>
            <a:r>
              <a:rPr lang="en-US" altLang="ru-RU" sz="2200" i="1" dirty="0" smtClean="0">
                <a:latin typeface="+mj-lt"/>
              </a:rPr>
              <a:t>A</a:t>
            </a:r>
            <a:r>
              <a:rPr lang="en-US" altLang="ru-RU" sz="2200" dirty="0" smtClean="0">
                <a:latin typeface="+mj-lt"/>
              </a:rPr>
              <a:t> </a:t>
            </a:r>
            <a:r>
              <a:rPr lang="ru-RU" altLang="ru-RU" sz="2200" dirty="0" smtClean="0">
                <a:latin typeface="+mj-lt"/>
              </a:rPr>
              <a:t>сократят ежедневные из-</a:t>
            </a:r>
            <a:r>
              <a:rPr lang="ru-RU" altLang="ru-RU" sz="2200" dirty="0" err="1" smtClean="0">
                <a:latin typeface="+mj-lt"/>
              </a:rPr>
              <a:t>держки</a:t>
            </a:r>
            <a:r>
              <a:rPr lang="ru-RU" altLang="ru-RU" sz="2200" dirty="0" smtClean="0">
                <a:latin typeface="+mj-lt"/>
              </a:rPr>
              <a:t> на </a:t>
            </a:r>
            <a:r>
              <a:rPr lang="en-US" altLang="ru-RU" sz="2200" i="1" dirty="0" smtClean="0">
                <a:latin typeface="+mj-lt"/>
              </a:rPr>
              <a:t>b</a:t>
            </a:r>
            <a:r>
              <a:rPr lang="ru-RU" altLang="ru-RU" sz="2200" dirty="0" smtClean="0">
                <a:latin typeface="+mj-lt"/>
              </a:rPr>
              <a:t> на всю жизнь (настроить компьютер, починить кран…) </a:t>
            </a:r>
          </a:p>
          <a:p>
            <a:pPr algn="just">
              <a:buFont typeface="Monotype Sorts" charset="2"/>
              <a:buNone/>
              <a:defRPr/>
            </a:pPr>
            <a:r>
              <a:rPr lang="ru-RU" altLang="ru-RU" sz="2200" dirty="0" smtClean="0">
                <a:latin typeface="+mj-lt"/>
              </a:rPr>
              <a:t>Сегодня:    </a:t>
            </a:r>
            <a:r>
              <a:rPr lang="en-US" altLang="ru-RU" sz="2200" i="1" dirty="0" err="1" smtClean="0">
                <a:latin typeface="+mj-lt"/>
              </a:rPr>
              <a:t>U</a:t>
            </a:r>
            <a:r>
              <a:rPr lang="en-US" altLang="ru-RU" sz="2200" i="1" baseline="-25000" dirty="0" err="1" smtClean="0">
                <a:latin typeface="+mj-lt"/>
                <a:sym typeface="Symbol"/>
              </a:rPr>
              <a:t>t</a:t>
            </a:r>
            <a:r>
              <a:rPr lang="en-US" altLang="ru-RU" sz="2200" dirty="0" smtClean="0">
                <a:latin typeface="+mj-lt"/>
              </a:rPr>
              <a:t> = </a:t>
            </a:r>
            <a:r>
              <a:rPr lang="ru-RU" altLang="ru-RU" sz="2200" dirty="0" smtClean="0">
                <a:latin typeface="+mj-lt"/>
              </a:rPr>
              <a:t>–</a:t>
            </a:r>
            <a:r>
              <a:rPr lang="en-US" altLang="ru-RU" sz="2200" dirty="0" smtClean="0">
                <a:latin typeface="+mj-lt"/>
              </a:rPr>
              <a:t> </a:t>
            </a:r>
            <a:r>
              <a:rPr lang="en-US" altLang="ru-RU" sz="2200" i="1" dirty="0" smtClean="0">
                <a:latin typeface="+mj-lt"/>
              </a:rPr>
              <a:t>A</a:t>
            </a:r>
            <a:r>
              <a:rPr lang="en-US" altLang="ru-RU" sz="2200" baseline="-25000" dirty="0" smtClean="0">
                <a:latin typeface="+mj-lt"/>
                <a:sym typeface="Symbol"/>
              </a:rPr>
              <a:t> </a:t>
            </a:r>
            <a:r>
              <a:rPr lang="en-US" altLang="ru-RU" sz="2200" dirty="0">
                <a:latin typeface="+mj-lt"/>
              </a:rPr>
              <a:t>+ </a:t>
            </a:r>
            <a:r>
              <a:rPr lang="en-US" altLang="ru-RU" sz="2200" i="1" dirty="0" smtClean="0">
                <a:latin typeface="+mj-lt"/>
                <a:sym typeface="Symbol"/>
              </a:rPr>
              <a:t></a:t>
            </a:r>
            <a:r>
              <a:rPr lang="en-US" altLang="ru-RU" sz="2200" dirty="0" smtClean="0">
                <a:latin typeface="+mj-lt"/>
              </a:rPr>
              <a:t> (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b</a:t>
            </a:r>
            <a:r>
              <a:rPr lang="en-US" altLang="ru-RU" sz="2200" dirty="0" smtClean="0">
                <a:latin typeface="+mj-lt"/>
              </a:rPr>
              <a:t> </a:t>
            </a:r>
            <a:r>
              <a:rPr lang="en-US" altLang="ru-RU" sz="2200" dirty="0">
                <a:latin typeface="+mj-lt"/>
              </a:rPr>
              <a:t>+ </a:t>
            </a:r>
            <a:r>
              <a:rPr lang="en-US" altLang="ru-RU" sz="2200" i="1" dirty="0">
                <a:latin typeface="+mj-lt"/>
                <a:sym typeface="Symbol" pitchFamily="18" charset="2"/>
              </a:rPr>
              <a:t> </a:t>
            </a:r>
            <a:r>
              <a:rPr lang="en-US" altLang="ru-RU" sz="2200" baseline="30000" dirty="0" smtClean="0">
                <a:latin typeface="+mj-lt"/>
                <a:sym typeface="Symbol" pitchFamily="18" charset="2"/>
              </a:rPr>
              <a:t>2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b</a:t>
            </a:r>
            <a:r>
              <a:rPr lang="en-US" altLang="ru-RU" sz="2200" dirty="0" smtClean="0">
                <a:latin typeface="+mj-lt"/>
              </a:rPr>
              <a:t> </a:t>
            </a:r>
            <a:r>
              <a:rPr lang="en-US" altLang="ru-RU" sz="2200" dirty="0">
                <a:latin typeface="+mj-lt"/>
              </a:rPr>
              <a:t>+ </a:t>
            </a:r>
            <a:r>
              <a:rPr lang="en-US" altLang="ru-RU" sz="2200" i="1" dirty="0">
                <a:latin typeface="+mj-lt"/>
                <a:sym typeface="Symbol" pitchFamily="18" charset="2"/>
              </a:rPr>
              <a:t> </a:t>
            </a:r>
            <a:r>
              <a:rPr lang="en-US" altLang="ru-RU" sz="2200" baseline="30000" dirty="0" smtClean="0">
                <a:latin typeface="+mj-lt"/>
                <a:sym typeface="Symbol" pitchFamily="18" charset="2"/>
              </a:rPr>
              <a:t>3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b</a:t>
            </a:r>
            <a:r>
              <a:rPr lang="en-US" altLang="ru-RU" sz="2200" baseline="-25000" dirty="0" smtClean="0">
                <a:latin typeface="+mj-lt"/>
                <a:sym typeface="Symbol" pitchFamily="18" charset="2"/>
              </a:rPr>
              <a:t> </a:t>
            </a:r>
            <a:r>
              <a:rPr lang="en-US" altLang="ru-RU" sz="2200" dirty="0">
                <a:latin typeface="+mj-lt"/>
              </a:rPr>
              <a:t>+</a:t>
            </a:r>
            <a:r>
              <a:rPr lang="en-US" altLang="ru-RU" sz="2200" dirty="0" smtClean="0">
                <a:latin typeface="+mj-lt"/>
              </a:rPr>
              <a:t> </a:t>
            </a:r>
            <a:r>
              <a:rPr lang="en-US" altLang="ru-RU" sz="2200" dirty="0">
                <a:latin typeface="+mj-lt"/>
              </a:rPr>
              <a:t>…</a:t>
            </a:r>
            <a:r>
              <a:rPr lang="ru-RU" altLang="ru-RU" sz="2200" dirty="0" smtClean="0">
                <a:latin typeface="+mj-lt"/>
              </a:rPr>
              <a:t>)</a:t>
            </a:r>
            <a:r>
              <a:rPr lang="en-US" altLang="ru-RU" sz="2200" dirty="0" smtClean="0">
                <a:latin typeface="+mj-lt"/>
              </a:rPr>
              <a:t> = </a:t>
            </a:r>
            <a:r>
              <a:rPr lang="ru-RU" altLang="ru-RU" sz="2200" dirty="0">
                <a:latin typeface="+mj-lt"/>
              </a:rPr>
              <a:t>–</a:t>
            </a:r>
            <a:r>
              <a:rPr lang="en-US" altLang="ru-RU" sz="2200" dirty="0">
                <a:latin typeface="+mj-lt"/>
              </a:rPr>
              <a:t> </a:t>
            </a:r>
            <a:r>
              <a:rPr lang="en-US" altLang="ru-RU" sz="2200" i="1" dirty="0">
                <a:latin typeface="+mj-lt"/>
              </a:rPr>
              <a:t>A</a:t>
            </a:r>
            <a:r>
              <a:rPr lang="en-US" altLang="ru-RU" sz="2200" baseline="-25000" dirty="0">
                <a:latin typeface="+mj-lt"/>
                <a:sym typeface="Symbol"/>
              </a:rPr>
              <a:t> </a:t>
            </a:r>
            <a:r>
              <a:rPr lang="en-US" altLang="ru-RU" sz="2200" dirty="0">
                <a:latin typeface="+mj-lt"/>
              </a:rPr>
              <a:t>+ </a:t>
            </a:r>
            <a:r>
              <a:rPr lang="en-US" altLang="ru-RU" sz="2200" i="1" dirty="0" smtClean="0">
                <a:latin typeface="+mj-lt"/>
                <a:sym typeface="Symbol"/>
              </a:rPr>
              <a:t>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b / </a:t>
            </a:r>
            <a:r>
              <a:rPr lang="en-US" altLang="ru-RU" sz="2200" dirty="0" smtClean="0">
                <a:latin typeface="+mj-lt"/>
                <a:sym typeface="Symbol" pitchFamily="18" charset="2"/>
              </a:rPr>
              <a:t>(1 – </a:t>
            </a:r>
            <a:r>
              <a:rPr lang="en-US" altLang="ru-RU" sz="2200" i="1" dirty="0">
                <a:latin typeface="+mj-lt"/>
                <a:sym typeface="Symbol" pitchFamily="18" charset="2"/>
              </a:rPr>
              <a:t></a:t>
            </a:r>
            <a:r>
              <a:rPr lang="en-US" altLang="ru-RU" sz="2200" dirty="0" smtClean="0">
                <a:latin typeface="+mj-lt"/>
                <a:sym typeface="Symbol" pitchFamily="18" charset="2"/>
              </a:rPr>
              <a:t>).</a:t>
            </a:r>
          </a:p>
          <a:p>
            <a:pPr algn="just">
              <a:buFont typeface="Monotype Sorts" charset="2"/>
              <a:buNone/>
              <a:defRPr/>
            </a:pPr>
            <a:r>
              <a:rPr lang="ru-RU" altLang="ru-RU" sz="2200" dirty="0" smtClean="0">
                <a:latin typeface="+mj-lt"/>
                <a:sym typeface="Symbol" pitchFamily="18" charset="2"/>
              </a:rPr>
              <a:t>На 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d</a:t>
            </a:r>
            <a:r>
              <a:rPr lang="en-US" altLang="ru-RU" sz="2200" dirty="0" smtClean="0">
                <a:latin typeface="+mj-lt"/>
                <a:sym typeface="Symbol" pitchFamily="18" charset="2"/>
              </a:rPr>
              <a:t>-</a:t>
            </a:r>
            <a:r>
              <a:rPr lang="ru-RU" altLang="ru-RU" sz="2200" dirty="0" smtClean="0">
                <a:latin typeface="+mj-lt"/>
                <a:sym typeface="Symbol" pitchFamily="18" charset="2"/>
              </a:rPr>
              <a:t>день: </a:t>
            </a:r>
            <a:r>
              <a:rPr lang="en-US" altLang="ru-RU" sz="2200" i="1" dirty="0" err="1">
                <a:latin typeface="+mj-lt"/>
              </a:rPr>
              <a:t>U</a:t>
            </a:r>
            <a:r>
              <a:rPr lang="en-US" altLang="ru-RU" sz="2200" i="1" baseline="-25000" dirty="0" err="1">
                <a:latin typeface="+mj-lt"/>
                <a:sym typeface="Symbol"/>
              </a:rPr>
              <a:t>t</a:t>
            </a:r>
            <a:r>
              <a:rPr lang="en-US" altLang="ru-RU" sz="2200" dirty="0">
                <a:latin typeface="+mj-lt"/>
              </a:rPr>
              <a:t> = </a:t>
            </a:r>
            <a:r>
              <a:rPr lang="en-US" altLang="ru-RU" sz="2200" i="1" dirty="0" smtClean="0">
                <a:latin typeface="+mj-lt"/>
                <a:sym typeface="Symbol"/>
              </a:rPr>
              <a:t></a:t>
            </a:r>
            <a:r>
              <a:rPr lang="en-US" altLang="ru-RU" sz="2200" dirty="0" smtClean="0">
                <a:latin typeface="+mj-lt"/>
              </a:rPr>
              <a:t> (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 </a:t>
            </a:r>
            <a:r>
              <a:rPr lang="en-US" altLang="ru-RU" sz="2200" i="1" baseline="30000" dirty="0" smtClean="0">
                <a:latin typeface="+mj-lt"/>
                <a:sym typeface="Symbol" pitchFamily="18" charset="2"/>
              </a:rPr>
              <a:t>d</a:t>
            </a:r>
            <a:r>
              <a:rPr lang="en-US" altLang="ru-RU" sz="2200" dirty="0" smtClean="0">
                <a:latin typeface="+mj-lt"/>
              </a:rPr>
              <a:t>(</a:t>
            </a:r>
            <a:r>
              <a:rPr lang="ru-RU" altLang="ru-RU" sz="2200" dirty="0" smtClean="0">
                <a:latin typeface="+mj-lt"/>
              </a:rPr>
              <a:t>–</a:t>
            </a:r>
            <a:r>
              <a:rPr lang="en-US" altLang="ru-RU" sz="2200" i="1" dirty="0" smtClean="0">
                <a:latin typeface="+mj-lt"/>
              </a:rPr>
              <a:t>A</a:t>
            </a:r>
            <a:r>
              <a:rPr lang="en-US" altLang="ru-RU" sz="2200" dirty="0" smtClean="0">
                <a:latin typeface="+mj-lt"/>
              </a:rPr>
              <a:t>) </a:t>
            </a:r>
            <a:r>
              <a:rPr lang="en-US" altLang="ru-RU" sz="2200" dirty="0">
                <a:latin typeface="+mj-lt"/>
              </a:rPr>
              <a:t>+ </a:t>
            </a:r>
            <a:r>
              <a:rPr lang="en-US" altLang="ru-RU" sz="2200" i="1" dirty="0">
                <a:latin typeface="+mj-lt"/>
                <a:sym typeface="Symbol" pitchFamily="18" charset="2"/>
              </a:rPr>
              <a:t> </a:t>
            </a:r>
            <a:r>
              <a:rPr lang="en-US" altLang="ru-RU" sz="2200" i="1" baseline="30000" dirty="0">
                <a:latin typeface="+mj-lt"/>
                <a:sym typeface="Symbol" pitchFamily="18" charset="2"/>
              </a:rPr>
              <a:t>d </a:t>
            </a:r>
            <a:r>
              <a:rPr lang="en-US" altLang="ru-RU" sz="2200" i="1" baseline="30000" dirty="0" smtClean="0">
                <a:latin typeface="+mj-lt"/>
                <a:sym typeface="Symbol" pitchFamily="18" charset="2"/>
              </a:rPr>
              <a:t>+</a:t>
            </a:r>
            <a:r>
              <a:rPr lang="en-US" altLang="ru-RU" sz="2200" baseline="30000" dirty="0" smtClean="0">
                <a:latin typeface="+mj-lt"/>
                <a:sym typeface="Symbol" pitchFamily="18" charset="2"/>
              </a:rPr>
              <a:t>1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b</a:t>
            </a:r>
            <a:r>
              <a:rPr lang="en-US" altLang="ru-RU" sz="2200" baseline="-25000" dirty="0" smtClean="0">
                <a:latin typeface="+mj-lt"/>
                <a:sym typeface="Symbol" pitchFamily="18" charset="2"/>
              </a:rPr>
              <a:t> </a:t>
            </a:r>
            <a:r>
              <a:rPr lang="en-US" altLang="ru-RU" sz="2200" dirty="0">
                <a:latin typeface="+mj-lt"/>
              </a:rPr>
              <a:t>+ </a:t>
            </a:r>
            <a:r>
              <a:rPr lang="en-US" altLang="ru-RU" sz="2200" i="1" dirty="0">
                <a:latin typeface="+mj-lt"/>
                <a:sym typeface="Symbol" pitchFamily="18" charset="2"/>
              </a:rPr>
              <a:t> </a:t>
            </a:r>
            <a:r>
              <a:rPr lang="en-US" altLang="ru-RU" sz="2200" i="1" baseline="30000" dirty="0">
                <a:latin typeface="+mj-lt"/>
                <a:sym typeface="Symbol" pitchFamily="18" charset="2"/>
              </a:rPr>
              <a:t>d </a:t>
            </a:r>
            <a:r>
              <a:rPr lang="en-US" altLang="ru-RU" sz="2200" i="1" baseline="30000" dirty="0" smtClean="0">
                <a:latin typeface="+mj-lt"/>
                <a:sym typeface="Symbol" pitchFamily="18" charset="2"/>
              </a:rPr>
              <a:t>+</a:t>
            </a:r>
            <a:r>
              <a:rPr lang="en-US" altLang="ru-RU" sz="2200" baseline="30000" dirty="0" smtClean="0">
                <a:latin typeface="+mj-lt"/>
                <a:sym typeface="Symbol" pitchFamily="18" charset="2"/>
              </a:rPr>
              <a:t>2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b</a:t>
            </a:r>
            <a:r>
              <a:rPr lang="en-US" altLang="ru-RU" sz="2200" baseline="-25000" dirty="0" smtClean="0">
                <a:latin typeface="+mj-lt"/>
                <a:sym typeface="Symbol" pitchFamily="18" charset="2"/>
              </a:rPr>
              <a:t> </a:t>
            </a:r>
            <a:r>
              <a:rPr lang="en-US" altLang="ru-RU" sz="2200" dirty="0">
                <a:latin typeface="+mj-lt"/>
              </a:rPr>
              <a:t>+ </a:t>
            </a:r>
            <a:r>
              <a:rPr lang="en-US" altLang="ru-RU" sz="2200" dirty="0" smtClean="0">
                <a:latin typeface="+mj-lt"/>
              </a:rPr>
              <a:t>…</a:t>
            </a:r>
            <a:r>
              <a:rPr lang="ru-RU" altLang="ru-RU" sz="2200" dirty="0">
                <a:latin typeface="+mj-lt"/>
              </a:rPr>
              <a:t>)</a:t>
            </a:r>
            <a:r>
              <a:rPr lang="en-US" altLang="ru-RU" sz="2200" dirty="0">
                <a:latin typeface="+mj-lt"/>
              </a:rPr>
              <a:t> = </a:t>
            </a:r>
            <a:r>
              <a:rPr lang="en-US" altLang="ru-RU" sz="2200" i="1" dirty="0" smtClean="0">
                <a:latin typeface="+mj-lt"/>
                <a:sym typeface="Symbol"/>
              </a:rPr>
              <a:t>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 </a:t>
            </a:r>
            <a:r>
              <a:rPr lang="en-US" altLang="ru-RU" sz="2200" i="1" baseline="30000" dirty="0" smtClean="0">
                <a:latin typeface="+mj-lt"/>
                <a:sym typeface="Symbol" pitchFamily="18" charset="2"/>
              </a:rPr>
              <a:t>d</a:t>
            </a:r>
            <a:r>
              <a:rPr lang="en-US" altLang="ru-RU" sz="2200" dirty="0">
                <a:latin typeface="+mj-lt"/>
              </a:rPr>
              <a:t> (</a:t>
            </a:r>
            <a:r>
              <a:rPr lang="ru-RU" altLang="ru-RU" sz="2200" dirty="0" smtClean="0">
                <a:latin typeface="+mj-lt"/>
              </a:rPr>
              <a:t>–</a:t>
            </a:r>
            <a:r>
              <a:rPr lang="en-US" altLang="ru-RU" sz="2200" i="1" dirty="0" smtClean="0">
                <a:latin typeface="+mj-lt"/>
              </a:rPr>
              <a:t>A</a:t>
            </a:r>
            <a:r>
              <a:rPr lang="en-US" altLang="ru-RU" sz="2200" baseline="-25000" dirty="0" smtClean="0">
                <a:latin typeface="+mj-lt"/>
                <a:sym typeface="Symbol"/>
              </a:rPr>
              <a:t> </a:t>
            </a:r>
            <a:r>
              <a:rPr lang="en-US" altLang="ru-RU" sz="2200" dirty="0">
                <a:latin typeface="+mj-lt"/>
              </a:rPr>
              <a:t>+ </a:t>
            </a:r>
            <a:r>
              <a:rPr lang="en-US" altLang="ru-RU" sz="2200" i="1" dirty="0" smtClean="0">
                <a:latin typeface="+mj-lt"/>
                <a:sym typeface="Symbol" pitchFamily="18" charset="2"/>
              </a:rPr>
              <a:t></a:t>
            </a:r>
            <a:r>
              <a:rPr lang="en-US" altLang="ru-RU" sz="2200" i="1" dirty="0">
                <a:latin typeface="+mj-lt"/>
                <a:sym typeface="Symbol" pitchFamily="18" charset="2"/>
              </a:rPr>
              <a:t>b/</a:t>
            </a:r>
            <a:r>
              <a:rPr lang="en-US" altLang="ru-RU" sz="2200" dirty="0">
                <a:latin typeface="+mj-lt"/>
                <a:sym typeface="Symbol" pitchFamily="18" charset="2"/>
              </a:rPr>
              <a:t>(1 – </a:t>
            </a:r>
            <a:r>
              <a:rPr lang="en-US" altLang="ru-RU" sz="2200" i="1" dirty="0">
                <a:latin typeface="+mj-lt"/>
                <a:sym typeface="Symbol" pitchFamily="18" charset="2"/>
              </a:rPr>
              <a:t></a:t>
            </a:r>
            <a:r>
              <a:rPr lang="en-US" altLang="ru-RU" sz="2200" dirty="0" smtClean="0">
                <a:latin typeface="+mj-lt"/>
                <a:sym typeface="Symbol" pitchFamily="18" charset="2"/>
              </a:rPr>
              <a:t>)).</a:t>
            </a:r>
            <a:endParaRPr lang="ru-RU" altLang="ru-RU" sz="2200" dirty="0">
              <a:latin typeface="+mj-lt"/>
            </a:endParaRPr>
          </a:p>
        </p:txBody>
      </p:sp>
      <p:sp>
        <p:nvSpPr>
          <p:cNvPr id="8" name="Rectangle 268"/>
          <p:cNvSpPr>
            <a:spLocks noChangeArrowheads="1"/>
          </p:cNvSpPr>
          <p:nvPr/>
        </p:nvSpPr>
        <p:spPr bwMode="auto">
          <a:xfrm>
            <a:off x="112713" y="3104515"/>
            <a:ext cx="903128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«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Настройка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компьютера»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Настройка – </a:t>
            </a:r>
            <a:r>
              <a:rPr lang="ru-RU" altLang="ru-RU" sz="2200" dirty="0">
                <a:latin typeface="Times New Roman Cyr" panose="02020603050405020304" pitchFamily="18" charset="0"/>
              </a:rPr>
              <a:t>120 мин., ежедневная экономия 10 мин.,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altLang="ru-RU" sz="2200" dirty="0"/>
              <a:t>=0,999.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	   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  </a:t>
            </a:r>
            <a:r>
              <a:rPr lang="en-US" altLang="ru-RU" sz="2200" b="1" i="1" dirty="0">
                <a:solidFill>
                  <a:srgbClr val="00FFFF"/>
                </a:solidFill>
                <a:sym typeface="Symbol" panose="05050102010706020507" pitchFamily="18" charset="2"/>
              </a:rPr>
              <a:t></a:t>
            </a:r>
            <a:r>
              <a:rPr lang="ru-RU" altLang="ru-RU" sz="2200" b="1" dirty="0">
                <a:solidFill>
                  <a:srgbClr val="00FFFF"/>
                </a:solidFill>
              </a:rPr>
              <a:t>=1</a:t>
            </a:r>
            <a:r>
              <a:rPr lang="ru-RU" altLang="ru-RU" sz="2200" dirty="0"/>
              <a:t>			</a:t>
            </a:r>
            <a:r>
              <a:rPr lang="ru-RU" altLang="ru-RU" sz="2200" dirty="0" smtClean="0"/>
              <a:t>      </a:t>
            </a:r>
            <a:r>
              <a:rPr lang="en-US" altLang="ru-RU" sz="2200" b="1" i="1" dirty="0">
                <a:solidFill>
                  <a:srgbClr val="00FFFF"/>
                </a:solidFill>
                <a:sym typeface="Symbol" panose="05050102010706020507" pitchFamily="18" charset="2"/>
              </a:rPr>
              <a:t></a:t>
            </a:r>
            <a:r>
              <a:rPr lang="ru-RU" altLang="ru-RU" sz="2200" b="1" dirty="0">
                <a:solidFill>
                  <a:srgbClr val="00FFFF"/>
                </a:solidFill>
              </a:rPr>
              <a:t>=0,9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ru-RU" altLang="ru-RU" sz="1800" dirty="0">
                <a:latin typeface="Times New Roman Cyr" panose="02020603050405020304" pitchFamily="18" charset="0"/>
              </a:rPr>
              <a:t>Сегодня:	</a:t>
            </a:r>
            <a:r>
              <a:rPr lang="en-US" altLang="ru-RU" sz="1800" dirty="0">
                <a:latin typeface="Times New Roman Cyr" panose="02020603050405020304" pitchFamily="18" charset="0"/>
              </a:rPr>
              <a:t>   </a:t>
            </a:r>
            <a:r>
              <a:rPr lang="ru-RU" altLang="ru-RU" sz="1800" dirty="0">
                <a:latin typeface="Times New Roman Cyr" panose="02020603050405020304" pitchFamily="18" charset="0"/>
              </a:rPr>
              <a:t>  </a:t>
            </a:r>
            <a:r>
              <a:rPr lang="en-US" altLang="ru-RU" sz="1800" dirty="0">
                <a:latin typeface="Times New Roman Cyr" panose="02020603050405020304" pitchFamily="18" charset="0"/>
              </a:rPr>
              <a:t>  </a:t>
            </a:r>
            <a:r>
              <a:rPr lang="ru-RU" altLang="ru-RU" sz="1800" dirty="0">
                <a:latin typeface="Times New Roman Cyr" panose="02020603050405020304" pitchFamily="18" charset="0"/>
              </a:rPr>
              <a:t> –120 + 0,999•10/0,001=</a:t>
            </a:r>
            <a:r>
              <a:rPr lang="ru-RU" altLang="ru-RU" sz="18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9870</a:t>
            </a:r>
            <a:r>
              <a:rPr lang="ru-RU" altLang="ru-RU" sz="1800" dirty="0">
                <a:latin typeface="Times New Roman Cyr" panose="02020603050405020304" pitchFamily="18" charset="0"/>
              </a:rPr>
              <a:t>                 –120 + 0</a:t>
            </a:r>
            <a:r>
              <a:rPr lang="en-US" altLang="ru-RU" sz="1800" dirty="0">
                <a:latin typeface="Times New Roman Cyr" panose="02020603050405020304" pitchFamily="18" charset="0"/>
              </a:rPr>
              <a:t>,9</a:t>
            </a:r>
            <a:r>
              <a:rPr lang="ru-RU" altLang="ru-RU" sz="1800" dirty="0">
                <a:latin typeface="Times New Roman Cyr" panose="02020603050405020304" pitchFamily="18" charset="0"/>
              </a:rPr>
              <a:t>•0,999•10/0,001=</a:t>
            </a:r>
            <a:r>
              <a:rPr lang="en-US" altLang="ru-RU" sz="1800" dirty="0">
                <a:latin typeface="Times New Roman Cyr" panose="02020603050405020304" pitchFamily="18" charset="0"/>
              </a:rPr>
              <a:t>8</a:t>
            </a:r>
            <a:r>
              <a:rPr lang="ru-RU" altLang="ru-RU" sz="1800" dirty="0">
                <a:latin typeface="Times New Roman Cyr" panose="02020603050405020304" pitchFamily="18" charset="0"/>
              </a:rPr>
              <a:t>87</a:t>
            </a:r>
            <a:r>
              <a:rPr lang="en-US" altLang="ru-RU" sz="1800" dirty="0">
                <a:latin typeface="Times New Roman Cyr" panose="02020603050405020304" pitchFamily="18" charset="0"/>
              </a:rPr>
              <a:t>1</a:t>
            </a:r>
            <a:endParaRPr lang="ru-RU" altLang="ru-RU" sz="1800" dirty="0"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Times New Roman Cyr" panose="02020603050405020304" pitchFamily="18" charset="0"/>
              </a:rPr>
              <a:t>Завтра:</a:t>
            </a:r>
            <a:r>
              <a:rPr lang="en-US" altLang="ru-RU" sz="1800" dirty="0">
                <a:latin typeface="Times New Roman Cyr" panose="02020603050405020304" pitchFamily="18" charset="0"/>
              </a:rPr>
              <a:t>        </a:t>
            </a:r>
            <a:r>
              <a:rPr lang="ru-RU" altLang="ru-RU" sz="1800" dirty="0">
                <a:latin typeface="Times New Roman Cyr" panose="02020603050405020304" pitchFamily="18" charset="0"/>
              </a:rPr>
              <a:t>   </a:t>
            </a:r>
            <a:r>
              <a:rPr lang="en-US" altLang="ru-RU" sz="1800" dirty="0">
                <a:latin typeface="Times New Roman Cyr" panose="02020603050405020304" pitchFamily="18" charset="0"/>
              </a:rPr>
              <a:t> 0,999</a:t>
            </a:r>
            <a:r>
              <a:rPr lang="ru-RU" altLang="ru-RU" sz="1800" dirty="0">
                <a:latin typeface="Times New Roman Cyr" panose="02020603050405020304" pitchFamily="18" charset="0"/>
              </a:rPr>
              <a:t>•</a:t>
            </a:r>
            <a:r>
              <a:rPr lang="en-US" altLang="ru-RU" sz="1800" dirty="0">
                <a:latin typeface="Times New Roman Cyr" panose="02020603050405020304" pitchFamily="18" charset="0"/>
              </a:rPr>
              <a:t>(</a:t>
            </a:r>
            <a:r>
              <a:rPr lang="ru-RU" altLang="ru-RU" sz="1800" dirty="0">
                <a:latin typeface="Times New Roman Cyr" panose="02020603050405020304" pitchFamily="18" charset="0"/>
              </a:rPr>
              <a:t>–120+0,999•10/0,001</a:t>
            </a:r>
            <a:r>
              <a:rPr lang="en-US" altLang="ru-RU" sz="1800" dirty="0">
                <a:latin typeface="Times New Roman Cyr" panose="02020603050405020304" pitchFamily="18" charset="0"/>
              </a:rPr>
              <a:t>)</a:t>
            </a:r>
            <a:r>
              <a:rPr lang="ru-RU" altLang="ru-RU" sz="1800" dirty="0">
                <a:latin typeface="Times New Roman Cyr" panose="02020603050405020304" pitchFamily="18" charset="0"/>
              </a:rPr>
              <a:t>=98</a:t>
            </a:r>
            <a:r>
              <a:rPr lang="en-US" altLang="ru-RU" sz="1800" dirty="0">
                <a:latin typeface="Times New Roman Cyr" panose="02020603050405020304" pitchFamily="18" charset="0"/>
              </a:rPr>
              <a:t>61</a:t>
            </a:r>
            <a:r>
              <a:rPr lang="ru-RU" altLang="ru-RU" sz="1800" dirty="0">
                <a:latin typeface="Times New Roman Cyr" panose="02020603050405020304" pitchFamily="18" charset="0"/>
              </a:rPr>
              <a:t>  </a:t>
            </a:r>
            <a:r>
              <a:rPr lang="en-US" altLang="ru-RU" sz="1800" dirty="0">
                <a:latin typeface="Times New Roman Cyr" panose="02020603050405020304" pitchFamily="18" charset="0"/>
              </a:rPr>
              <a:t> </a:t>
            </a:r>
            <a:r>
              <a:rPr lang="ru-RU" altLang="ru-RU" sz="1800" dirty="0">
                <a:latin typeface="Times New Roman Cyr" panose="02020603050405020304" pitchFamily="18" charset="0"/>
              </a:rPr>
              <a:t>  0,9•</a:t>
            </a:r>
            <a:r>
              <a:rPr lang="en-US" altLang="ru-RU" sz="1800" dirty="0">
                <a:latin typeface="Times New Roman Cyr" panose="02020603050405020304" pitchFamily="18" charset="0"/>
              </a:rPr>
              <a:t>0,999</a:t>
            </a:r>
            <a:r>
              <a:rPr lang="ru-RU" altLang="ru-RU" sz="1800" dirty="0">
                <a:latin typeface="Times New Roman Cyr" panose="02020603050405020304" pitchFamily="18" charset="0"/>
              </a:rPr>
              <a:t>•</a:t>
            </a:r>
            <a:r>
              <a:rPr lang="en-US" altLang="ru-RU" sz="1800" dirty="0">
                <a:latin typeface="Times New Roman Cyr" panose="02020603050405020304" pitchFamily="18" charset="0"/>
              </a:rPr>
              <a:t>(</a:t>
            </a:r>
            <a:r>
              <a:rPr lang="ru-RU" altLang="ru-RU" sz="1800" dirty="0">
                <a:latin typeface="Times New Roman Cyr" panose="02020603050405020304" pitchFamily="18" charset="0"/>
              </a:rPr>
              <a:t>–120+0,999•10/0,001</a:t>
            </a:r>
            <a:r>
              <a:rPr lang="en-US" altLang="ru-RU" sz="1800" dirty="0">
                <a:latin typeface="Times New Roman Cyr" panose="02020603050405020304" pitchFamily="18" charset="0"/>
              </a:rPr>
              <a:t>)</a:t>
            </a:r>
            <a:r>
              <a:rPr lang="ru-RU" altLang="ru-RU" sz="1800" dirty="0">
                <a:latin typeface="Times New Roman Cyr" panose="02020603050405020304" pitchFamily="18" charset="0"/>
              </a:rPr>
              <a:t>=</a:t>
            </a:r>
            <a:r>
              <a:rPr lang="en-US" altLang="ru-RU" sz="18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8874</a:t>
            </a:r>
            <a:endParaRPr lang="ru-RU" altLang="ru-RU" sz="18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ru-RU" altLang="ru-RU" sz="1800" dirty="0">
                <a:latin typeface="Times New Roman Cyr" panose="02020603050405020304" pitchFamily="18" charset="0"/>
              </a:rPr>
              <a:t>Послезавтра:  </a:t>
            </a:r>
            <a:r>
              <a:rPr lang="en-US" altLang="ru-RU" sz="1800" dirty="0">
                <a:latin typeface="Times New Roman Cyr" panose="02020603050405020304" pitchFamily="18" charset="0"/>
              </a:rPr>
              <a:t>0,999</a:t>
            </a:r>
            <a:r>
              <a:rPr lang="ru-RU" altLang="ru-RU" sz="1800" baseline="30000" dirty="0">
                <a:latin typeface="Times New Roman Cyr" panose="02020603050405020304" pitchFamily="18" charset="0"/>
              </a:rPr>
              <a:t>2</a:t>
            </a:r>
            <a:r>
              <a:rPr lang="ru-RU" altLang="ru-RU" sz="1800" dirty="0">
                <a:latin typeface="Times New Roman Cyr" panose="02020603050405020304" pitchFamily="18" charset="0"/>
              </a:rPr>
              <a:t>•</a:t>
            </a:r>
            <a:r>
              <a:rPr lang="en-US" altLang="ru-RU" sz="1800" dirty="0">
                <a:latin typeface="Times New Roman Cyr" panose="02020603050405020304" pitchFamily="18" charset="0"/>
              </a:rPr>
              <a:t>(</a:t>
            </a:r>
            <a:r>
              <a:rPr lang="ru-RU" altLang="ru-RU" sz="1800" dirty="0">
                <a:latin typeface="Times New Roman Cyr" panose="02020603050405020304" pitchFamily="18" charset="0"/>
              </a:rPr>
              <a:t>–120+0,999•10/0,001</a:t>
            </a:r>
            <a:r>
              <a:rPr lang="en-US" altLang="ru-RU" sz="1800" dirty="0">
                <a:latin typeface="Times New Roman Cyr" panose="02020603050405020304" pitchFamily="18" charset="0"/>
              </a:rPr>
              <a:t>)</a:t>
            </a:r>
            <a:r>
              <a:rPr lang="ru-RU" altLang="ru-RU" sz="1800" dirty="0">
                <a:latin typeface="Times New Roman Cyr" panose="02020603050405020304" pitchFamily="18" charset="0"/>
              </a:rPr>
              <a:t>=9852    0,9•</a:t>
            </a:r>
            <a:r>
              <a:rPr lang="en-US" altLang="ru-RU" sz="1800" dirty="0">
                <a:latin typeface="Times New Roman Cyr" panose="02020603050405020304" pitchFamily="18" charset="0"/>
              </a:rPr>
              <a:t>0,999</a:t>
            </a:r>
            <a:r>
              <a:rPr lang="ru-RU" altLang="ru-RU" sz="1800" baseline="30000" dirty="0">
                <a:latin typeface="Times New Roman Cyr" panose="02020603050405020304" pitchFamily="18" charset="0"/>
              </a:rPr>
              <a:t>2 </a:t>
            </a:r>
            <a:r>
              <a:rPr lang="ru-RU" altLang="ru-RU" sz="1800" dirty="0">
                <a:latin typeface="Times New Roman Cyr" panose="02020603050405020304" pitchFamily="18" charset="0"/>
              </a:rPr>
              <a:t>•</a:t>
            </a:r>
            <a:r>
              <a:rPr lang="en-US" altLang="ru-RU" sz="1800" dirty="0">
                <a:latin typeface="Times New Roman Cyr" panose="02020603050405020304" pitchFamily="18" charset="0"/>
              </a:rPr>
              <a:t>(</a:t>
            </a:r>
            <a:r>
              <a:rPr lang="ru-RU" altLang="ru-RU" sz="1800" dirty="0">
                <a:latin typeface="Times New Roman Cyr" panose="02020603050405020304" pitchFamily="18" charset="0"/>
              </a:rPr>
              <a:t>–120+0,999•10/0,001</a:t>
            </a:r>
            <a:r>
              <a:rPr lang="en-US" altLang="ru-RU" sz="1800" dirty="0">
                <a:latin typeface="Times New Roman Cyr" panose="02020603050405020304" pitchFamily="18" charset="0"/>
              </a:rPr>
              <a:t>)</a:t>
            </a:r>
            <a:r>
              <a:rPr lang="ru-RU" altLang="ru-RU" sz="1800" dirty="0">
                <a:latin typeface="Times New Roman Cyr" panose="02020603050405020304" pitchFamily="18" charset="0"/>
              </a:rPr>
              <a:t>=</a:t>
            </a:r>
            <a:r>
              <a:rPr lang="en-US" altLang="ru-RU" sz="1800" dirty="0">
                <a:latin typeface="Times New Roman Cyr" panose="02020603050405020304" pitchFamily="18" charset="0"/>
              </a:rPr>
              <a:t>88</a:t>
            </a:r>
            <a:r>
              <a:rPr lang="ru-RU" altLang="ru-RU" sz="1800" dirty="0">
                <a:latin typeface="Times New Roman Cyr" panose="02020603050405020304" pitchFamily="18" charset="0"/>
              </a:rPr>
              <a:t>67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Times New Roman Cyr" panose="02020603050405020304" pitchFamily="18" charset="0"/>
              </a:rPr>
              <a:t>Никогда:         0				        0</a:t>
            </a:r>
          </a:p>
        </p:txBody>
      </p:sp>
      <p:sp>
        <p:nvSpPr>
          <p:cNvPr id="11" name="Rectangle 268"/>
          <p:cNvSpPr>
            <a:spLocks noChangeArrowheads="1"/>
          </p:cNvSpPr>
          <p:nvPr/>
        </p:nvSpPr>
        <p:spPr bwMode="auto">
          <a:xfrm>
            <a:off x="112713" y="5299710"/>
            <a:ext cx="8945562" cy="8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Если предполагаем стандартное дисконтирование:</a:t>
            </a:r>
          </a:p>
          <a:p>
            <a:pPr>
              <a:buFont typeface="Monotype Sorts" charset="2"/>
              <a:buNone/>
            </a:pP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12/13, 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ru-RU" altLang="ru-RU" sz="2200" baseline="30000" dirty="0">
                <a:latin typeface="Times New Roman Cyr" panose="02020603050405020304" pitchFamily="18" charset="0"/>
                <a:sym typeface="Symbol" panose="05050102010706020507" pitchFamily="18" charset="2"/>
              </a:rPr>
              <a:t>365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0, 000 000 000 002 (!!!)</a:t>
            </a:r>
          </a:p>
        </p:txBody>
      </p:sp>
    </p:spTree>
    <p:extLst>
      <p:ext uri="{BB962C8B-B14F-4D97-AF65-F5344CB8AC3E}">
        <p14:creationId xmlns:p14="http://schemas.microsoft.com/office/powerpoint/2010/main" val="275047645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Странные временные предпочтения: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промедление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Rectangle 268"/>
          <p:cNvSpPr>
            <a:spLocks noChangeArrowheads="1"/>
          </p:cNvSpPr>
          <p:nvPr/>
        </p:nvSpPr>
        <p:spPr bwMode="auto">
          <a:xfrm>
            <a:off x="97790" y="1481138"/>
            <a:ext cx="89366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«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Быстрая починка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»: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Ничтожные усилия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(</a:t>
            </a:r>
            <a:r>
              <a:rPr lang="ru-RU" altLang="ru-RU" sz="2200" dirty="0">
                <a:latin typeface="Times New Roman Cyr" panose="02020603050405020304" pitchFamily="18" charset="0"/>
              </a:rPr>
              <a:t>1 мин.) приведут к вечной экономии (+9,5 мин.)</a:t>
            </a:r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97789" y="2265363"/>
            <a:ext cx="893667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 наличии 2 опций: «быстро починить» или «не чинить»: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(</a:t>
            </a:r>
            <a:r>
              <a:rPr lang="ru-RU" altLang="ru-RU" sz="2200" dirty="0">
                <a:latin typeface="Times New Roman Cyr" panose="02020603050405020304" pitchFamily="18" charset="0"/>
              </a:rPr>
              <a:t>быстро починить сегодня) = –1 + 0</a:t>
            </a:r>
            <a:r>
              <a:rPr lang="en-US" altLang="ru-RU" sz="2200" dirty="0">
                <a:latin typeface="Times New Roman Cyr" panose="02020603050405020304" pitchFamily="18" charset="0"/>
              </a:rPr>
              <a:t>,9</a:t>
            </a:r>
            <a:r>
              <a:rPr lang="ru-RU" altLang="ru-RU" sz="2200" dirty="0">
                <a:latin typeface="Times New Roman Cyr" panose="02020603050405020304" pitchFamily="18" charset="0"/>
              </a:rPr>
              <a:t>•0,999•9,5/0,001 =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8540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(</a:t>
            </a:r>
            <a:r>
              <a:rPr lang="ru-RU" altLang="ru-RU" sz="2200" dirty="0">
                <a:latin typeface="Times New Roman Cyr" panose="02020603050405020304" pitchFamily="18" charset="0"/>
              </a:rPr>
              <a:t>быстро починить завтра) = 0,9•</a:t>
            </a:r>
            <a:r>
              <a:rPr lang="en-US" altLang="ru-RU" sz="2200" dirty="0">
                <a:latin typeface="Times New Roman Cyr" panose="02020603050405020304" pitchFamily="18" charset="0"/>
              </a:rPr>
              <a:t>0,999</a:t>
            </a:r>
            <a:r>
              <a:rPr lang="ru-RU" altLang="ru-RU" sz="2200" dirty="0">
                <a:latin typeface="Times New Roman Cyr" panose="02020603050405020304" pitchFamily="18" charset="0"/>
              </a:rPr>
              <a:t>•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ru-RU" altLang="ru-RU" sz="2200" dirty="0">
                <a:latin typeface="Times New Roman Cyr" panose="02020603050405020304" pitchFamily="18" charset="0"/>
              </a:rPr>
              <a:t>–1+0,999•9,5/0,001</a:t>
            </a:r>
            <a:r>
              <a:rPr lang="en-US" altLang="ru-RU" sz="2200" dirty="0">
                <a:latin typeface="Times New Roman Cyr" panose="02020603050405020304" pitchFamily="18" charset="0"/>
              </a:rPr>
              <a:t>)</a:t>
            </a:r>
            <a:r>
              <a:rPr lang="ru-RU" altLang="ru-RU" sz="2200" dirty="0">
                <a:latin typeface="Times New Roman Cyr" panose="02020603050405020304" pitchFamily="18" charset="0"/>
              </a:rPr>
              <a:t> = 8532.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(</a:t>
            </a:r>
            <a:r>
              <a:rPr lang="ru-RU" altLang="ru-RU" sz="2200" dirty="0">
                <a:latin typeface="Times New Roman Cyr" panose="02020603050405020304" pitchFamily="18" charset="0"/>
              </a:rPr>
              <a:t>не чинить) = 0.</a:t>
            </a:r>
          </a:p>
        </p:txBody>
      </p:sp>
      <p:sp>
        <p:nvSpPr>
          <p:cNvPr id="12" name="Прямоугольник 2"/>
          <p:cNvSpPr>
            <a:spLocks noChangeArrowheads="1"/>
          </p:cNvSpPr>
          <p:nvPr/>
        </p:nvSpPr>
        <p:spPr bwMode="auto">
          <a:xfrm>
            <a:off x="88583" y="3749675"/>
            <a:ext cx="905541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3 опциях: «починить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», «быстро починить» или «не чинить»: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(</a:t>
            </a:r>
            <a:r>
              <a:rPr lang="ru-RU" altLang="ru-RU" sz="2200" dirty="0">
                <a:latin typeface="Times New Roman Cyr" panose="02020603050405020304" pitchFamily="18" charset="0"/>
              </a:rPr>
              <a:t>быстро починить сегодня) = –1 + 0</a:t>
            </a:r>
            <a:r>
              <a:rPr lang="en-US" altLang="ru-RU" sz="2200" dirty="0">
                <a:latin typeface="Times New Roman Cyr" panose="02020603050405020304" pitchFamily="18" charset="0"/>
              </a:rPr>
              <a:t>,9</a:t>
            </a:r>
            <a:r>
              <a:rPr lang="ru-RU" altLang="ru-RU" sz="2200" dirty="0">
                <a:latin typeface="Times New Roman Cyr" panose="02020603050405020304" pitchFamily="18" charset="0"/>
              </a:rPr>
              <a:t>•0,999•9,5/0,001= 8540.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(</a:t>
            </a:r>
            <a:r>
              <a:rPr lang="ru-RU" altLang="ru-RU" sz="2200" dirty="0">
                <a:latin typeface="Times New Roman Cyr" panose="02020603050405020304" pitchFamily="18" charset="0"/>
              </a:rPr>
              <a:t>быстро починить завтра) = 0,9•</a:t>
            </a:r>
            <a:r>
              <a:rPr lang="en-US" altLang="ru-RU" sz="2200" dirty="0">
                <a:latin typeface="Times New Roman Cyr" panose="02020603050405020304" pitchFamily="18" charset="0"/>
              </a:rPr>
              <a:t>0,999</a:t>
            </a:r>
            <a:r>
              <a:rPr lang="ru-RU" altLang="ru-RU" sz="2200" dirty="0">
                <a:latin typeface="Times New Roman Cyr" panose="02020603050405020304" pitchFamily="18" charset="0"/>
              </a:rPr>
              <a:t>•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ru-RU" altLang="ru-RU" sz="2200" dirty="0">
                <a:latin typeface="Times New Roman Cyr" panose="02020603050405020304" pitchFamily="18" charset="0"/>
              </a:rPr>
              <a:t>–1+0,999•9,5/0,001</a:t>
            </a:r>
            <a:r>
              <a:rPr lang="en-US" altLang="ru-RU" sz="2200" dirty="0">
                <a:latin typeface="Times New Roman Cyr" panose="02020603050405020304" pitchFamily="18" charset="0"/>
              </a:rPr>
              <a:t>)</a:t>
            </a:r>
            <a:r>
              <a:rPr lang="ru-RU" altLang="ru-RU" sz="2200" dirty="0">
                <a:latin typeface="Times New Roman Cyr" panose="02020603050405020304" pitchFamily="18" charset="0"/>
              </a:rPr>
              <a:t> = 8532.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(</a:t>
            </a:r>
            <a:r>
              <a:rPr lang="ru-RU" altLang="ru-RU" sz="2200" dirty="0">
                <a:latin typeface="Times New Roman Cyr" panose="02020603050405020304" pitchFamily="18" charset="0"/>
              </a:rPr>
              <a:t>полностью починить сегодня) = –120 + 0</a:t>
            </a:r>
            <a:r>
              <a:rPr lang="en-US" altLang="ru-RU" sz="2200" dirty="0">
                <a:latin typeface="Times New Roman Cyr" panose="02020603050405020304" pitchFamily="18" charset="0"/>
              </a:rPr>
              <a:t>,9</a:t>
            </a:r>
            <a:r>
              <a:rPr lang="ru-RU" altLang="ru-RU" sz="2200" dirty="0">
                <a:latin typeface="Times New Roman Cyr" panose="02020603050405020304" pitchFamily="18" charset="0"/>
              </a:rPr>
              <a:t>•0,999•10/0,001 = 8871.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(</a:t>
            </a:r>
            <a:r>
              <a:rPr lang="ru-RU" altLang="ru-RU" sz="2200" dirty="0">
                <a:latin typeface="Times New Roman Cyr" panose="02020603050405020304" pitchFamily="18" charset="0"/>
              </a:rPr>
              <a:t>полностью починить завтра) = 0,9•</a:t>
            </a:r>
            <a:r>
              <a:rPr lang="en-US" altLang="ru-RU" sz="2200" dirty="0">
                <a:latin typeface="Times New Roman Cyr" panose="02020603050405020304" pitchFamily="18" charset="0"/>
              </a:rPr>
              <a:t>0,999</a:t>
            </a:r>
            <a:r>
              <a:rPr lang="ru-RU" altLang="ru-RU" sz="2200" dirty="0">
                <a:latin typeface="Times New Roman Cyr" panose="02020603050405020304" pitchFamily="18" charset="0"/>
              </a:rPr>
              <a:t>•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ru-RU" altLang="ru-RU" sz="2200" dirty="0">
                <a:latin typeface="Times New Roman Cyr" panose="02020603050405020304" pitchFamily="18" charset="0"/>
              </a:rPr>
              <a:t>–120+0,999•10/0,001</a:t>
            </a:r>
            <a:r>
              <a:rPr lang="en-US" altLang="ru-RU" sz="2200" dirty="0">
                <a:latin typeface="Times New Roman Cyr" panose="02020603050405020304" pitchFamily="18" charset="0"/>
              </a:rPr>
              <a:t>)</a:t>
            </a:r>
            <a:r>
              <a:rPr lang="ru-RU" altLang="ru-RU" sz="2200" dirty="0">
                <a:latin typeface="Times New Roman Cyr" panose="02020603050405020304" pitchFamily="18" charset="0"/>
              </a:rPr>
              <a:t> =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8874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(</a:t>
            </a:r>
            <a:r>
              <a:rPr lang="ru-RU" altLang="ru-RU" sz="2200" dirty="0">
                <a:latin typeface="Times New Roman Cyr" panose="02020603050405020304" pitchFamily="18" charset="0"/>
              </a:rPr>
              <a:t>не чинить) = 0.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Вывод: не будет чинить никогда!!!</a:t>
            </a:r>
          </a:p>
        </p:txBody>
      </p:sp>
    </p:spTree>
    <p:extLst>
      <p:ext uri="{BB962C8B-B14F-4D97-AF65-F5344CB8AC3E}">
        <p14:creationId xmlns:p14="http://schemas.microsoft.com/office/powerpoint/2010/main" val="130893162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Странные временные предпочтения: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кумулятивное промедление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Rectangle 268"/>
          <p:cNvSpPr>
            <a:spLocks noChangeArrowheads="1"/>
          </p:cNvSpPr>
          <p:nvPr/>
        </p:nvSpPr>
        <p:spPr bwMode="auto">
          <a:xfrm>
            <a:off x="97790" y="1481138"/>
            <a:ext cx="894556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«Домашнее задание»: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Прочитать и разобрать 30 страниц статьи за 30 дней.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Производительность</a:t>
            </a:r>
            <a:r>
              <a:rPr lang="en-US" altLang="ru-RU" sz="2200" dirty="0">
                <a:latin typeface="Times New Roman Cyr" panose="02020603050405020304" pitchFamily="18" charset="0"/>
              </a:rPr>
              <a:t>: </a:t>
            </a:r>
            <a:r>
              <a:rPr lang="ru-RU" altLang="ru-RU" sz="2200" dirty="0">
                <a:latin typeface="Times New Roman Cyr" panose="02020603050405020304" pitchFamily="18" charset="0"/>
              </a:rPr>
              <a:t>за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h</a:t>
            </a:r>
            <a:r>
              <a:rPr lang="ru-RU" altLang="ru-RU" sz="2200" dirty="0">
                <a:latin typeface="Times New Roman Cyr" panose="02020603050405020304" pitchFamily="18" charset="0"/>
              </a:rPr>
              <a:t> часов можно прочитать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p</a:t>
            </a:r>
            <a:r>
              <a:rPr lang="en-US" altLang="ru-RU" sz="2200" dirty="0">
                <a:latin typeface="Times New Roman Cyr" panose="02020603050405020304" pitchFamily="18" charset="0"/>
              </a:rPr>
              <a:t> = </a:t>
            </a:r>
            <a:r>
              <a:rPr lang="ru-RU" altLang="ru-RU" sz="2200" dirty="0">
                <a:latin typeface="Times New Roman Cyr" panose="02020603050405020304" pitchFamily="18" charset="0"/>
              </a:rPr>
              <a:t>      страниц.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Суммарные издержки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H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оцениваются числом затраченных часов.</a:t>
            </a:r>
          </a:p>
        </p:txBody>
      </p:sp>
      <p:graphicFrame>
        <p:nvGraphicFramePr>
          <p:cNvPr id="8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741194"/>
              </p:ext>
            </p:extLst>
          </p:nvPr>
        </p:nvGraphicFramePr>
        <p:xfrm>
          <a:off x="6574790" y="2143190"/>
          <a:ext cx="420370" cy="40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Формула" r:id="rId4" imgW="181179" imgH="171283" progId="Equation.3">
                  <p:embed/>
                </p:oleObj>
              </mc:Choice>
              <mc:Fallback>
                <p:oleObj name="Формула" r:id="rId4" imgW="181179" imgH="171283" progId="Equation.3">
                  <p:embed/>
                  <p:pic>
                    <p:nvPicPr>
                      <p:cNvPr id="1741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790" y="2143190"/>
                        <a:ext cx="420370" cy="40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5"/>
          <p:cNvSpPr>
            <a:spLocks noChangeArrowheads="1"/>
          </p:cNvSpPr>
          <p:nvPr/>
        </p:nvSpPr>
        <p:spPr bwMode="auto">
          <a:xfrm>
            <a:off x="97790" y="2881313"/>
            <a:ext cx="883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Рациональный экономический агент (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=1,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=1):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ежедневно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30.</a:t>
            </a:r>
          </a:p>
        </p:txBody>
      </p:sp>
      <p:sp>
        <p:nvSpPr>
          <p:cNvPr id="13" name="Прямоугольник 8"/>
          <p:cNvSpPr>
            <a:spLocks noChangeArrowheads="1"/>
          </p:cNvSpPr>
          <p:nvPr/>
        </p:nvSpPr>
        <p:spPr bwMode="auto">
          <a:xfrm>
            <a:off x="112077" y="3639503"/>
            <a:ext cx="893127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«Наивный» экономический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агент с гиперболическим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дисконтирова-нием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(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=1,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=0,5):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День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1: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День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2: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16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мин.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День 3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17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мин.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День 10: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22 мин.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День 24: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72 мин.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День 30: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23 часа 45 мин.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Всего: 58 часов. «Умный» после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подсчетов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получит 39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&gt; 30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часов.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379493"/>
              </p:ext>
            </p:extLst>
          </p:nvPr>
        </p:nvGraphicFramePr>
        <p:xfrm>
          <a:off x="1234440" y="3999230"/>
          <a:ext cx="780002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Уравнение" r:id="rId6" imgW="4394160" imgH="571320" progId="Equation.3">
                  <p:embed/>
                </p:oleObj>
              </mc:Choice>
              <mc:Fallback>
                <p:oleObj name="Уравнение" r:id="rId6" imgW="4394160" imgH="57132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40" y="3999230"/>
                        <a:ext cx="780002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35787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Связывающее обязательство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Rectangle 268"/>
          <p:cNvSpPr>
            <a:spLocks noChangeArrowheads="1"/>
          </p:cNvSpPr>
          <p:nvPr/>
        </p:nvSpPr>
        <p:spPr bwMode="auto">
          <a:xfrm>
            <a:off x="158751" y="1084898"/>
            <a:ext cx="88519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Что поможет сократить время:</a:t>
            </a:r>
          </a:p>
          <a:p>
            <a:pPr marL="365125" indent="-365125" algn="just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err="1" smtClean="0">
                <a:latin typeface="Times New Roman Cyr" pitchFamily="18" charset="-52"/>
              </a:rPr>
              <a:t>Дедлайны</a:t>
            </a:r>
            <a:r>
              <a:rPr lang="ru-RU" altLang="ru-RU" sz="2200" dirty="0" smtClean="0">
                <a:latin typeface="Times New Roman Cyr" pitchFamily="18" charset="-52"/>
              </a:rPr>
              <a:t> (каждую неделю по 7 страниц)</a:t>
            </a:r>
          </a:p>
          <a:p>
            <a:pPr marL="365125" indent="-365125" algn="just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ru-RU" altLang="ru-RU" sz="2200" dirty="0" smtClean="0">
                <a:latin typeface="Times New Roman Cyr" pitchFamily="18" charset="-52"/>
              </a:rPr>
              <a:t>Связывающие обязательства (договориться учиться с кем-то вместе, купить абонемент в клуб, запретить продавать водку вечером)</a:t>
            </a:r>
          </a:p>
        </p:txBody>
      </p:sp>
      <p:sp>
        <p:nvSpPr>
          <p:cNvPr id="18" name="Прямоугольник 8"/>
          <p:cNvSpPr>
            <a:spLocks noChangeArrowheads="1"/>
          </p:cNvSpPr>
          <p:nvPr/>
        </p:nvSpPr>
        <p:spPr bwMode="auto">
          <a:xfrm>
            <a:off x="173038" y="2522855"/>
            <a:ext cx="88376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«Потребление, сбережения и займы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»: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Периоды 1 и 2 – потребление товара в количестве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Полезность в каждом периоде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) = ln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q.</a:t>
            </a:r>
            <a:endParaRPr lang="ru-RU" altLang="ru-RU" sz="2200" i="1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" name="Прямоугольник 9"/>
          <p:cNvSpPr>
            <a:spLocks noChangeArrowheads="1"/>
          </p:cNvSpPr>
          <p:nvPr/>
        </p:nvSpPr>
        <p:spPr bwMode="auto">
          <a:xfrm>
            <a:off x="151448" y="3669348"/>
            <a:ext cx="88360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Стандартное дисконтирование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,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=1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: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= ln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+ ln (2 –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)  max,   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1.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Гиперболическое дисконтирование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,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=1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/2: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= ln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,5ln (2 –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)  max,   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4/3, 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2/3.</a:t>
            </a:r>
          </a:p>
        </p:txBody>
      </p:sp>
      <p:sp>
        <p:nvSpPr>
          <p:cNvPr id="20" name="Прямоугольник 11"/>
          <p:cNvSpPr>
            <a:spLocks noChangeArrowheads="1"/>
          </p:cNvSpPr>
          <p:nvPr/>
        </p:nvSpPr>
        <p:spPr bwMode="auto">
          <a:xfrm>
            <a:off x="158750" y="5174298"/>
            <a:ext cx="88360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Имеется возможность в нулевом периоде сберегать по ставке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r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Сумма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s</a:t>
            </a:r>
            <a:r>
              <a:rPr lang="ru-RU" altLang="ru-RU" sz="2200" dirty="0">
                <a:latin typeface="Times New Roman Cyr" panose="02020603050405020304" pitchFamily="18" charset="0"/>
              </a:rPr>
              <a:t> недоступна в первом периоде и доступна во втором:</a:t>
            </a:r>
            <a:endParaRPr lang="en-US" altLang="ru-RU" sz="2200" dirty="0"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 2 –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2 + </a:t>
            </a:r>
            <a:r>
              <a:rPr lang="en-US" altLang="ru-RU" sz="2200" i="1" dirty="0" err="1">
                <a:latin typeface="Times New Roman Cyr" panose="02020603050405020304" pitchFamily="18" charset="0"/>
                <a:sym typeface="Symbol" panose="05050102010706020507" pitchFamily="18" charset="2"/>
              </a:rPr>
              <a:t>rs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При минимальной положительной ставке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7805816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Связывающее обязательство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Rectangle 268"/>
          <p:cNvSpPr>
            <a:spLocks noChangeArrowheads="1"/>
          </p:cNvSpPr>
          <p:nvPr/>
        </p:nvSpPr>
        <p:spPr bwMode="auto">
          <a:xfrm>
            <a:off x="158750" y="1100138"/>
            <a:ext cx="894556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 минимальной отрицательной(!) процентной ставке: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Вклад, как связывающее обязательство, ограничивающее потребление в первом периоде: </a:t>
            </a:r>
            <a:r>
              <a:rPr lang="en-US" altLang="ru-RU" sz="2200" i="1" dirty="0">
                <a:sym typeface="Symbol" panose="05050102010706020507" pitchFamily="18" charset="2"/>
              </a:rPr>
              <a:t>s</a:t>
            </a:r>
            <a:r>
              <a:rPr lang="en-US" altLang="ru-RU" sz="2200" dirty="0">
                <a:sym typeface="Symbol" panose="05050102010706020507" pitchFamily="18" charset="2"/>
              </a:rPr>
              <a:t> = </a:t>
            </a:r>
            <a:r>
              <a:rPr lang="en-US" altLang="ru-RU" sz="2200" i="1" dirty="0"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sym typeface="Symbol" panose="05050102010706020507" pitchFamily="18" charset="2"/>
              </a:rPr>
              <a:t>1 </a:t>
            </a:r>
            <a:r>
              <a:rPr lang="en-US" altLang="ru-RU" sz="2200" dirty="0">
                <a:sym typeface="Symbol" panose="05050102010706020507" pitchFamily="18" charset="2"/>
              </a:rPr>
              <a:t>= </a:t>
            </a:r>
            <a:r>
              <a:rPr lang="en-US" altLang="ru-RU" sz="2200" i="1" dirty="0"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sym typeface="Symbol" panose="05050102010706020507" pitchFamily="18" charset="2"/>
              </a:rPr>
              <a:t>2 </a:t>
            </a:r>
            <a:r>
              <a:rPr lang="en-US" altLang="ru-RU" sz="2200" dirty="0">
                <a:sym typeface="Symbol" panose="05050102010706020507" pitchFamily="18" charset="2"/>
              </a:rPr>
              <a:t>= 1</a:t>
            </a:r>
            <a:r>
              <a:rPr lang="ru-RU" altLang="ru-RU" sz="2200" dirty="0">
                <a:latin typeface="Times New Roman Cyr" panose="02020603050405020304" pitchFamily="18" charset="0"/>
              </a:rPr>
              <a:t>. </a:t>
            </a: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57798" y="2259330"/>
            <a:ext cx="88376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 возможности займа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b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в первом периоде по ставке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R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&gt;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r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Пример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1 = 100%, 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= 0,5 = 50%.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2 –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 1,5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– 2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131445" y="3418840"/>
            <a:ext cx="883761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Стандартное дисконтирование,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 *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=1: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=0,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=1,5,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= ln 1,5.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Гиперболическое дисконтирование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(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«умный»),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 *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=1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/2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: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=0,8,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=0,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=1,2,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=1,2,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= ln 1,44.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Гиперболическое дисконтирование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(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«наивный»),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=1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/2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,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 *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=1 :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=0,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17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(!!!),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=1,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17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=1,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17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 = ln 1,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37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08487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Ошибочные убеждения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теории отраслевых рынков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Rectangle 389"/>
          <p:cNvSpPr>
            <a:spLocks noChangeArrowheads="1"/>
          </p:cNvSpPr>
          <p:nvPr/>
        </p:nvSpPr>
        <p:spPr bwMode="auto">
          <a:xfrm>
            <a:off x="160338" y="2144707"/>
            <a:ext cx="8874125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itchFamily="18" charset="-5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 Cyr" pitchFamily="18" charset="-5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algn="just">
              <a:defRPr/>
            </a:pPr>
            <a:r>
              <a:rPr lang="ru-RU" altLang="ru-RU" sz="2200" dirty="0" smtClean="0"/>
              <a:t>3.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Слабое знание правила Байеса </a:t>
            </a:r>
            <a:endParaRPr lang="en-US" altLang="ru-RU" sz="2200" dirty="0" smtClean="0"/>
          </a:p>
          <a:p>
            <a:pPr marL="263525" algn="just">
              <a:defRPr/>
            </a:pPr>
            <a:r>
              <a:rPr lang="ru-RU" sz="1800" i="1" dirty="0" smtClean="0"/>
              <a:t>По </a:t>
            </a:r>
            <a:r>
              <a:rPr lang="ru-RU" sz="1800" i="1" dirty="0"/>
              <a:t>статистике 22% выпускников элитных вузов Москвы, </a:t>
            </a:r>
            <a:r>
              <a:rPr lang="ru-RU" sz="1800" i="1" dirty="0" smtClean="0"/>
              <a:t> где </a:t>
            </a:r>
            <a:r>
              <a:rPr lang="ru-RU" sz="1800" i="1" dirty="0"/>
              <a:t>обучается 1% 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россий</a:t>
            </a:r>
            <a:r>
              <a:rPr lang="en-US" sz="1800" i="1" dirty="0" smtClean="0"/>
              <a:t>-</a:t>
            </a:r>
            <a:r>
              <a:rPr lang="ru-RU" sz="1800" i="1" dirty="0" err="1" smtClean="0"/>
              <a:t>ских</a:t>
            </a:r>
            <a:r>
              <a:rPr lang="ru-RU" sz="1800" i="1" dirty="0" smtClean="0"/>
              <a:t> </a:t>
            </a:r>
            <a:r>
              <a:rPr lang="ru-RU" sz="1800" i="1" dirty="0"/>
              <a:t>студентов, становится долларовыми миллионерами. Среди </a:t>
            </a:r>
            <a:r>
              <a:rPr lang="ru-RU" sz="1800" i="1" dirty="0" smtClean="0"/>
              <a:t>остальных </a:t>
            </a:r>
            <a:r>
              <a:rPr lang="ru-RU" sz="1800" i="1" dirty="0" err="1" smtClean="0"/>
              <a:t>россий</a:t>
            </a:r>
            <a:r>
              <a:rPr lang="en-US" sz="1800" i="1" dirty="0" smtClean="0"/>
              <a:t>-</a:t>
            </a:r>
            <a:r>
              <a:rPr lang="ru-RU" sz="1800" i="1" dirty="0" err="1" smtClean="0"/>
              <a:t>ских</a:t>
            </a:r>
            <a:r>
              <a:rPr lang="ru-RU" sz="1800" i="1" dirty="0" smtClean="0"/>
              <a:t> </a:t>
            </a:r>
            <a:r>
              <a:rPr lang="ru-RU" sz="1800" i="1" dirty="0"/>
              <a:t>вузов таковых только 2%. Какова вероятность того, что случайно выбранный </a:t>
            </a:r>
            <a:r>
              <a:rPr lang="ru-RU" sz="1800" i="1" dirty="0" smtClean="0"/>
              <a:t>миллионер </a:t>
            </a:r>
            <a:r>
              <a:rPr lang="ru-RU" sz="1800" i="1" dirty="0"/>
              <a:t>закончил элитный московский вуз? </a:t>
            </a:r>
          </a:p>
          <a:p>
            <a:pPr marL="263525" algn="just">
              <a:defRPr/>
            </a:pPr>
            <a:r>
              <a:rPr lang="ru-RU" sz="1800" b="1" i="1" dirty="0">
                <a:solidFill>
                  <a:srgbClr val="00FFFF"/>
                </a:solidFill>
              </a:rPr>
              <a:t>Решение: </a:t>
            </a:r>
            <a:endParaRPr lang="ru-RU" sz="1800" i="1" dirty="0">
              <a:solidFill>
                <a:srgbClr val="00FFFF"/>
              </a:solidFill>
            </a:endParaRPr>
          </a:p>
          <a:p>
            <a:pPr marL="263525" algn="just">
              <a:defRPr/>
            </a:pPr>
            <a:r>
              <a:rPr lang="ru-RU" sz="1800" i="1" dirty="0"/>
              <a:t>Доля закончивших элитные московские вузы миллионеров среди всех россиян </a:t>
            </a:r>
            <a:r>
              <a:rPr lang="ru-RU" sz="1800" i="1" dirty="0" err="1" smtClean="0"/>
              <a:t>соста-вляет</a:t>
            </a:r>
            <a:r>
              <a:rPr lang="ru-RU" sz="1800" i="1" dirty="0" smtClean="0"/>
              <a:t> </a:t>
            </a:r>
            <a:r>
              <a:rPr lang="ru-RU" sz="1800" i="1" dirty="0"/>
              <a:t>0,01⋅0,22 = 0,0022 = 0,22%. Доля миллионеров, обучавшихся в других местах, равна 0,99⋅0,02 = 0,0198 = 1,98%. По формуле Байеса вероятность того, что </a:t>
            </a:r>
            <a:r>
              <a:rPr lang="ru-RU" sz="1800" i="1" dirty="0" err="1" smtClean="0"/>
              <a:t>слу-чайно</a:t>
            </a:r>
            <a:r>
              <a:rPr lang="ru-RU" sz="1800" i="1" dirty="0" smtClean="0"/>
              <a:t> выбранный </a:t>
            </a:r>
            <a:r>
              <a:rPr lang="ru-RU" sz="1800" i="1" dirty="0"/>
              <a:t>миллионер закончил элитный московский вуз, не так велика и составляет </a:t>
            </a:r>
            <a:r>
              <a:rPr lang="ru-RU" sz="1800" b="1" i="1" dirty="0"/>
              <a:t>10%</a:t>
            </a:r>
            <a:r>
              <a:rPr lang="ru-RU" sz="1800" i="1" dirty="0"/>
              <a:t>. </a:t>
            </a:r>
            <a:r>
              <a:rPr lang="en-US" sz="1800" i="1" dirty="0" smtClean="0"/>
              <a:t>p</a:t>
            </a:r>
            <a:r>
              <a:rPr lang="ru-RU" sz="1800" i="1" dirty="0" smtClean="0"/>
              <a:t>=0</a:t>
            </a:r>
            <a:r>
              <a:rPr lang="en-US" sz="1800" i="1" dirty="0" smtClean="0"/>
              <a:t>,22</a:t>
            </a:r>
            <a:r>
              <a:rPr lang="ru-RU" sz="1800" i="1" dirty="0" smtClean="0"/>
              <a:t>%</a:t>
            </a:r>
            <a:r>
              <a:rPr lang="en-US" sz="1800" i="1" dirty="0" smtClean="0"/>
              <a:t>/(0,22%+1,</a:t>
            </a:r>
            <a:r>
              <a:rPr lang="ru-RU" sz="1800" i="1" dirty="0" smtClean="0"/>
              <a:t>98%</a:t>
            </a:r>
            <a:r>
              <a:rPr lang="en-US" sz="1800" i="1" dirty="0" smtClean="0"/>
              <a:t>)=0,1=</a:t>
            </a:r>
            <a:r>
              <a:rPr lang="en-US" sz="1800" b="1" i="1" dirty="0" smtClean="0">
                <a:solidFill>
                  <a:srgbClr val="00FFFF"/>
                </a:solidFill>
              </a:rPr>
              <a:t>10%</a:t>
            </a:r>
            <a:r>
              <a:rPr lang="ru-RU" sz="1800" i="1" dirty="0" smtClean="0"/>
              <a:t>.</a:t>
            </a:r>
            <a:endParaRPr lang="ru-RU" sz="1800" i="1" dirty="0"/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142753" y="1478938"/>
            <a:ext cx="89901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1. Завышенные и заниженные ожидания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(топ-менеджеры</a:t>
            </a:r>
            <a:r>
              <a:rPr lang="ru-RU" altLang="ru-RU" sz="2200" dirty="0">
                <a:latin typeface="Times New Roman Cyr" panose="02020603050405020304" pitchFamily="18" charset="0"/>
              </a:rPr>
              <a:t>, фирмы-газели)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0338" y="1810970"/>
            <a:ext cx="88741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2</a:t>
            </a:r>
            <a:r>
              <a:rPr lang="ru-RU" altLang="ru-RU" sz="2200" dirty="0">
                <a:latin typeface="Times New Roman Cyr" panose="02020603050405020304" pitchFamily="18" charset="0"/>
              </a:rPr>
              <a:t>. Вера в малые и нерепрезентативные выборки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(лотереи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статистика</a:t>
            </a:r>
            <a:r>
              <a:rPr lang="ru-RU" altLang="ru-RU" sz="2200" dirty="0">
                <a:latin typeface="Times New Roman Cyr" panose="02020603050405020304" pitchFamily="18" charset="0"/>
              </a:rPr>
              <a:t>)</a:t>
            </a: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160338" y="5248275"/>
            <a:ext cx="89725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4.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Неучет</a:t>
            </a:r>
            <a:r>
              <a:rPr lang="ru-RU" altLang="ru-RU" sz="2200" dirty="0">
                <a:latin typeface="Times New Roman Cyr" panose="02020603050405020304" pitchFamily="18" charset="0"/>
              </a:rPr>
              <a:t> многомерности характеристик товара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</a:t>
            </a:r>
            <a:r>
              <a:rPr lang="en-US" altLang="ru-RU" sz="2200" dirty="0">
                <a:latin typeface="Times New Roman Cyr" panose="02020603050405020304" pitchFamily="18" charset="0"/>
              </a:rPr>
              <a:t>##</a:t>
            </a:r>
            <a:r>
              <a:rPr lang="ru-RU" altLang="ru-RU" sz="2200" dirty="0">
                <a:latin typeface="Times New Roman Cyr" panose="02020603050405020304" pitchFamily="18" charset="0"/>
              </a:rPr>
              <a:t> функциональность, дизайн, качество, цена, сетевые эффекты,…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</a:t>
            </a: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принтер + картридж, автомобили + бензин.</a:t>
            </a:r>
          </a:p>
        </p:txBody>
      </p:sp>
    </p:spTree>
    <p:extLst>
      <p:ext uri="{BB962C8B-B14F-4D97-AF65-F5344CB8AC3E}">
        <p14:creationId xmlns:p14="http://schemas.microsoft.com/office/powerpoint/2010/main" val="421445338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Нестандартное поведение: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удовлетворенность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vs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максимизация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79376" y="1506170"/>
            <a:ext cx="895508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itchFamily="18" charset="-5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 Cyr" pitchFamily="18" charset="-5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algn="just">
              <a:defRPr/>
            </a:pPr>
            <a:r>
              <a:rPr lang="ru-RU" altLang="ru-RU" sz="2200" dirty="0" smtClean="0"/>
              <a:t>Причина – упрощение, сужение числа альтернатив, экономия на </a:t>
            </a:r>
            <a:r>
              <a:rPr lang="ru-RU" altLang="ru-RU" sz="2200" dirty="0" err="1" smtClean="0"/>
              <a:t>издерж-ках</a:t>
            </a:r>
            <a:r>
              <a:rPr lang="ru-RU" altLang="ru-RU" sz="2200" dirty="0" smtClean="0"/>
              <a:t> принятия решений и последующего мониторинга.</a:t>
            </a:r>
          </a:p>
          <a:p>
            <a:pPr algn="just">
              <a:defRPr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Альтернативные стратегии ценообразования:</a:t>
            </a:r>
          </a:p>
          <a:p>
            <a:pPr marL="352425" indent="-352425" algn="just">
              <a:buFontTx/>
              <a:buAutoNum type="arabicPeriod"/>
              <a:defRPr/>
            </a:pPr>
            <a:r>
              <a:rPr lang="ru-RU" altLang="ru-RU" sz="2200" dirty="0" smtClean="0"/>
              <a:t>Издержки+ (фиксированная надбавка к себестоимости).</a:t>
            </a:r>
          </a:p>
          <a:p>
            <a:pPr marL="352425" indent="-352425" algn="just">
              <a:buFontTx/>
              <a:buAutoNum type="arabicPeriod"/>
              <a:defRPr/>
            </a:pPr>
            <a:r>
              <a:rPr lang="ru-RU" altLang="ru-RU" sz="2200" dirty="0" smtClean="0"/>
              <a:t>Цена на уровне конкурента.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79375" y="4452090"/>
            <a:ext cx="897267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Если оба механизма действуют медленно, то рациональное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адаптив-ное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 поведение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изменяется на аффективное.</a:t>
            </a:r>
            <a:endParaRPr lang="en-US" altLang="ru-RU" sz="2200" dirty="0">
              <a:latin typeface="Times New Roman Cyr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Поведение фирм перед банкротством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Поведение трейдеров на бирже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##</a:t>
            </a:r>
            <a:r>
              <a:rPr lang="ru-RU" altLang="ru-RU" sz="2200" dirty="0">
                <a:latin typeface="Times New Roman Cyr" panose="02020603050405020304" pitchFamily="18" charset="0"/>
              </a:rPr>
              <a:t> Постановка квартир на охрану после кражи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Покупка шуб в интернет-магазинах в холодные дни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9375" y="3291990"/>
            <a:ext cx="8904288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Если результаты деятельности неудовлетворительны</a:t>
            </a:r>
          </a:p>
          <a:p>
            <a:pPr marL="352425" indent="-352425">
              <a:buFontTx/>
              <a:buAutoNum type="arabicPeriod"/>
              <a:defRPr/>
            </a:pPr>
            <a:r>
              <a:rPr lang="ru-RU" altLang="ru-RU" sz="2200" dirty="0">
                <a:latin typeface="Times New Roman Cyr" pitchFamily="18" charset="-52"/>
              </a:rPr>
              <a:t>Поиск новых альтернатив.</a:t>
            </a:r>
          </a:p>
          <a:p>
            <a:pPr marL="352425" indent="-352425">
              <a:buFontTx/>
              <a:buAutoNum type="arabicPeriod"/>
              <a:defRPr/>
            </a:pPr>
            <a:r>
              <a:rPr lang="ru-RU" altLang="ru-RU" sz="2200" dirty="0">
                <a:latin typeface="Times New Roman Cyr" pitchFamily="18" charset="-52"/>
              </a:rPr>
              <a:t>Коррекция целевых показателей.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5444880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Нестандартное поведение: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эффект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фрейминга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Rectangle 389"/>
          <p:cNvSpPr>
            <a:spLocks noChangeArrowheads="1"/>
          </p:cNvSpPr>
          <p:nvPr/>
        </p:nvSpPr>
        <p:spPr bwMode="auto">
          <a:xfrm>
            <a:off x="79376" y="1499455"/>
            <a:ext cx="895508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Термины выгод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 термины издержек!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Возврат кредита в 90-е годы.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Откат </a:t>
            </a:r>
            <a:r>
              <a:rPr lang="ru-RU" altLang="ru-RU" sz="2200" dirty="0">
                <a:latin typeface="Times New Roman Cyr" panose="02020603050405020304" pitchFamily="18" charset="0"/>
              </a:rPr>
              <a:t>2% от возвращенной суммы.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Продажи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машин </a:t>
            </a:r>
            <a:r>
              <a:rPr lang="ru-RU" altLang="ru-RU" sz="2200" dirty="0">
                <a:latin typeface="Times New Roman Cyr" panose="02020603050405020304" pitchFamily="18" charset="0"/>
              </a:rPr>
              <a:t>в США. Цена </a:t>
            </a:r>
            <a:r>
              <a:rPr lang="en-US" altLang="ru-RU" sz="2200" dirty="0">
                <a:latin typeface="Times New Roman Cyr" panose="02020603050405020304" pitchFamily="18" charset="0"/>
              </a:rPr>
              <a:t>$</a:t>
            </a:r>
            <a:r>
              <a:rPr lang="ru-RU" altLang="ru-RU" sz="2200" dirty="0">
                <a:latin typeface="Times New Roman Cyr" panose="02020603050405020304" pitchFamily="18" charset="0"/>
              </a:rPr>
              <a:t>40 тыс. Возврат </a:t>
            </a:r>
            <a:r>
              <a:rPr lang="en-US" altLang="ru-RU" sz="2200" dirty="0">
                <a:latin typeface="Times New Roman Cyr" panose="02020603050405020304" pitchFamily="18" charset="0"/>
              </a:rPr>
              <a:t>$</a:t>
            </a:r>
            <a:r>
              <a:rPr lang="ru-RU" altLang="ru-RU" sz="2200" dirty="0">
                <a:latin typeface="Times New Roman Cyr" panose="02020603050405020304" pitchFamily="18" charset="0"/>
              </a:rPr>
              <a:t>1 тыс. наличными.</a:t>
            </a:r>
            <a:endParaRPr lang="en-US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9" name="Прямоугольник 1"/>
          <p:cNvSpPr>
            <a:spLocks noChangeArrowheads="1"/>
          </p:cNvSpPr>
          <p:nvPr/>
        </p:nvSpPr>
        <p:spPr bwMode="auto">
          <a:xfrm>
            <a:off x="68018" y="2530106"/>
            <a:ext cx="905839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«Спасение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больных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»:</a:t>
            </a:r>
            <a:endParaRPr lang="en-US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 Cyr" panose="02020603050405020304" pitchFamily="18" charset="0"/>
              </a:rPr>
              <a:t>Программа А	 Программа </a:t>
            </a:r>
            <a:r>
              <a:rPr lang="en-US" altLang="ru-RU" sz="2000" dirty="0">
                <a:latin typeface="Times New Roman Cyr" panose="02020603050405020304" pitchFamily="18" charset="0"/>
              </a:rPr>
              <a:t>B</a:t>
            </a:r>
            <a:r>
              <a:rPr lang="ru-RU" altLang="ru-RU" sz="2000" dirty="0">
                <a:latin typeface="Times New Roman Cyr" panose="02020603050405020304" pitchFamily="18" charset="0"/>
              </a:rPr>
              <a:t>	          Программа </a:t>
            </a:r>
            <a:r>
              <a:rPr lang="en-US" altLang="ru-RU" sz="2000" dirty="0">
                <a:latin typeface="Times New Roman Cyr" panose="02020603050405020304" pitchFamily="18" charset="0"/>
              </a:rPr>
              <a:t>C</a:t>
            </a:r>
            <a:r>
              <a:rPr lang="ru-RU" altLang="ru-RU" sz="2000" dirty="0">
                <a:latin typeface="Times New Roman Cyr" panose="02020603050405020304" pitchFamily="18" charset="0"/>
              </a:rPr>
              <a:t> </a:t>
            </a:r>
            <a:r>
              <a:rPr lang="ru-RU" altLang="ru-RU" sz="2000" dirty="0" smtClean="0">
                <a:latin typeface="Times New Roman Cyr" panose="02020603050405020304" pitchFamily="18" charset="0"/>
              </a:rPr>
              <a:t>        Программа </a:t>
            </a:r>
            <a:r>
              <a:rPr lang="en-US" altLang="ru-RU" sz="2000" dirty="0">
                <a:latin typeface="Times New Roman Cyr" panose="02020603050405020304" pitchFamily="18" charset="0"/>
              </a:rPr>
              <a:t>D</a:t>
            </a:r>
            <a:endParaRPr lang="ru-RU" altLang="ru-RU" sz="2000" dirty="0"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 Cyr" panose="02020603050405020304" pitchFamily="18" charset="0"/>
              </a:rPr>
              <a:t>Спасено </a:t>
            </a:r>
            <a:r>
              <a:rPr lang="ru-RU" altLang="ru-RU" sz="2000" dirty="0" smtClean="0">
                <a:latin typeface="Times New Roman Cyr" panose="02020603050405020304" pitchFamily="18" charset="0"/>
              </a:rPr>
              <a:t>200.</a:t>
            </a:r>
            <a:r>
              <a:rPr lang="en-US" altLang="ru-RU" sz="2000" dirty="0" smtClean="0">
                <a:latin typeface="Times New Roman Cyr" panose="02020603050405020304" pitchFamily="18" charset="0"/>
              </a:rPr>
              <a:t>  </a:t>
            </a:r>
            <a:r>
              <a:rPr lang="ru-RU" altLang="ru-RU" sz="2000" dirty="0" smtClean="0">
                <a:latin typeface="Times New Roman Cyr" panose="02020603050405020304" pitchFamily="18" charset="0"/>
              </a:rPr>
              <a:t> 	 </a:t>
            </a:r>
            <a:r>
              <a:rPr lang="en-US" altLang="ru-RU" sz="2000" dirty="0">
                <a:latin typeface="Times New Roman Cyr" panose="02020603050405020304" pitchFamily="18" charset="0"/>
              </a:rPr>
              <a:t>1/3 – </a:t>
            </a:r>
            <a:r>
              <a:rPr lang="ru-RU" altLang="ru-RU" sz="2000" dirty="0">
                <a:latin typeface="Times New Roman Cyr" panose="02020603050405020304" pitchFamily="18" charset="0"/>
              </a:rPr>
              <a:t>спасено </a:t>
            </a:r>
            <a:r>
              <a:rPr lang="ru-RU" altLang="ru-RU" sz="2000" dirty="0" smtClean="0">
                <a:latin typeface="Times New Roman Cyr" panose="02020603050405020304" pitchFamily="18" charset="0"/>
              </a:rPr>
              <a:t>600.       </a:t>
            </a:r>
            <a:r>
              <a:rPr lang="ru-RU" altLang="ru-RU" sz="2000" dirty="0">
                <a:latin typeface="Times New Roman Cyr" panose="02020603050405020304" pitchFamily="18" charset="0"/>
              </a:rPr>
              <a:t>Погибнут </a:t>
            </a:r>
            <a:r>
              <a:rPr lang="ru-RU" altLang="ru-RU" sz="2000" dirty="0" smtClean="0">
                <a:latin typeface="Times New Roman Cyr" panose="02020603050405020304" pitchFamily="18" charset="0"/>
              </a:rPr>
              <a:t>400.       1/3 </a:t>
            </a:r>
            <a:r>
              <a:rPr lang="ru-RU" altLang="ru-RU" sz="2000" dirty="0">
                <a:latin typeface="Times New Roman Cyr" panose="02020603050405020304" pitchFamily="18" charset="0"/>
              </a:rPr>
              <a:t>– никто не погибнет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dirty="0">
                <a:latin typeface="Times New Roman Cyr" panose="02020603050405020304" pitchFamily="18" charset="0"/>
              </a:rPr>
              <a:t>		 2/3 – никто не спасен		</a:t>
            </a:r>
            <a:r>
              <a:rPr lang="ru-RU" altLang="ru-RU" sz="2000" dirty="0" smtClean="0">
                <a:latin typeface="Times New Roman Cyr" panose="02020603050405020304" pitchFamily="18" charset="0"/>
              </a:rPr>
              <a:t>             2/3 </a:t>
            </a:r>
            <a:r>
              <a:rPr lang="ru-RU" altLang="ru-RU" sz="2000" dirty="0">
                <a:latin typeface="Times New Roman Cyr" panose="02020603050405020304" pitchFamily="18" charset="0"/>
              </a:rPr>
              <a:t>-  погибнут все</a:t>
            </a:r>
          </a:p>
        </p:txBody>
      </p:sp>
      <p:sp>
        <p:nvSpPr>
          <p:cNvPr id="14" name="Прямоугольник 7"/>
          <p:cNvSpPr>
            <a:spLocks noChangeArrowheads="1"/>
          </p:cNvSpPr>
          <p:nvPr/>
        </p:nvSpPr>
        <p:spPr bwMode="auto">
          <a:xfrm>
            <a:off x="71193" y="5386023"/>
            <a:ext cx="89503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«Париж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и Лондон»</a:t>
            </a:r>
            <a:endParaRPr lang="en-US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Туристическая компания предлагает туры в Париж и Лондон одинаковой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стоимости </a:t>
            </a:r>
            <a:r>
              <a:rPr lang="ru-RU" altLang="ru-RU" sz="2200" dirty="0">
                <a:latin typeface="Times New Roman Cyr" panose="02020603050405020304" pitchFamily="18" charset="0"/>
              </a:rPr>
              <a:t>и различной длительности:  (7,4), (4,7), (6,3).</a:t>
            </a:r>
          </a:p>
        </p:txBody>
      </p:sp>
      <p:sp>
        <p:nvSpPr>
          <p:cNvPr id="15" name="Прямоугольник 8"/>
          <p:cNvSpPr>
            <a:spLocks noChangeArrowheads="1"/>
          </p:cNvSpPr>
          <p:nvPr/>
        </p:nvSpPr>
        <p:spPr bwMode="auto">
          <a:xfrm>
            <a:off x="63133" y="6401900"/>
            <a:ext cx="8950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(7,4) </a:t>
            </a:r>
            <a:r>
              <a:rPr lang="en-US" altLang="ru-RU" sz="2200" dirty="0">
                <a:latin typeface="Times New Roman Cyr" panose="02020603050405020304" pitchFamily="18" charset="0"/>
              </a:rPr>
              <a:t>&gt;</a:t>
            </a:r>
            <a:r>
              <a:rPr lang="ru-RU" altLang="ru-RU" sz="2200" dirty="0">
                <a:latin typeface="Times New Roman Cyr" panose="02020603050405020304" pitchFamily="18" charset="0"/>
              </a:rPr>
              <a:t> (6,3)</a:t>
            </a:r>
            <a:r>
              <a:rPr lang="en-US" altLang="ru-RU" sz="2200" dirty="0">
                <a:latin typeface="Times New Roman Cyr" panose="02020603050405020304" pitchFamily="18" charset="0"/>
              </a:rPr>
              <a:t> – </a:t>
            </a:r>
            <a:r>
              <a:rPr lang="ru-RU" altLang="ru-RU" sz="2200" dirty="0">
                <a:latin typeface="Times New Roman Cyr" panose="02020603050405020304" pitchFamily="18" charset="0"/>
              </a:rPr>
              <a:t>внутреннее обоснование выбора!</a:t>
            </a:r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62036" y="3769632"/>
            <a:ext cx="90041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               72% : 28%				    22% : 78%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В терминах выгод у большинства отрицательное отношение к риску; в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терминах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издержек – положительное!!!</a:t>
            </a:r>
          </a:p>
        </p:txBody>
      </p:sp>
      <p:sp>
        <p:nvSpPr>
          <p:cNvPr id="17" name="Text Box 388"/>
          <p:cNvSpPr txBox="1">
            <a:spLocks noChangeArrowheads="1"/>
          </p:cNvSpPr>
          <p:nvPr/>
        </p:nvSpPr>
        <p:spPr bwMode="auto">
          <a:xfrm>
            <a:off x="157957" y="4869047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Внутреннее обоснование выбора</a:t>
            </a:r>
          </a:p>
        </p:txBody>
      </p:sp>
    </p:spTree>
    <p:extLst>
      <p:ext uri="{BB962C8B-B14F-4D97-AF65-F5344CB8AC3E}">
        <p14:creationId xmlns:p14="http://schemas.microsoft.com/office/powerpoint/2010/main" val="39459838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Нестандартное поведение: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близорукость при принятии решений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115888" y="1499453"/>
            <a:ext cx="8918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err="1">
                <a:solidFill>
                  <a:srgbClr val="00FFFF"/>
                </a:solidFill>
                <a:latin typeface="Times New Roman Cyr" panose="02020603050405020304" pitchFamily="18" charset="0"/>
              </a:rPr>
              <a:t>Неучет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долгосрочных последствий – только ближайших выгод и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из-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держек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!</a:t>
            </a:r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115888" y="2198449"/>
            <a:ext cx="90281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Орел    +200		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) =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,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&gt;0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Решка  –100</a:t>
            </a:r>
            <a:r>
              <a:rPr lang="en-US" altLang="ru-RU" sz="2200" dirty="0">
                <a:latin typeface="Times New Roman Cyr" panose="02020603050405020304" pitchFamily="18" charset="0"/>
              </a:rPr>
              <a:t>		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) = 2,5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,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&lt;0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1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игра:  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) = </a:t>
            </a:r>
            <a:r>
              <a:rPr lang="ru-RU" altLang="ru-RU" sz="2200" dirty="0">
                <a:latin typeface="Times New Roman Cyr" panose="02020603050405020304" pitchFamily="18" charset="0"/>
              </a:rPr>
              <a:t>0</a:t>
            </a:r>
            <a:r>
              <a:rPr lang="en-US" altLang="ru-RU" sz="2200" dirty="0">
                <a:latin typeface="Times New Roman Cyr" panose="02020603050405020304" pitchFamily="18" charset="0"/>
              </a:rPr>
              <a:t>,</a:t>
            </a:r>
            <a:r>
              <a:rPr lang="ru-RU" altLang="ru-RU" sz="2200" dirty="0">
                <a:latin typeface="Times New Roman Cyr" panose="02020603050405020304" pitchFamily="18" charset="0"/>
              </a:rPr>
              <a:t>5•200 </a:t>
            </a:r>
            <a:r>
              <a:rPr lang="en-US" altLang="ru-RU" sz="2200" dirty="0">
                <a:latin typeface="Times New Roman Cyr" panose="02020603050405020304" pitchFamily="18" charset="0"/>
              </a:rPr>
              <a:t>– 0,5•250 = – 25 &lt; 0 –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отказ от игры!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2 игры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: 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) = </a:t>
            </a:r>
            <a:r>
              <a:rPr lang="ru-RU" altLang="ru-RU" sz="2200" dirty="0">
                <a:latin typeface="Times New Roman Cyr" panose="02020603050405020304" pitchFamily="18" charset="0"/>
              </a:rPr>
              <a:t>0,25•400 +</a:t>
            </a:r>
            <a:r>
              <a:rPr lang="en-US" altLang="ru-RU" sz="2200" dirty="0">
                <a:latin typeface="Times New Roman Cyr" panose="02020603050405020304" pitchFamily="18" charset="0"/>
              </a:rPr>
              <a:t> 0,5•</a:t>
            </a:r>
            <a:r>
              <a:rPr lang="ru-RU" altLang="ru-RU" sz="2200" dirty="0">
                <a:latin typeface="Times New Roman Cyr" panose="02020603050405020304" pitchFamily="18" charset="0"/>
              </a:rPr>
              <a:t>100 </a:t>
            </a:r>
            <a:r>
              <a:rPr lang="en-US" altLang="ru-RU" sz="2200" dirty="0">
                <a:latin typeface="Times New Roman Cyr" panose="02020603050405020304" pitchFamily="18" charset="0"/>
              </a:rPr>
              <a:t>–</a:t>
            </a:r>
            <a:r>
              <a:rPr lang="ru-RU" altLang="ru-RU" sz="2200" dirty="0">
                <a:latin typeface="Times New Roman Cyr" panose="02020603050405020304" pitchFamily="18" charset="0"/>
              </a:rPr>
              <a:t> 0,25</a:t>
            </a:r>
            <a:r>
              <a:rPr lang="en-US" altLang="ru-RU" sz="2200" dirty="0">
                <a:latin typeface="Times New Roman Cyr" panose="02020603050405020304" pitchFamily="18" charset="0"/>
              </a:rPr>
              <a:t>•</a:t>
            </a:r>
            <a:r>
              <a:rPr lang="ru-RU" altLang="ru-RU" sz="2200" dirty="0">
                <a:latin typeface="Times New Roman Cyr" panose="02020603050405020304" pitchFamily="18" charset="0"/>
              </a:rPr>
              <a:t>500 = 25 </a:t>
            </a:r>
            <a:r>
              <a:rPr lang="en-US" altLang="ru-RU" sz="2200" dirty="0">
                <a:latin typeface="Times New Roman Cyr" panose="02020603050405020304" pitchFamily="18" charset="0"/>
              </a:rPr>
              <a:t>&gt; 0 –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согласие на игру!</a:t>
            </a:r>
          </a:p>
        </p:txBody>
      </p:sp>
      <p:sp>
        <p:nvSpPr>
          <p:cNvPr id="13" name="Прямоугольник 4"/>
          <p:cNvSpPr>
            <a:spLocks noChangeArrowheads="1"/>
          </p:cNvSpPr>
          <p:nvPr/>
        </p:nvSpPr>
        <p:spPr bwMode="auto">
          <a:xfrm>
            <a:off x="115888" y="3593242"/>
            <a:ext cx="90281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Близорукие инвесторы склонны к проектам с низким риском!</a:t>
            </a:r>
          </a:p>
        </p:txBody>
      </p:sp>
      <p:sp>
        <p:nvSpPr>
          <p:cNvPr id="18" name="Прямоугольник 15"/>
          <p:cNvSpPr>
            <a:spLocks noChangeArrowheads="1"/>
          </p:cNvSpPr>
          <p:nvPr/>
        </p:nvSpPr>
        <p:spPr bwMode="auto">
          <a:xfrm>
            <a:off x="115888" y="4008808"/>
            <a:ext cx="893603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Times New Roman Cyr" panose="02020603050405020304" pitchFamily="18" charset="0"/>
              </a:rPr>
              <a:t>Инвестор рассматривает возможность инвестирования в проект, требующий </a:t>
            </a:r>
            <a:r>
              <a:rPr lang="ru-RU" altLang="ru-RU" sz="1800" i="1" dirty="0" err="1">
                <a:latin typeface="Times New Roman Cyr" panose="02020603050405020304" pitchFamily="18" charset="0"/>
              </a:rPr>
              <a:t>вложе-ний</a:t>
            </a:r>
            <a:r>
              <a:rPr lang="ru-RU" altLang="ru-RU" sz="1800" i="1" dirty="0">
                <a:latin typeface="Times New Roman Cyr" panose="02020603050405020304" pitchFamily="18" charset="0"/>
              </a:rPr>
              <a:t> в размере 100 млн руб. По его оценке с вероятностью 50% проект принесет чистую прибыль 120 млн руб. (уже с учетом возврата инвестиций), однако с вероятностью 50%  инвестор не вернет даже вложенные средства. При этом инвестор боится убытков и оценивает их в 1,5 раза выше такой же по абсолютной величине прибыли (например, убытки в размере 1 млн руб. столь же неприятны для него, насколько приятна прибыль в размере 1,5 млн руб.) Станет ли инвестор вкладывать деньги в этот проект? </a:t>
            </a:r>
            <a:r>
              <a:rPr lang="ru-RU" altLang="ru-RU" sz="1800" i="1" dirty="0" err="1">
                <a:latin typeface="Times New Roman Cyr" panose="02020603050405020304" pitchFamily="18" charset="0"/>
              </a:rPr>
              <a:t>Изме-нится</a:t>
            </a:r>
            <a:r>
              <a:rPr lang="ru-RU" altLang="ru-RU" sz="1800" i="1" dirty="0">
                <a:latin typeface="Times New Roman Cyr" panose="02020603050405020304" pitchFamily="18" charset="0"/>
              </a:rPr>
              <a:t> ли ситуация, если у него есть возможность инвестирования в 2 таких проекта? При каком количестве аналогичных проектов они могут стать интересны инвестору? </a:t>
            </a:r>
          </a:p>
        </p:txBody>
      </p:sp>
    </p:spTree>
    <p:extLst>
      <p:ext uri="{BB962C8B-B14F-4D97-AF65-F5344CB8AC3E}">
        <p14:creationId xmlns:p14="http://schemas.microsoft.com/office/powerpoint/2010/main" val="381650856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Результаты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Канемана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Тверски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8"/>
          <p:cNvSpPr>
            <a:spLocks noChangeArrowheads="1"/>
          </p:cNvSpPr>
          <p:nvPr/>
        </p:nvSpPr>
        <p:spPr bwMode="auto">
          <a:xfrm>
            <a:off x="103188" y="1180148"/>
            <a:ext cx="894873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1. Полезность вогнута в случае выгод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.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</a:t>
            </a: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Имеется </a:t>
            </a:r>
            <a:r>
              <a:rPr lang="en-US" altLang="ru-RU" sz="2200" dirty="0">
                <a:latin typeface="Times New Roman Cyr" panose="02020603050405020304" pitchFamily="18" charset="0"/>
              </a:rPr>
              <a:t>$1000</a:t>
            </a:r>
            <a:r>
              <a:rPr lang="ru-RU" altLang="ru-RU" sz="2200" dirty="0">
                <a:latin typeface="Times New Roman Cyr" panose="02020603050405020304" pitchFamily="18" charset="0"/>
              </a:rPr>
              <a:t>. </a:t>
            </a:r>
            <a:r>
              <a:rPr lang="en-US" altLang="ru-RU" sz="2200" dirty="0">
                <a:latin typeface="Times New Roman Cyr" panose="02020603050405020304" pitchFamily="18" charset="0"/>
              </a:rPr>
              <a:t>  A=(500, 1)  &gt;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</a:rPr>
              <a:t> B=(1000, 0,5;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</a:rPr>
              <a:t>0, 0,5)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2.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Полезность выпукла в случае издержек.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</a:t>
            </a: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Имеется </a:t>
            </a:r>
            <a:r>
              <a:rPr lang="en-US" altLang="ru-RU" sz="2200" dirty="0">
                <a:latin typeface="Times New Roman Cyr" panose="02020603050405020304" pitchFamily="18" charset="0"/>
              </a:rPr>
              <a:t>$2000</a:t>
            </a:r>
            <a:r>
              <a:rPr lang="ru-RU" altLang="ru-RU" sz="2200" dirty="0">
                <a:latin typeface="Times New Roman Cyr" panose="02020603050405020304" pitchFamily="18" charset="0"/>
              </a:rPr>
              <a:t>. </a:t>
            </a:r>
            <a:r>
              <a:rPr lang="en-US" altLang="ru-RU" sz="2200" dirty="0">
                <a:latin typeface="Times New Roman Cyr" panose="02020603050405020304" pitchFamily="18" charset="0"/>
              </a:rPr>
              <a:t>  C=(</a:t>
            </a:r>
            <a:r>
              <a:rPr lang="ru-RU" altLang="ru-RU" sz="2200" dirty="0">
                <a:latin typeface="Times New Roman Cyr" panose="02020603050405020304" pitchFamily="18" charset="0"/>
              </a:rPr>
              <a:t>–</a:t>
            </a:r>
            <a:r>
              <a:rPr lang="en-US" altLang="ru-RU" sz="2200" dirty="0">
                <a:latin typeface="Times New Roman Cyr" panose="02020603050405020304" pitchFamily="18" charset="0"/>
              </a:rPr>
              <a:t>1000, 0,5;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</a:rPr>
              <a:t>0, 0,5)  &gt;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</a:rPr>
              <a:t> D=(</a:t>
            </a:r>
            <a:r>
              <a:rPr lang="ru-RU" altLang="ru-RU" sz="2200" dirty="0">
                <a:latin typeface="Times New Roman Cyr" panose="02020603050405020304" pitchFamily="18" charset="0"/>
              </a:rPr>
              <a:t>–</a:t>
            </a:r>
            <a:r>
              <a:rPr lang="en-US" altLang="ru-RU" sz="2200" dirty="0">
                <a:latin typeface="Times New Roman Cyr" panose="02020603050405020304" pitchFamily="18" charset="0"/>
              </a:rPr>
              <a:t>500, 1)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3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. Имеется эффект формулировки вопроса (</a:t>
            </a:r>
            <a:r>
              <a:rPr lang="ru-RU" altLang="ru-RU" sz="2200" b="1" dirty="0" err="1">
                <a:solidFill>
                  <a:srgbClr val="00FFFF"/>
                </a:solidFill>
                <a:latin typeface="Times New Roman Cyr" panose="02020603050405020304" pitchFamily="18" charset="0"/>
              </a:rPr>
              <a:t>фрейминг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</a:t>
            </a:r>
            <a:r>
              <a:rPr lang="en-US" altLang="ru-RU" sz="2200" dirty="0">
                <a:latin typeface="Times New Roman Cyr" panose="02020603050405020304" pitchFamily="18" charset="0"/>
              </a:rPr>
              <a:t>## A=D, B=C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4. Наличие ориентира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(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начала отсчета) и скачок в начале отсчета.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85" y="3642360"/>
            <a:ext cx="4859338" cy="306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3446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Reference dependence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зависимость от начала отсчета)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38113" y="1496378"/>
            <a:ext cx="889635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marL="0" indent="0"/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Полезность зависит не только от объема потребления, но и от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неко-торого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ориентира 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(начала отсчета):</a:t>
            </a:r>
          </a:p>
          <a:p>
            <a:pPr>
              <a:buFontTx/>
              <a:buAutoNum type="arabicPeriod"/>
            </a:pPr>
            <a:r>
              <a:rPr lang="ru-RU" altLang="ru-RU" sz="2200" dirty="0"/>
              <a:t>То, что имеется в настоящее время.</a:t>
            </a:r>
          </a:p>
          <a:p>
            <a:pPr>
              <a:buFontTx/>
              <a:buAutoNum type="arabicPeriod"/>
            </a:pPr>
            <a:r>
              <a:rPr lang="ru-RU" altLang="ru-RU" sz="2200" dirty="0"/>
              <a:t>Недавний опыт или прошлое потребление.</a:t>
            </a:r>
          </a:p>
          <a:p>
            <a:pPr>
              <a:buFontTx/>
              <a:buAutoNum type="arabicPeriod"/>
            </a:pPr>
            <a:r>
              <a:rPr lang="ru-RU" altLang="ru-RU" sz="2200" dirty="0"/>
              <a:t>Ожидания относительно будущего.</a:t>
            </a:r>
          </a:p>
          <a:p>
            <a:pPr>
              <a:buFontTx/>
              <a:buAutoNum type="arabicPeriod"/>
            </a:pPr>
            <a:r>
              <a:rPr lang="ru-RU" altLang="ru-RU" sz="2200" dirty="0"/>
              <a:t>Ориентация на окружение.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38113" y="3573463"/>
            <a:ext cx="88963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 Cyr" pitchFamily="18" charset="-52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 Cyr" pitchFamily="18" charset="-52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 Cyr" pitchFamily="18" charset="-52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 Cyr" pitchFamily="18" charset="-52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 Cyr" pitchFamily="18" charset="-5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 algn="just">
              <a:defRPr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" pitchFamily="18" charset="0"/>
              </a:rPr>
              <a:t>Пример «Кружки»:</a:t>
            </a:r>
          </a:p>
          <a:p>
            <a:pPr marL="0" indent="0" algn="just">
              <a:defRPr/>
            </a:pPr>
            <a:r>
              <a:rPr lang="ru-RU" altLang="ru-RU" sz="2200" dirty="0" smtClean="0"/>
              <a:t>Половине участников эксперимента подарили кружки. Они были готовы их продать остальным по медианной цене 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5,75. Лишенные кружек </a:t>
            </a:r>
            <a:r>
              <a:rPr lang="ru-RU" altLang="ru-RU" sz="2200" dirty="0" err="1" smtClean="0"/>
              <a:t>го-товы</a:t>
            </a:r>
            <a:r>
              <a:rPr lang="ru-RU" altLang="ru-RU" sz="2200" dirty="0" smtClean="0"/>
              <a:t> были их купить по медианной цене </a:t>
            </a:r>
            <a:r>
              <a:rPr lang="en-US" altLang="ru-RU" sz="2200" dirty="0" smtClean="0"/>
              <a:t>$2,25.</a:t>
            </a:r>
            <a:endParaRPr lang="ru-RU" altLang="ru-RU" sz="2200" dirty="0" smtClean="0"/>
          </a:p>
          <a:p>
            <a:pPr marL="0" indent="0" algn="just">
              <a:defRPr/>
            </a:pPr>
            <a:r>
              <a:rPr lang="ru-RU" altLang="ru-RU" sz="2200" dirty="0" smtClean="0"/>
              <a:t>Аналогичный эксперимент «Кружки и ручки».</a:t>
            </a:r>
          </a:p>
        </p:txBody>
      </p:sp>
      <p:sp>
        <p:nvSpPr>
          <p:cNvPr id="14" name="Прямоугольник 4"/>
          <p:cNvSpPr>
            <a:spLocks noChangeArrowheads="1"/>
          </p:cNvSpPr>
          <p:nvPr/>
        </p:nvSpPr>
        <p:spPr bwMode="auto">
          <a:xfrm>
            <a:off x="138113" y="5343208"/>
            <a:ext cx="88963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Еще примеры: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Продажа квартир в кризис (ориентир – цена покупки)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Удовлетворенность зарплатой (ориентир – зарплата коллег)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## </a:t>
            </a:r>
            <a:r>
              <a:rPr lang="ru-RU" altLang="ru-RU" sz="2200" dirty="0">
                <a:latin typeface="Times New Roman Cyr" panose="02020603050405020304" pitchFamily="18" charset="0"/>
              </a:rPr>
              <a:t>Формирование цены покупки компании (ориентир – </a:t>
            </a:r>
            <a:r>
              <a:rPr lang="en-US" altLang="ru-RU" sz="2200" dirty="0">
                <a:latin typeface="Times New Roman Cyr" panose="02020603050405020304" pitchFamily="18" charset="0"/>
              </a:rPr>
              <a:t>max </a:t>
            </a:r>
            <a:r>
              <a:rPr lang="ru-RU" altLang="ru-RU" sz="2200" dirty="0">
                <a:latin typeface="Times New Roman Cyr" panose="02020603050405020304" pitchFamily="18" charset="0"/>
              </a:rPr>
              <a:t>цена за год)</a:t>
            </a:r>
          </a:p>
        </p:txBody>
      </p:sp>
    </p:spTree>
    <p:extLst>
      <p:ext uri="{BB962C8B-B14F-4D97-AF65-F5344CB8AC3E}">
        <p14:creationId xmlns:p14="http://schemas.microsoft.com/office/powerpoint/2010/main" val="173361995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Reference dependence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простейшая формализация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8113" y="1527493"/>
            <a:ext cx="88963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/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Свойства полезности приобретений и потерь:</a:t>
            </a:r>
          </a:p>
          <a:p>
            <a:pPr algn="just">
              <a:buFontTx/>
              <a:buAutoNum type="arabicPeriod"/>
            </a:pPr>
            <a:r>
              <a:rPr lang="en-US" altLang="ru-RU" sz="2200" i="1" dirty="0"/>
              <a:t>v</a:t>
            </a:r>
            <a:r>
              <a:rPr lang="en-US" altLang="ru-RU" sz="2200" dirty="0"/>
              <a:t>(</a:t>
            </a:r>
            <a:r>
              <a:rPr lang="en-US" altLang="ru-RU" sz="2200" i="1" dirty="0"/>
              <a:t>x</a:t>
            </a:r>
            <a:r>
              <a:rPr lang="en-US" altLang="ru-RU" sz="2200" dirty="0"/>
              <a:t>) – </a:t>
            </a:r>
            <a:r>
              <a:rPr lang="ru-RU" altLang="ru-RU" sz="2200" dirty="0"/>
              <a:t>строго возрастающая функция</a:t>
            </a:r>
            <a:r>
              <a:rPr lang="en-US" altLang="ru-RU" sz="2200" dirty="0"/>
              <a:t>, </a:t>
            </a:r>
            <a:r>
              <a:rPr lang="ru-RU" altLang="ru-RU" sz="2200" dirty="0"/>
              <a:t>непрерывная дважды </a:t>
            </a:r>
            <a:r>
              <a:rPr lang="ru-RU" altLang="ru-RU" sz="2200" dirty="0" err="1" smtClean="0"/>
              <a:t>диффе-ренцируемая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функция.</a:t>
            </a:r>
          </a:p>
          <a:p>
            <a:pPr algn="just">
              <a:buFontTx/>
              <a:buAutoNum type="arabicPeriod"/>
            </a:pPr>
            <a:r>
              <a:rPr lang="en-US" altLang="ru-RU" sz="2200" i="1" dirty="0"/>
              <a:t>y</a:t>
            </a:r>
            <a:r>
              <a:rPr lang="en-US" altLang="ru-RU" sz="2200" dirty="0"/>
              <a:t> &gt; </a:t>
            </a:r>
            <a:r>
              <a:rPr lang="en-US" altLang="ru-RU" sz="2200" i="1" dirty="0"/>
              <a:t>x</a:t>
            </a:r>
            <a:r>
              <a:rPr lang="en-US" altLang="ru-RU" sz="2200" dirty="0"/>
              <a:t>  </a:t>
            </a:r>
            <a:r>
              <a:rPr lang="en-US" altLang="ru-RU" sz="2200" dirty="0">
                <a:sym typeface="Symbol" panose="05050102010706020507" pitchFamily="18" charset="2"/>
              </a:rPr>
              <a:t>  </a:t>
            </a:r>
            <a:r>
              <a:rPr lang="en-US" altLang="ru-RU" sz="2200" i="1" dirty="0">
                <a:sym typeface="Symbol" panose="05050102010706020507" pitchFamily="18" charset="2"/>
              </a:rPr>
              <a:t>v</a:t>
            </a:r>
            <a:r>
              <a:rPr lang="en-US" altLang="ru-RU" sz="2200" dirty="0">
                <a:sym typeface="Symbol" panose="05050102010706020507" pitchFamily="18" charset="2"/>
              </a:rPr>
              <a:t>(</a:t>
            </a:r>
            <a:r>
              <a:rPr lang="en-US" altLang="ru-RU" sz="2200" i="1" dirty="0">
                <a:sym typeface="Symbol" panose="05050102010706020507" pitchFamily="18" charset="2"/>
              </a:rPr>
              <a:t>y</a:t>
            </a:r>
            <a:r>
              <a:rPr lang="en-US" altLang="ru-RU" sz="2200" dirty="0">
                <a:sym typeface="Symbol" panose="05050102010706020507" pitchFamily="18" charset="2"/>
              </a:rPr>
              <a:t>) + </a:t>
            </a:r>
            <a:r>
              <a:rPr lang="en-US" altLang="ru-RU" sz="2200" i="1" dirty="0">
                <a:sym typeface="Symbol" panose="05050102010706020507" pitchFamily="18" charset="2"/>
              </a:rPr>
              <a:t>v</a:t>
            </a:r>
            <a:r>
              <a:rPr lang="en-US" altLang="ru-RU" sz="2200" dirty="0">
                <a:sym typeface="Symbol" panose="05050102010706020507" pitchFamily="18" charset="2"/>
              </a:rPr>
              <a:t>(–</a:t>
            </a:r>
            <a:r>
              <a:rPr lang="en-US" altLang="ru-RU" sz="2200" i="1" dirty="0">
                <a:sym typeface="Symbol" panose="05050102010706020507" pitchFamily="18" charset="2"/>
              </a:rPr>
              <a:t>y</a:t>
            </a:r>
            <a:r>
              <a:rPr lang="en-US" altLang="ru-RU" sz="2200" dirty="0">
                <a:sym typeface="Symbol" panose="05050102010706020507" pitchFamily="18" charset="2"/>
              </a:rPr>
              <a:t>) &lt; </a:t>
            </a:r>
            <a:r>
              <a:rPr lang="en-US" altLang="ru-RU" sz="2200" i="1" dirty="0">
                <a:sym typeface="Symbol" panose="05050102010706020507" pitchFamily="18" charset="2"/>
              </a:rPr>
              <a:t>v</a:t>
            </a:r>
            <a:r>
              <a:rPr lang="en-US" altLang="ru-RU" sz="2200" dirty="0">
                <a:sym typeface="Symbol" panose="05050102010706020507" pitchFamily="18" charset="2"/>
              </a:rPr>
              <a:t>(</a:t>
            </a:r>
            <a:r>
              <a:rPr lang="en-US" altLang="ru-RU" sz="2200" i="1" dirty="0">
                <a:sym typeface="Symbol" panose="05050102010706020507" pitchFamily="18" charset="2"/>
              </a:rPr>
              <a:t>x</a:t>
            </a:r>
            <a:r>
              <a:rPr lang="en-US" altLang="ru-RU" sz="2200" dirty="0">
                <a:sym typeface="Symbol" panose="05050102010706020507" pitchFamily="18" charset="2"/>
              </a:rPr>
              <a:t>) + </a:t>
            </a:r>
            <a:r>
              <a:rPr lang="en-US" altLang="ru-RU" sz="2200" i="1" dirty="0">
                <a:sym typeface="Symbol" panose="05050102010706020507" pitchFamily="18" charset="2"/>
              </a:rPr>
              <a:t>v</a:t>
            </a:r>
            <a:r>
              <a:rPr lang="en-US" altLang="ru-RU" sz="2200" dirty="0">
                <a:sym typeface="Symbol" panose="05050102010706020507" pitchFamily="18" charset="2"/>
              </a:rPr>
              <a:t>(–</a:t>
            </a:r>
            <a:r>
              <a:rPr lang="en-US" altLang="ru-RU" sz="2200" i="1" dirty="0">
                <a:sym typeface="Symbol" panose="05050102010706020507" pitchFamily="18" charset="2"/>
              </a:rPr>
              <a:t>x</a:t>
            </a:r>
            <a:r>
              <a:rPr lang="en-US" altLang="ru-RU" sz="2200" dirty="0">
                <a:sym typeface="Symbol" panose="05050102010706020507" pitchFamily="18" charset="2"/>
              </a:rPr>
              <a:t>) (</a:t>
            </a:r>
            <a:r>
              <a:rPr lang="ru-RU" altLang="ru-RU" sz="2200" dirty="0">
                <a:sym typeface="Symbol" panose="05050102010706020507" pitchFamily="18" charset="2"/>
              </a:rPr>
              <a:t>отвращение к потерям).</a:t>
            </a:r>
            <a:endParaRPr lang="ru-RU" altLang="ru-RU" sz="2200" dirty="0"/>
          </a:p>
          <a:p>
            <a:pPr algn="just">
              <a:buFontTx/>
              <a:buAutoNum type="arabicPeriod"/>
            </a:pPr>
            <a:r>
              <a:rPr lang="en-US" altLang="ru-RU" sz="2200" i="1" dirty="0"/>
              <a:t>v</a:t>
            </a:r>
            <a:r>
              <a:rPr lang="en-US" altLang="ru-RU" sz="2200" dirty="0"/>
              <a:t>’’(</a:t>
            </a:r>
            <a:r>
              <a:rPr lang="en-US" altLang="ru-RU" sz="2200" i="1" dirty="0"/>
              <a:t>x</a:t>
            </a:r>
            <a:r>
              <a:rPr lang="en-US" altLang="ru-RU" sz="2200" dirty="0"/>
              <a:t>) &lt; 0 </a:t>
            </a:r>
            <a:r>
              <a:rPr lang="ru-RU" altLang="ru-RU" sz="2200" dirty="0"/>
              <a:t>при </a:t>
            </a:r>
            <a:r>
              <a:rPr lang="en-US" altLang="ru-RU" sz="2200" i="1" dirty="0"/>
              <a:t>x</a:t>
            </a:r>
            <a:r>
              <a:rPr lang="en-US" altLang="ru-RU" sz="2200" dirty="0"/>
              <a:t>&gt;</a:t>
            </a:r>
            <a:r>
              <a:rPr lang="ru-RU" altLang="ru-RU" sz="2200" dirty="0"/>
              <a:t>0,  </a:t>
            </a:r>
            <a:r>
              <a:rPr lang="en-US" altLang="ru-RU" sz="2200" i="1" dirty="0"/>
              <a:t>v</a:t>
            </a:r>
            <a:r>
              <a:rPr lang="en-US" altLang="ru-RU" sz="2200" dirty="0"/>
              <a:t>’’(</a:t>
            </a:r>
            <a:r>
              <a:rPr lang="en-US" altLang="ru-RU" sz="2200" i="1" dirty="0"/>
              <a:t>x</a:t>
            </a:r>
            <a:r>
              <a:rPr lang="en-US" altLang="ru-RU" sz="2200" dirty="0"/>
              <a:t>) &gt; 0 </a:t>
            </a:r>
            <a:r>
              <a:rPr lang="ru-RU" altLang="ru-RU" sz="2200" dirty="0"/>
              <a:t>при </a:t>
            </a:r>
            <a:r>
              <a:rPr lang="en-US" altLang="ru-RU" sz="2200" i="1" dirty="0"/>
              <a:t>x&lt;</a:t>
            </a:r>
            <a:r>
              <a:rPr lang="ru-RU" altLang="ru-RU" sz="2200" dirty="0"/>
              <a:t>0</a:t>
            </a:r>
            <a:r>
              <a:rPr lang="en-US" altLang="ru-RU" sz="2200" dirty="0"/>
              <a:t> (</a:t>
            </a:r>
            <a:r>
              <a:rPr lang="ru-RU" altLang="ru-RU" sz="2200" dirty="0"/>
              <a:t>иногда допускается </a:t>
            </a:r>
            <a:r>
              <a:rPr lang="en-US" altLang="ru-RU" sz="2200" i="1" dirty="0"/>
              <a:t>v</a:t>
            </a:r>
            <a:r>
              <a:rPr lang="en-US" altLang="ru-RU" sz="2200" dirty="0"/>
              <a:t>’’(</a:t>
            </a:r>
            <a:r>
              <a:rPr lang="en-US" altLang="ru-RU" sz="2200" i="1" dirty="0"/>
              <a:t>x</a:t>
            </a:r>
            <a:r>
              <a:rPr lang="en-US" altLang="ru-RU" sz="2200" dirty="0"/>
              <a:t>)</a:t>
            </a:r>
            <a:r>
              <a:rPr lang="ru-RU" altLang="ru-RU" sz="2200" dirty="0"/>
              <a:t> = 0)</a:t>
            </a:r>
            <a:r>
              <a:rPr lang="en-US" altLang="ru-RU" sz="2200" dirty="0"/>
              <a:t>.</a:t>
            </a:r>
            <a:r>
              <a:rPr lang="ru-RU" altLang="ru-RU" sz="2200" dirty="0"/>
              <a:t> </a:t>
            </a:r>
          </a:p>
          <a:p>
            <a:pPr algn="just">
              <a:buFontTx/>
              <a:buAutoNum type="arabicPeriod"/>
            </a:pPr>
            <a:r>
              <a:rPr lang="en-US" altLang="ru-RU" sz="2200" i="1" dirty="0"/>
              <a:t>v</a:t>
            </a:r>
            <a:r>
              <a:rPr lang="en-US" altLang="ru-RU" sz="2200" dirty="0"/>
              <a:t>’(0) / </a:t>
            </a:r>
            <a:r>
              <a:rPr lang="en-US" altLang="ru-RU" sz="2200" i="1" dirty="0"/>
              <a:t>v</a:t>
            </a:r>
            <a:r>
              <a:rPr lang="en-US" altLang="ru-RU" sz="2200" dirty="0"/>
              <a:t>’(–0) = </a:t>
            </a:r>
            <a:r>
              <a:rPr lang="en-US" altLang="ru-RU" sz="2200" i="1" dirty="0"/>
              <a:t>L</a:t>
            </a:r>
            <a:r>
              <a:rPr lang="en-US" altLang="ru-RU" sz="2200" dirty="0"/>
              <a:t> &gt; 1</a:t>
            </a:r>
            <a:r>
              <a:rPr lang="ru-RU" altLang="ru-RU" sz="2200" dirty="0"/>
              <a:t> (скачок в начале отсчета, в отрицательной </a:t>
            </a:r>
            <a:r>
              <a:rPr lang="ru-RU" altLang="ru-RU" sz="2200" dirty="0" err="1" smtClean="0"/>
              <a:t>облас-ти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больше наклон).</a:t>
            </a:r>
          </a:p>
        </p:txBody>
      </p:sp>
      <p:sp>
        <p:nvSpPr>
          <p:cNvPr id="8" name="Прямоугольник 4"/>
          <p:cNvSpPr>
            <a:spLocks noChangeArrowheads="1"/>
          </p:cNvSpPr>
          <p:nvPr/>
        </p:nvSpPr>
        <p:spPr bwMode="auto">
          <a:xfrm>
            <a:off x="138113" y="4013835"/>
            <a:ext cx="88963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Классический вариант полезности: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</a:rPr>
              <a:t>,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2</a:t>
            </a:r>
            <a:r>
              <a:rPr lang="en-US" altLang="ru-RU" sz="2200" dirty="0">
                <a:latin typeface="Times New Roman Cyr" panose="02020603050405020304" pitchFamily="18" charset="0"/>
              </a:rPr>
              <a:t>,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r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</a:rPr>
              <a:t>,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r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2</a:t>
            </a:r>
            <a:r>
              <a:rPr lang="ru-RU" altLang="ru-RU" sz="2200" dirty="0">
                <a:latin typeface="Times New Roman Cyr" panose="02020603050405020304" pitchFamily="18" charset="0"/>
              </a:rPr>
              <a:t>)</a:t>
            </a:r>
            <a:r>
              <a:rPr lang="en-US" altLang="ru-RU" sz="2200" dirty="0">
                <a:latin typeface="Times New Roman Cyr" panose="02020603050405020304" pitchFamily="18" charset="0"/>
              </a:rPr>
              <a:t> =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</a:rPr>
              <a:t>) +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2</a:t>
            </a:r>
            <a:r>
              <a:rPr lang="en-US" altLang="ru-RU" sz="2200" dirty="0">
                <a:latin typeface="Times New Roman Cyr" panose="02020603050405020304" pitchFamily="18" charset="0"/>
              </a:rPr>
              <a:t>) +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v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</a:rPr>
              <a:t> –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r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1</a:t>
            </a:r>
            <a:r>
              <a:rPr lang="en-US" altLang="ru-RU" sz="2200" dirty="0">
                <a:latin typeface="Times New Roman Cyr" panose="02020603050405020304" pitchFamily="18" charset="0"/>
              </a:rPr>
              <a:t>) +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v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q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2</a:t>
            </a:r>
            <a:r>
              <a:rPr lang="en-US" altLang="ru-RU" sz="2200" dirty="0">
                <a:latin typeface="Times New Roman Cyr" panose="02020603050405020304" pitchFamily="18" charset="0"/>
              </a:rPr>
              <a:t> –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r</a:t>
            </a:r>
            <a:r>
              <a:rPr lang="en-US" altLang="ru-RU" sz="2200" baseline="-25000" dirty="0">
                <a:latin typeface="Times New Roman Cyr" panose="02020603050405020304" pitchFamily="18" charset="0"/>
              </a:rPr>
              <a:t>2</a:t>
            </a:r>
            <a:r>
              <a:rPr lang="en-US" altLang="ru-RU" sz="2200" dirty="0">
                <a:latin typeface="Times New Roman Cyr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Полезность складывается из полезности потребления блага и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полезнос-ти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приобретений </a:t>
            </a:r>
            <a:r>
              <a:rPr lang="ru-RU" altLang="ru-RU" sz="2200" dirty="0">
                <a:latin typeface="Times New Roman Cyr" panose="02020603050405020304" pitchFamily="18" charset="0"/>
              </a:rPr>
              <a:t>и потерь. Радуемся, если неожиданно что-то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приобре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-таем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печалимся</a:t>
            </a:r>
            <a:r>
              <a:rPr lang="ru-RU" altLang="ru-RU" sz="2200" dirty="0">
                <a:latin typeface="Times New Roman Cyr" panose="02020603050405020304" pitchFamily="18" charset="0"/>
              </a:rPr>
              <a:t>, если результат не оправдывает ожидание.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Простейший случай: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v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) =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,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&gt;0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v</a:t>
            </a:r>
            <a:r>
              <a:rPr lang="en-US" altLang="ru-RU" sz="2200" dirty="0">
                <a:latin typeface="Times New Roman Cyr" panose="02020603050405020304" pitchFamily="18" charset="0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) =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,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en-US" altLang="ru-RU" sz="2200" dirty="0">
                <a:latin typeface="Times New Roman Cyr" panose="02020603050405020304" pitchFamily="18" charset="0"/>
              </a:rPr>
              <a:t>&lt;0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&gt;1.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2332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Странные временные предпочтения: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гиперболическое дисконтирование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Rectangle 268"/>
          <p:cNvSpPr>
            <a:spLocks noChangeArrowheads="1"/>
          </p:cNvSpPr>
          <p:nvPr/>
        </p:nvSpPr>
        <p:spPr bwMode="auto">
          <a:xfrm>
            <a:off x="97472" y="1518603"/>
            <a:ext cx="903128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itchFamily="18" charset="-5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 Cyr" pitchFamily="18" charset="-5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 Cyr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-52"/>
              </a:defRPr>
            </a:lvl9pPr>
          </a:lstStyle>
          <a:p>
            <a:pPr>
              <a:defRPr/>
            </a:pPr>
            <a:r>
              <a:rPr lang="ru-RU" altLang="ru-RU" sz="2200" b="1" dirty="0" smtClean="0">
                <a:solidFill>
                  <a:srgbClr val="00FFFF"/>
                </a:solidFill>
              </a:rPr>
              <a:t>«Не откладывай на завтра то, что можно сделать послезавтра!»</a:t>
            </a:r>
          </a:p>
          <a:p>
            <a:pPr marL="365125" indent="-365125">
              <a:buFontTx/>
              <a:buAutoNum type="arabicPeriod"/>
              <a:defRPr/>
            </a:pPr>
            <a:r>
              <a:rPr lang="ru-RU" altLang="ru-RU" sz="2200" dirty="0" smtClean="0"/>
              <a:t>8 домашних контрольных работы в семестр – принимать в конце курса или каждые 2 недели?</a:t>
            </a:r>
            <a:br>
              <a:rPr lang="ru-RU" altLang="ru-RU" sz="2200" dirty="0" smtClean="0"/>
            </a:br>
            <a:r>
              <a:rPr lang="ru-RU" altLang="ru-RU" sz="2200" dirty="0" smtClean="0"/>
              <a:t>Если много </a:t>
            </a:r>
            <a:r>
              <a:rPr lang="ru-RU" altLang="ru-RU" sz="2200" dirty="0" err="1" smtClean="0"/>
              <a:t>дедлайнов</a:t>
            </a:r>
            <a:r>
              <a:rPr lang="ru-RU" altLang="ru-RU" sz="2200" dirty="0" smtClean="0"/>
              <a:t>, итоговый экзамен пишут лучше!</a:t>
            </a:r>
          </a:p>
          <a:p>
            <a:pPr marL="365125" indent="-365125">
              <a:buFontTx/>
              <a:buAutoNum type="arabicPeriod"/>
              <a:defRPr/>
            </a:pPr>
            <a:r>
              <a:rPr lang="ru-RU" altLang="ru-RU" sz="2200" dirty="0" smtClean="0"/>
              <a:t>Месячный абонемент в фитнесс-клуб = 80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, разовый билет = 10</a:t>
            </a:r>
            <a:r>
              <a:rPr lang="en-US" altLang="ru-RU" sz="2200" dirty="0" smtClean="0"/>
              <a:t>$</a:t>
            </a:r>
            <a:r>
              <a:rPr lang="ru-RU" altLang="ru-RU" sz="2200" dirty="0" smtClean="0"/>
              <a:t>. Кто покупает месячные абонементы?</a:t>
            </a:r>
            <a:br>
              <a:rPr lang="ru-RU" altLang="ru-RU" sz="2200" dirty="0" smtClean="0"/>
            </a:br>
            <a:r>
              <a:rPr lang="ru-RU" altLang="ru-RU" sz="2200" dirty="0" smtClean="0"/>
              <a:t>Купившие абонемент посещают 4,8 раза в месяц</a:t>
            </a:r>
          </a:p>
          <a:p>
            <a:pPr marL="365125" indent="-365125">
              <a:buFontTx/>
              <a:buAutoNum type="arabicPeriod"/>
              <a:defRPr/>
            </a:pPr>
            <a:r>
              <a:rPr lang="ru-RU" altLang="ru-RU" sz="2200" dirty="0" smtClean="0"/>
              <a:t>Эксперимент «500 долларов».</a:t>
            </a:r>
          </a:p>
        </p:txBody>
      </p:sp>
      <p:sp>
        <p:nvSpPr>
          <p:cNvPr id="9" name="Rectangle 268"/>
          <p:cNvSpPr>
            <a:spLocks noChangeArrowheads="1"/>
          </p:cNvSpPr>
          <p:nvPr/>
        </p:nvSpPr>
        <p:spPr bwMode="auto">
          <a:xfrm>
            <a:off x="82233" y="4272598"/>
            <a:ext cx="894556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Стандартное дисконтирование: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= </a:t>
            </a:r>
            <a:r>
              <a:rPr lang="en-US" altLang="ru-RU" sz="2200" i="1" dirty="0" err="1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i="1" baseline="-25000" dirty="0" err="1">
                <a:latin typeface="Times New Roman Cyr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</a:rPr>
              <a:t>+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u</a:t>
            </a:r>
            <a:r>
              <a:rPr lang="en-US" altLang="ru-RU" sz="2200" i="1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ru-RU" sz="2200" dirty="0">
                <a:latin typeface="Times New Roman Cyr" panose="02020603050405020304" pitchFamily="18" charset="0"/>
              </a:rPr>
              <a:t> +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ru-RU" sz="2200" baseline="30000" dirty="0">
                <a:latin typeface="Times New Roman Cyr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i="1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+2</a:t>
            </a:r>
            <a:r>
              <a:rPr lang="en-US" altLang="ru-RU" sz="2200" dirty="0">
                <a:latin typeface="Times New Roman Cyr" panose="02020603050405020304" pitchFamily="18" charset="0"/>
              </a:rPr>
              <a:t> +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ru-RU" sz="2200" baseline="30000" dirty="0">
                <a:latin typeface="Times New Roman Cyr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i="1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+3 </a:t>
            </a:r>
            <a:r>
              <a:rPr lang="en-US" altLang="ru-RU" sz="2200" dirty="0">
                <a:latin typeface="Times New Roman Cyr" panose="02020603050405020304" pitchFamily="18" charset="0"/>
              </a:rPr>
              <a:t>+ …</a:t>
            </a:r>
            <a:endParaRPr lang="en-US" altLang="ru-RU" sz="2200" baseline="-25000" dirty="0"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anose="02020603050405020304" pitchFamily="18" charset="0"/>
              </a:rPr>
              <a:t>0,99</a:t>
            </a:r>
            <a:r>
              <a:rPr lang="en-US" altLang="ru-RU" sz="2200" baseline="30000" dirty="0">
                <a:latin typeface="Times New Roman Cyr" panose="02020603050405020304" pitchFamily="18" charset="0"/>
              </a:rPr>
              <a:t>365</a:t>
            </a:r>
            <a:r>
              <a:rPr lang="en-US" altLang="ru-RU" sz="2200" dirty="0">
                <a:latin typeface="Times New Roman Cyr" panose="02020603050405020304" pitchFamily="18" charset="0"/>
              </a:rPr>
              <a:t> = 0,026,    0,999</a:t>
            </a:r>
            <a:r>
              <a:rPr lang="en-US" altLang="ru-RU" sz="2200" baseline="30000" dirty="0">
                <a:latin typeface="Times New Roman Cyr" panose="02020603050405020304" pitchFamily="18" charset="0"/>
              </a:rPr>
              <a:t>365</a:t>
            </a:r>
            <a:r>
              <a:rPr lang="en-US" altLang="ru-RU" sz="2200" dirty="0">
                <a:latin typeface="Times New Roman Cyr" panose="02020603050405020304" pitchFamily="18" charset="0"/>
              </a:rPr>
              <a:t> = 0,69,    0,9999</a:t>
            </a:r>
            <a:r>
              <a:rPr lang="en-US" altLang="ru-RU" sz="2200" baseline="30000" dirty="0">
                <a:latin typeface="Times New Roman Cyr" panose="02020603050405020304" pitchFamily="18" charset="0"/>
              </a:rPr>
              <a:t>365</a:t>
            </a:r>
            <a:r>
              <a:rPr lang="en-US" altLang="ru-RU" sz="2200" dirty="0">
                <a:latin typeface="Times New Roman Cyr" panose="02020603050405020304" pitchFamily="18" charset="0"/>
              </a:rPr>
              <a:t> = 0,96</a:t>
            </a: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82233" y="5367338"/>
            <a:ext cx="89455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Гиперболическое дисконтирование (</a:t>
            </a:r>
            <a:r>
              <a:rPr lang="en-US" altLang="ru-RU" sz="2200" b="1" dirty="0" err="1">
                <a:solidFill>
                  <a:srgbClr val="00FFFF"/>
                </a:solidFill>
                <a:latin typeface="Times New Roman Cyr" panose="02020603050405020304" pitchFamily="18" charset="0"/>
              </a:rPr>
              <a:t>Laibson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’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199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7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)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:</a:t>
            </a:r>
            <a:endParaRPr lang="en-US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>
                <a:latin typeface="Times New Roman Cyr" panose="02020603050405020304" pitchFamily="18" charset="0"/>
              </a:rPr>
              <a:t>U</a:t>
            </a:r>
            <a:r>
              <a:rPr lang="en-US" altLang="ru-RU" sz="2200" dirty="0">
                <a:latin typeface="Times New Roman Cyr" panose="02020603050405020304" pitchFamily="18" charset="0"/>
              </a:rPr>
              <a:t> = </a:t>
            </a:r>
            <a:r>
              <a:rPr lang="en-US" altLang="ru-RU" sz="2200" i="1" dirty="0" err="1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i="1" baseline="-25000" dirty="0" err="1">
                <a:latin typeface="Times New Roman Cyr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</a:rPr>
              <a:t>+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u</a:t>
            </a:r>
            <a:r>
              <a:rPr lang="en-US" altLang="ru-RU" sz="2200" i="1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ru-RU" sz="2200" dirty="0">
                <a:latin typeface="Times New Roman Cyr" panose="02020603050405020304" pitchFamily="18" charset="0"/>
              </a:rPr>
              <a:t> +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ru-RU" sz="2200" baseline="30000" dirty="0">
                <a:latin typeface="Times New Roman Cyr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i="1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+2</a:t>
            </a:r>
            <a:r>
              <a:rPr lang="en-US" altLang="ru-RU" sz="2200" dirty="0">
                <a:latin typeface="Times New Roman Cyr" panose="02020603050405020304" pitchFamily="18" charset="0"/>
              </a:rPr>
              <a:t> + 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ru-RU" sz="2200" baseline="30000" dirty="0">
                <a:latin typeface="Times New Roman Cyr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ru-RU" sz="2200" i="1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ru-RU" sz="2200" baseline="-25000" dirty="0">
                <a:latin typeface="Times New Roman Cyr" panose="02020603050405020304" pitchFamily="18" charset="0"/>
                <a:sym typeface="Symbol" panose="05050102010706020507" pitchFamily="18" charset="2"/>
              </a:rPr>
              <a:t>+3 </a:t>
            </a:r>
            <a:r>
              <a:rPr lang="en-US" altLang="ru-RU" sz="2200" dirty="0">
                <a:latin typeface="Times New Roman Cyr" panose="02020603050405020304" pitchFamily="18" charset="0"/>
              </a:rPr>
              <a:t>+ …)</a:t>
            </a:r>
          </a:p>
        </p:txBody>
      </p:sp>
    </p:spTree>
    <p:extLst>
      <p:ext uri="{BB962C8B-B14F-4D97-AF65-F5344CB8AC3E}">
        <p14:creationId xmlns:p14="http://schemas.microsoft.com/office/powerpoint/2010/main" val="173806613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24874</TotalTime>
  <Words>2158</Words>
  <Application>Microsoft Office PowerPoint</Application>
  <PresentationFormat>Экран (4:3)</PresentationFormat>
  <Paragraphs>227</Paragraphs>
  <Slides>17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Формула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1084</cp:revision>
  <dcterms:created xsi:type="dcterms:W3CDTF">1997-05-19T02:18:46Z</dcterms:created>
  <dcterms:modified xsi:type="dcterms:W3CDTF">2019-02-05T09:35:39Z</dcterms:modified>
</cp:coreProperties>
</file>