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91" r:id="rId2"/>
    <p:sldId id="369" r:id="rId3"/>
    <p:sldId id="363" r:id="rId4"/>
    <p:sldId id="368" r:id="rId5"/>
    <p:sldId id="376" r:id="rId6"/>
    <p:sldId id="377" r:id="rId7"/>
    <p:sldId id="370" r:id="rId8"/>
    <p:sldId id="384" r:id="rId9"/>
    <p:sldId id="378" r:id="rId10"/>
    <p:sldId id="379" r:id="rId11"/>
    <p:sldId id="386" r:id="rId12"/>
    <p:sldId id="380" r:id="rId13"/>
    <p:sldId id="381" r:id="rId14"/>
    <p:sldId id="382" r:id="rId15"/>
    <p:sldId id="383" r:id="rId16"/>
    <p:sldId id="385" r:id="rId17"/>
    <p:sldId id="375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1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4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25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10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mikroekonomika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://vk.com/baikalreadings" TargetMode="External"/><Relationship Id="rId7" Type="http://schemas.openxmlformats.org/officeDocument/2006/relationships/hyperlink" Target="https://iloveeconomics.ru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playlist?list=PLlx2izuC9gjiW5KO4e-fo1KdlR8_BHnmB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youtube.com/alexanderfilatov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vk.com/wall-49284819_1689" TargetMode="External"/><Relationship Id="rId9" Type="http://schemas.openxmlformats.org/officeDocument/2006/relationships/hyperlink" Target="https://openedu.ru/course/hse/MICRE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1.1-1.2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Особые виды предпочтений.</a:t>
            </a:r>
            <a:endParaRPr lang="ru-RU" altLang="ru-RU" sz="36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Особые виды бюджетных ограничений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Дополнительные аксиомы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потребительского выбора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150479" y="1440553"/>
            <a:ext cx="899352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eaLnBrk="1" hangingPunct="1"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делимости</a:t>
            </a:r>
            <a:r>
              <a:rPr lang="ru-RU" altLang="ru-RU" sz="2200" dirty="0" smtClean="0">
                <a:latin typeface="Times New Roman Cyr" pitchFamily="18" charset="0"/>
              </a:rPr>
              <a:t> (</a:t>
            </a:r>
            <a:r>
              <a:rPr lang="en-US" altLang="ru-RU" sz="2200" i="1" dirty="0" smtClean="0">
                <a:latin typeface="Times New Roman Cyr" pitchFamily="18" charset="0"/>
              </a:rPr>
              <a:t>x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en-US" altLang="ru-RU" sz="2200" i="1" dirty="0" smtClean="0"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непрерывны) – исключает </a:t>
            </a:r>
            <a:r>
              <a:rPr lang="ru-RU" altLang="ru-RU" sz="2200" dirty="0" err="1" smtClean="0">
                <a:latin typeface="Times New Roman Cyr" pitchFamily="18" charset="0"/>
              </a:rPr>
              <a:t>дискрет.благо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en-US" altLang="ru-RU" sz="2200" dirty="0" smtClean="0">
                <a:latin typeface="Times New Roman Cyr" pitchFamily="18" charset="0"/>
              </a:rPr>
              <a:t>##</a:t>
            </a:r>
            <a:r>
              <a:rPr lang="ru-RU" altLang="ru-RU" sz="2200" dirty="0" smtClean="0">
                <a:latin typeface="Times New Roman Cyr" pitchFamily="18" charset="0"/>
              </a:rPr>
              <a:t> Жилье – квадратные метры, автомобили – посуточная аренда.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marL="261938" indent="-261938" eaLnBrk="1" hangingPunct="1"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сопоставимости</a:t>
            </a:r>
            <a:r>
              <a:rPr lang="en-US" altLang="ru-RU" sz="2200" dirty="0" smtClean="0">
                <a:latin typeface="Times New Roman Cyr" pitchFamily="18" charset="0"/>
              </a:rPr>
              <a:t>, 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(</a:t>
            </a:r>
            <a:r>
              <a:rPr lang="en-US" altLang="ru-RU" sz="2200" i="1" dirty="0" err="1" smtClean="0">
                <a:latin typeface="Times New Roman Cyr" pitchFamily="18" charset="0"/>
                <a:sym typeface="Symbol"/>
              </a:rPr>
              <a:t>x</a:t>
            </a:r>
            <a:r>
              <a:rPr lang="en-US" altLang="ru-RU" sz="2200" dirty="0" err="1" smtClean="0">
                <a:latin typeface="Times New Roman Cyr" pitchFamily="18" charset="0"/>
                <a:sym typeface="Symbol"/>
              </a:rPr>
              <a:t>,</a:t>
            </a:r>
            <a:r>
              <a:rPr lang="en-US" altLang="ru-RU" sz="2200" i="1" dirty="0" err="1" smtClean="0">
                <a:latin typeface="Times New Roman Cyr" pitchFamily="18" charset="0"/>
                <a:sym typeface="Symbol"/>
              </a:rPr>
              <a:t>y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)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~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</a:rPr>
              <a:t>x</a:t>
            </a:r>
            <a:r>
              <a:rPr lang="en-US" altLang="ru-RU" sz="2200" dirty="0" smtClean="0">
                <a:latin typeface="Times New Roman Cyr" pitchFamily="18" charset="0"/>
              </a:rPr>
              <a:t>-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</a:t>
            </a:r>
            <a:r>
              <a:rPr lang="en-US" altLang="ru-RU" sz="2200" i="1" dirty="0" smtClean="0">
                <a:latin typeface="Times New Roman Cyr" pitchFamily="18" charset="0"/>
              </a:rPr>
              <a:t>x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en-US" altLang="ru-RU" sz="2200" i="1" dirty="0" smtClean="0"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+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</a:t>
            </a:r>
            <a:r>
              <a:rPr lang="en-US" altLang="ru-RU" sz="2200" i="1" dirty="0" smtClean="0">
                <a:latin typeface="Times New Roman Cyr" pitchFamily="18" charset="0"/>
              </a:rPr>
              <a:t>y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err="1" smtClean="0">
                <a:latin typeface="Times New Roman Cyr" pitchFamily="18" charset="0"/>
              </a:rPr>
              <a:t>искл</a:t>
            </a:r>
            <a:r>
              <a:rPr lang="ru-RU" altLang="ru-RU" sz="2200" dirty="0" smtClean="0">
                <a:latin typeface="Times New Roman Cyr" pitchFamily="18" charset="0"/>
              </a:rPr>
              <a:t>. </a:t>
            </a:r>
            <a:r>
              <a:rPr lang="ru-RU" altLang="ru-RU" sz="2200" dirty="0" err="1" smtClean="0">
                <a:latin typeface="Times New Roman Cyr" pitchFamily="18" charset="0"/>
              </a:rPr>
              <a:t>лекс.предп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  <a:p>
            <a:pPr marL="261938" indent="-261938" eaLnBrk="1" hangingPunct="1"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ненасыщаемости</a:t>
            </a:r>
            <a:r>
              <a:rPr lang="en-US" altLang="ru-RU" sz="2200" dirty="0" smtClean="0">
                <a:latin typeface="Times New Roman Cyr" pitchFamily="18" charset="0"/>
              </a:rPr>
              <a:t>, 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x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+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</a:t>
            </a:r>
            <a:r>
              <a:rPr lang="en-US" altLang="ru-RU" sz="2200" i="1" dirty="0">
                <a:latin typeface="Times New Roman Cyr" pitchFamily="18" charset="0"/>
              </a:rPr>
              <a:t>x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,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y</a:t>
            </a:r>
            <a:r>
              <a:rPr lang="ru-RU" altLang="ru-RU" sz="2200" dirty="0">
                <a:latin typeface="Times New Roman Cyr" pitchFamily="18" charset="0"/>
                <a:sym typeface="Symbol"/>
              </a:rPr>
              <a:t>)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&gt;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ru-RU" altLang="ru-RU" sz="2200" i="1" dirty="0">
                <a:latin typeface="Times New Roman Cyr" pitchFamily="18" charset="0"/>
              </a:rPr>
              <a:t>В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err="1" smtClean="0">
                <a:latin typeface="Times New Roman Cyr" pitchFamily="18" charset="0"/>
              </a:rPr>
              <a:t>x</a:t>
            </a:r>
            <a:r>
              <a:rPr lang="en-US" altLang="ru-RU" sz="2200" dirty="0" err="1" smtClean="0">
                <a:latin typeface="Times New Roman Cyr" pitchFamily="18" charset="0"/>
              </a:rPr>
              <a:t>,</a:t>
            </a:r>
            <a:r>
              <a:rPr lang="en-US" altLang="ru-RU" sz="2200" i="1" dirty="0" err="1" smtClean="0">
                <a:latin typeface="Times New Roman Cyr" pitchFamily="18" charset="0"/>
              </a:rPr>
              <a:t>y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– исключает </a:t>
            </a:r>
            <a:r>
              <a:rPr lang="ru-RU" altLang="ru-RU" sz="2200" dirty="0" err="1" smtClean="0">
                <a:latin typeface="Times New Roman Cyr" pitchFamily="18" charset="0"/>
              </a:rPr>
              <a:t>сов.дополн.тов</a:t>
            </a:r>
            <a:r>
              <a:rPr lang="ru-RU" altLang="ru-RU" sz="2200" dirty="0" smtClean="0">
                <a:latin typeface="Times New Roman Cyr" pitchFamily="18" charset="0"/>
              </a:rPr>
              <a:t>., </a:t>
            </a:r>
            <a:r>
              <a:rPr lang="ru-RU" altLang="ru-RU" sz="2200" dirty="0" err="1" smtClean="0">
                <a:latin typeface="Times New Roman Cyr" pitchFamily="18" charset="0"/>
              </a:rPr>
              <a:t>безр.благо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err="1" smtClean="0">
                <a:latin typeface="Times New Roman Cyr" pitchFamily="18" charset="0"/>
              </a:rPr>
              <a:t>антиблаго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err="1" smtClean="0">
                <a:latin typeface="Times New Roman Cyr" pitchFamily="18" charset="0"/>
              </a:rPr>
              <a:t>насыщ.предпочт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  <a:p>
            <a:pPr marL="261938" indent="-261938" eaLnBrk="1" hangingPunct="1"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Набор, средневзвешенный из двух одинаковых, лучше каждого</a:t>
            </a:r>
            <a:r>
              <a:rPr lang="en-US" altLang="ru-RU" sz="2200" dirty="0">
                <a:latin typeface="Times New Roman Cyr" pitchFamily="18" charset="0"/>
              </a:rPr>
              <a:t>,  </a:t>
            </a:r>
            <a:r>
              <a:rPr lang="ru-RU" altLang="ru-RU" sz="2200" i="1" dirty="0" smtClean="0">
                <a:latin typeface="Times New Roman Cyr" pitchFamily="18" charset="0"/>
              </a:rPr>
              <a:t>С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ru-RU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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x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+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(1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–</a:t>
            </a:r>
            <a:r>
              <a:rPr lang="ru-RU" altLang="ru-RU" sz="2200" i="1" dirty="0">
                <a:latin typeface="Times New Roman Cyr" pitchFamily="18" charset="0"/>
                <a:sym typeface="Symbol" panose="05050102010706020507" pitchFamily="18" charset="2"/>
              </a:rPr>
              <a:t>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)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x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2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,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ru-RU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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y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ru-RU" altLang="ru-RU" sz="2200" i="1" dirty="0">
                <a:latin typeface="Times New Roman Cyr" pitchFamily="18" charset="0"/>
                <a:sym typeface="Symbol"/>
              </a:rPr>
              <a:t>+</a:t>
            </a:r>
            <a:r>
              <a:rPr lang="ru-RU" altLang="ru-RU" sz="2200" dirty="0">
                <a:latin typeface="Times New Roman Cyr" pitchFamily="18" charset="0"/>
                <a:sym typeface="Symbol"/>
              </a:rPr>
              <a:t>(1</a:t>
            </a:r>
            <a:r>
              <a:rPr lang="ru-RU" altLang="ru-RU" sz="2200" i="1" dirty="0">
                <a:latin typeface="Times New Roman Cyr" pitchFamily="18" charset="0"/>
                <a:sym typeface="Symbol"/>
              </a:rPr>
              <a:t>–</a:t>
            </a:r>
            <a:r>
              <a:rPr lang="ru-RU" altLang="ru-RU" sz="2200" i="1" dirty="0">
                <a:latin typeface="Times New Roman Cyr" pitchFamily="18" charset="0"/>
                <a:sym typeface="Symbol" panose="05050102010706020507" pitchFamily="18" charset="2"/>
              </a:rPr>
              <a:t>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)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y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2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 &gt; </a:t>
            </a: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x</a:t>
            </a:r>
            <a:r>
              <a:rPr lang="ru-RU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,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y</a:t>
            </a:r>
            <a:r>
              <a:rPr lang="en-US" altLang="ru-RU" sz="2200" baseline="-25000" dirty="0" smtClean="0">
                <a:latin typeface="Times New Roman Cyr" pitchFamily="18" charset="0"/>
                <a:sym typeface="Symbol"/>
              </a:rPr>
              <a:t>1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 ~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x</a:t>
            </a:r>
            <a:r>
              <a:rPr lang="ru-RU" altLang="ru-RU" sz="2200" baseline="-25000" dirty="0">
                <a:latin typeface="Times New Roman Cyr" pitchFamily="18" charset="0"/>
                <a:sym typeface="Symbol"/>
              </a:rPr>
              <a:t>2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,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y</a:t>
            </a:r>
            <a:r>
              <a:rPr lang="ru-RU" altLang="ru-RU" sz="2200" baseline="-25000" dirty="0">
                <a:latin typeface="Times New Roman Cyr" pitchFamily="18" charset="0"/>
                <a:sym typeface="Symbol"/>
              </a:rPr>
              <a:t>2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исключает </a:t>
            </a:r>
            <a:r>
              <a:rPr lang="ru-RU" altLang="ru-RU" sz="2200" dirty="0" err="1" smtClean="0">
                <a:latin typeface="Times New Roman Cyr" pitchFamily="18" charset="0"/>
              </a:rPr>
              <a:t>сов.зам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5" name="Прямоугольник 14"/>
          <p:cNvSpPr>
            <a:spLocks noChangeArrowheads="1"/>
          </p:cNvSpPr>
          <p:nvPr/>
        </p:nvSpPr>
        <p:spPr bwMode="auto">
          <a:xfrm>
            <a:off x="111794" y="4507221"/>
            <a:ext cx="900526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73050" indent="-273050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ФП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Кобба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-Дугласа</a:t>
            </a:r>
            <a:r>
              <a:rPr lang="ru-RU" altLang="ru-RU" sz="2200" dirty="0" smtClean="0">
                <a:latin typeface="Times New Roman Cyr" pitchFamily="18" charset="0"/>
              </a:rPr>
              <a:t>,</a:t>
            </a:r>
            <a:r>
              <a:rPr lang="en-US" altLang="ru-RU" sz="2200" dirty="0" smtClean="0">
                <a:latin typeface="Times New Roman Cyr" pitchFamily="18" charset="0"/>
              </a:rPr>
              <a:t>  </a:t>
            </a:r>
            <a:r>
              <a:rPr lang="en-US" altLang="ru-RU" sz="2200" i="1" dirty="0" smtClean="0">
                <a:latin typeface="Times New Roman Cyr" pitchFamily="18" charset="0"/>
              </a:rPr>
              <a:t>u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err="1" smtClean="0">
                <a:latin typeface="Times New Roman Cyr" pitchFamily="18" charset="0"/>
              </a:rPr>
              <a:t>x</a:t>
            </a:r>
            <a:r>
              <a:rPr lang="en-US" altLang="ru-RU" sz="2200" dirty="0" err="1" smtClean="0">
                <a:latin typeface="Times New Roman Cyr" pitchFamily="18" charset="0"/>
              </a:rPr>
              <a:t>,</a:t>
            </a:r>
            <a:r>
              <a:rPr lang="en-US" altLang="ru-RU" sz="2200" i="1" dirty="0" err="1" smtClean="0"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) = </a:t>
            </a:r>
            <a:r>
              <a:rPr lang="en-US" altLang="ru-RU" sz="2200" i="1" dirty="0" err="1" smtClean="0">
                <a:latin typeface="Times New Roman Cyr" pitchFamily="18" charset="0"/>
              </a:rPr>
              <a:t>x</a:t>
            </a:r>
            <a:r>
              <a:rPr lang="en-US" altLang="ru-RU" sz="2200" i="1" baseline="30000" dirty="0" err="1" smtClean="0">
                <a:latin typeface="Times New Roman Cyr" pitchFamily="18" charset="0"/>
                <a:sym typeface="Symbol"/>
              </a:rPr>
              <a:t></a:t>
            </a:r>
            <a:r>
              <a:rPr lang="en-US" altLang="ru-RU" sz="2200" i="1" dirty="0" err="1" smtClean="0">
                <a:latin typeface="Times New Roman Cyr" pitchFamily="18" charset="0"/>
                <a:sym typeface="Symbol"/>
              </a:rPr>
              <a:t>y</a:t>
            </a:r>
            <a:r>
              <a:rPr lang="en-US" altLang="ru-RU" sz="2200" i="1" baseline="30000" dirty="0" smtClean="0">
                <a:latin typeface="Times New Roman Cyr" pitchFamily="18" charset="0"/>
                <a:sym typeface="Symbol"/>
              </a:rPr>
              <a:t>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 – независимые товары, агрегаты.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Линейные </a:t>
            </a:r>
            <a:r>
              <a:rPr lang="ru-RU" altLang="ru-RU" sz="2200" b="1" dirty="0">
                <a:solidFill>
                  <a:srgbClr val="00FFFF"/>
                </a:solidFill>
              </a:rPr>
              <a:t>ФП</a:t>
            </a:r>
            <a:r>
              <a:rPr lang="ru-RU" altLang="ru-RU" sz="2200" dirty="0"/>
              <a:t>, </a:t>
            </a:r>
            <a:r>
              <a:rPr lang="en-US" altLang="ru-RU" sz="2200" i="1" dirty="0"/>
              <a:t>u</a:t>
            </a:r>
            <a:r>
              <a:rPr lang="en-US" altLang="ru-RU" sz="2200" dirty="0"/>
              <a:t>(</a:t>
            </a:r>
            <a:r>
              <a:rPr lang="en-US" altLang="ru-RU" sz="2200" i="1" dirty="0" err="1"/>
              <a:t>x</a:t>
            </a:r>
            <a:r>
              <a:rPr lang="en-US" altLang="ru-RU" sz="2200" dirty="0" err="1"/>
              <a:t>,</a:t>
            </a:r>
            <a:r>
              <a:rPr lang="en-US" altLang="ru-RU" sz="2200" i="1" dirty="0" err="1"/>
              <a:t>y</a:t>
            </a:r>
            <a:r>
              <a:rPr lang="en-US" altLang="ru-RU" sz="2200" dirty="0"/>
              <a:t>) = </a:t>
            </a:r>
            <a:r>
              <a:rPr lang="en-US" altLang="ru-RU" sz="2200" i="1" dirty="0" err="1"/>
              <a:t>ax+b</a:t>
            </a:r>
            <a:r>
              <a:rPr lang="en-US" altLang="ru-RU" sz="2200" i="1" dirty="0" err="1">
                <a:sym typeface="Symbol"/>
              </a:rPr>
              <a:t>y</a:t>
            </a:r>
            <a:r>
              <a:rPr lang="ru-RU" altLang="ru-RU" sz="2200" dirty="0">
                <a:sym typeface="Symbol"/>
              </a:rPr>
              <a:t> – совершенные </a:t>
            </a:r>
            <a:r>
              <a:rPr lang="ru-RU" altLang="ru-RU" sz="2200" dirty="0" smtClean="0">
                <a:sym typeface="Symbol"/>
              </a:rPr>
              <a:t>заменители.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sym typeface="Symbol"/>
              </a:rPr>
              <a:t>Квазилинейные </a:t>
            </a:r>
            <a:r>
              <a:rPr lang="ru-RU" altLang="ru-RU" sz="2200" b="1" dirty="0">
                <a:solidFill>
                  <a:srgbClr val="00FFFF"/>
                </a:solidFill>
                <a:sym typeface="Symbol"/>
              </a:rPr>
              <a:t>ФП</a:t>
            </a:r>
            <a:r>
              <a:rPr lang="ru-RU" altLang="ru-RU" sz="2200" dirty="0">
                <a:sym typeface="Symbol"/>
              </a:rPr>
              <a:t>, </a:t>
            </a:r>
            <a:r>
              <a:rPr lang="en-US" altLang="ru-RU" sz="2200" i="1" dirty="0"/>
              <a:t>u</a:t>
            </a:r>
            <a:r>
              <a:rPr lang="en-US" altLang="ru-RU" sz="2200" dirty="0"/>
              <a:t>(</a:t>
            </a:r>
            <a:r>
              <a:rPr lang="en-US" altLang="ru-RU" sz="2200" i="1" dirty="0" err="1"/>
              <a:t>x</a:t>
            </a:r>
            <a:r>
              <a:rPr lang="en-US" altLang="ru-RU" sz="2200" dirty="0" err="1"/>
              <a:t>,</a:t>
            </a:r>
            <a:r>
              <a:rPr lang="en-US" altLang="ru-RU" sz="2200" i="1" dirty="0" err="1"/>
              <a:t>y</a:t>
            </a:r>
            <a:r>
              <a:rPr lang="en-US" altLang="ru-RU" sz="2200" dirty="0"/>
              <a:t>) = </a:t>
            </a:r>
            <a:r>
              <a:rPr lang="en-US" altLang="ru-RU" sz="2200" i="1" dirty="0"/>
              <a:t>f</a:t>
            </a:r>
            <a:r>
              <a:rPr lang="en-US" altLang="ru-RU" sz="2200" dirty="0"/>
              <a:t>(</a:t>
            </a:r>
            <a:r>
              <a:rPr lang="en-US" altLang="ru-RU" sz="2200" i="1" dirty="0"/>
              <a:t>x</a:t>
            </a:r>
            <a:r>
              <a:rPr lang="en-US" altLang="ru-RU" sz="2200" dirty="0"/>
              <a:t>)</a:t>
            </a:r>
            <a:r>
              <a:rPr lang="en-US" altLang="ru-RU" sz="2200" i="1" dirty="0"/>
              <a:t>+</a:t>
            </a:r>
            <a:r>
              <a:rPr lang="en-US" altLang="ru-RU" sz="2200" i="1" dirty="0">
                <a:sym typeface="Symbol"/>
              </a:rPr>
              <a:t>y</a:t>
            </a:r>
            <a:r>
              <a:rPr lang="en-US" altLang="ru-RU" sz="2200" dirty="0">
                <a:sym typeface="Symbol"/>
              </a:rPr>
              <a:t> – </a:t>
            </a:r>
            <a:r>
              <a:rPr lang="ru-RU" altLang="ru-RU" sz="2200" dirty="0">
                <a:sym typeface="Symbol"/>
              </a:rPr>
              <a:t>товар </a:t>
            </a:r>
            <a:r>
              <a:rPr lang="en-US" altLang="ru-RU" sz="2200" i="1" dirty="0">
                <a:sym typeface="Symbol"/>
              </a:rPr>
              <a:t>y</a:t>
            </a:r>
            <a:r>
              <a:rPr lang="ru-RU" altLang="ru-RU" sz="2200" dirty="0">
                <a:sym typeface="Symbol"/>
              </a:rPr>
              <a:t> = </a:t>
            </a:r>
            <a:r>
              <a:rPr lang="ru-RU" altLang="ru-RU" sz="2200" dirty="0" smtClean="0">
                <a:sym typeface="Symbol"/>
              </a:rPr>
              <a:t>деньги.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sym typeface="Symbol"/>
              </a:rPr>
              <a:t>ФП </a:t>
            </a:r>
            <a:r>
              <a:rPr lang="ru-RU" altLang="ru-RU" sz="2200" b="1" dirty="0">
                <a:solidFill>
                  <a:srgbClr val="00FFFF"/>
                </a:solidFill>
                <a:sym typeface="Symbol"/>
              </a:rPr>
              <a:t>Леонтьева</a:t>
            </a:r>
            <a:r>
              <a:rPr lang="ru-RU" altLang="ru-RU" sz="2200" dirty="0">
                <a:sym typeface="Symbol"/>
              </a:rPr>
              <a:t>, </a:t>
            </a:r>
            <a:r>
              <a:rPr lang="en-US" altLang="ru-RU" sz="2200" i="1" dirty="0"/>
              <a:t>u</a:t>
            </a:r>
            <a:r>
              <a:rPr lang="en-US" altLang="ru-RU" sz="2200" dirty="0"/>
              <a:t>(</a:t>
            </a:r>
            <a:r>
              <a:rPr lang="en-US" altLang="ru-RU" sz="2200" i="1" dirty="0" err="1"/>
              <a:t>x</a:t>
            </a:r>
            <a:r>
              <a:rPr lang="en-US" altLang="ru-RU" sz="2200" dirty="0" err="1"/>
              <a:t>,</a:t>
            </a:r>
            <a:r>
              <a:rPr lang="en-US" altLang="ru-RU" sz="2200" i="1" dirty="0" err="1"/>
              <a:t>y</a:t>
            </a:r>
            <a:r>
              <a:rPr lang="en-US" altLang="ru-RU" sz="2200" dirty="0"/>
              <a:t>) = min{</a:t>
            </a:r>
            <a:r>
              <a:rPr lang="en-US" altLang="ru-RU" sz="2200" i="1" dirty="0"/>
              <a:t>x</a:t>
            </a:r>
            <a:r>
              <a:rPr lang="en-US" altLang="ru-RU" sz="2200" dirty="0"/>
              <a:t>/</a:t>
            </a:r>
            <a:r>
              <a:rPr lang="en-US" altLang="ru-RU" sz="2200" i="1" dirty="0"/>
              <a:t>a</a:t>
            </a:r>
            <a:r>
              <a:rPr lang="en-US" altLang="ru-RU" sz="2200" dirty="0"/>
              <a:t>, </a:t>
            </a:r>
            <a:r>
              <a:rPr lang="en-US" altLang="ru-RU" sz="2200" i="1" dirty="0"/>
              <a:t>y</a:t>
            </a:r>
            <a:r>
              <a:rPr lang="en-US" altLang="ru-RU" sz="2200" dirty="0"/>
              <a:t>/</a:t>
            </a:r>
            <a:r>
              <a:rPr lang="en-US" altLang="ru-RU" sz="2200" i="1" dirty="0"/>
              <a:t>b</a:t>
            </a:r>
            <a:r>
              <a:rPr lang="en-US" altLang="ru-RU" sz="2200" dirty="0"/>
              <a:t>} – </a:t>
            </a:r>
            <a:r>
              <a:rPr lang="ru-RU" altLang="ru-RU" sz="2200" dirty="0" err="1" smtClean="0"/>
              <a:t>соверш</a:t>
            </a:r>
            <a:r>
              <a:rPr lang="ru-RU" altLang="ru-RU" sz="2200" dirty="0" smtClean="0"/>
              <a:t>. дополняющие товары.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Font typeface="Monotype Sorts"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</a:rPr>
              <a:t>ФП с постоянной эластичностью замещения (</a:t>
            </a:r>
            <a:r>
              <a:rPr lang="en-US" altLang="ru-RU" sz="2200" b="1" dirty="0">
                <a:solidFill>
                  <a:srgbClr val="00FFFF"/>
                </a:solidFill>
              </a:rPr>
              <a:t>CES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)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49180" y="6126364"/>
                <a:ext cx="8534400" cy="679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ru-RU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sz="2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200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</m:t>
                                    </m:r>
                                  </m:e>
                                  <m:sub>
                                    <m:r>
                                      <a:rPr lang="en-US" altLang="ru-RU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ru-RU" sz="2200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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/>
                          </a:rPr>
                          <m:t></m:t>
                        </m:r>
                      </m:sup>
                    </m:sSup>
                  </m:oMath>
                </a14:m>
                <a:r>
                  <a:rPr lang="en-US" altLang="ru-RU" sz="2200" dirty="0">
                    <a:latin typeface="+mn-lt"/>
                  </a:rPr>
                  <a:t>, </a:t>
                </a:r>
                <a:r>
                  <a:rPr lang="en-US" altLang="ru-RU" sz="2200" dirty="0">
                    <a:latin typeface="+mn-lt"/>
                    <a:sym typeface="Symbol"/>
                  </a:rPr>
                  <a:t>(</a:t>
                </a:r>
                <a:r>
                  <a:rPr lang="en-US" altLang="ru-RU" sz="2200" dirty="0">
                    <a:latin typeface="+mn-lt"/>
                  </a:rPr>
                  <a:t>–</a:t>
                </a:r>
                <a:r>
                  <a:rPr lang="en-US" altLang="ru-RU" sz="2200" dirty="0">
                    <a:latin typeface="+mn-lt"/>
                    <a:sym typeface="Symbol"/>
                  </a:rPr>
                  <a:t>;1)</a:t>
                </a:r>
                <a:r>
                  <a:rPr lang="ru-RU" altLang="ru-RU" sz="2200" dirty="0">
                    <a:latin typeface="+mn-lt"/>
                    <a:sym typeface="Symbol"/>
                  </a:rPr>
                  <a:t>  </a:t>
                </a:r>
                <a:r>
                  <a:rPr lang="en-US" altLang="ru-RU" sz="2200" dirty="0">
                    <a:latin typeface="+mn-lt"/>
                  </a:rPr>
                  <a:t>–</a:t>
                </a:r>
                <a:r>
                  <a:rPr lang="ru-RU" altLang="ru-RU" sz="2200" dirty="0">
                    <a:latin typeface="+mn-lt"/>
                  </a:rPr>
                  <a:t> </a:t>
                </a:r>
                <a:r>
                  <a:rPr lang="en-US" altLang="ru-RU" sz="2200" dirty="0">
                    <a:latin typeface="+mn-lt"/>
                  </a:rPr>
                  <a:t> </a:t>
                </a:r>
                <a:r>
                  <a:rPr lang="ru-RU" altLang="ru-RU" sz="2200" dirty="0" err="1" smtClean="0">
                    <a:latin typeface="+mn-lt"/>
                  </a:rPr>
                  <a:t>дополн</a:t>
                </a:r>
                <a:r>
                  <a:rPr lang="ru-RU" altLang="ru-RU" sz="2200" dirty="0" smtClean="0">
                    <a:latin typeface="+mn-lt"/>
                  </a:rPr>
                  <a:t>., </a:t>
                </a:r>
                <a:r>
                  <a:rPr lang="ru-RU" altLang="ru-RU" sz="2200" dirty="0" err="1" smtClean="0">
                    <a:latin typeface="+mn-lt"/>
                    <a:sym typeface="Symbol"/>
                  </a:rPr>
                  <a:t>незав</a:t>
                </a:r>
                <a:r>
                  <a:rPr lang="en-US" altLang="ru-RU" sz="2200" dirty="0" smtClean="0">
                    <a:latin typeface="+mn-lt"/>
                    <a:sym typeface="Symbol"/>
                  </a:rPr>
                  <a:t>.</a:t>
                </a:r>
                <a:r>
                  <a:rPr lang="ru-RU" altLang="ru-RU" sz="2200" dirty="0">
                    <a:latin typeface="+mn-lt"/>
                    <a:sym typeface="Symbol"/>
                  </a:rPr>
                  <a:t>, заменит</a:t>
                </a:r>
                <a:r>
                  <a:rPr lang="en-US" altLang="ru-RU" sz="2200" dirty="0" smtClean="0">
                    <a:latin typeface="+mn-lt"/>
                    <a:sym typeface="Symbol"/>
                  </a:rPr>
                  <a:t>.</a:t>
                </a:r>
                <a:endParaRPr lang="ru-RU" alt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80" y="6126364"/>
                <a:ext cx="8534400" cy="679545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388"/>
          <p:cNvSpPr txBox="1">
            <a:spLocks noChangeArrowheads="1"/>
          </p:cNvSpPr>
          <p:nvPr/>
        </p:nvSpPr>
        <p:spPr bwMode="auto">
          <a:xfrm>
            <a:off x="188004" y="3902984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Виды функций полезности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8731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35" grpId="0"/>
      <p:bldP spid="5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Бюджетное ограничение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3" name="Прямоугольник 14"/>
          <p:cNvSpPr>
            <a:spLocks noChangeArrowheads="1"/>
          </p:cNvSpPr>
          <p:nvPr/>
        </p:nvSpPr>
        <p:spPr bwMode="auto">
          <a:xfrm>
            <a:off x="1828800" y="1445071"/>
            <a:ext cx="7205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 </a:t>
            </a:r>
            <a:r>
              <a:rPr lang="ru-RU" altLang="ru-RU" sz="2200" dirty="0" smtClean="0">
                <a:latin typeface="Times New Roman Cyr" pitchFamily="18" charset="0"/>
              </a:rPr>
              <a:t>– бюджет, выделенный на данные товары, 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–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цены,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M/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M/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>
                <a:latin typeface="Times New Roman Cyr" pitchFamily="18" charset="0"/>
              </a:rPr>
              <a:t>–</a:t>
            </a:r>
            <a:r>
              <a:rPr lang="en-US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максимальное потребление.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42489" y="986970"/>
            <a:ext cx="2961727" cy="3363677"/>
            <a:chOff x="-415636" y="4173436"/>
            <a:chExt cx="3244796" cy="3138307"/>
          </a:xfrm>
        </p:grpSpPr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352000" y="4315936"/>
              <a:ext cx="0" cy="202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352000" y="6345054"/>
              <a:ext cx="23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353797" y="4927785"/>
              <a:ext cx="1768653" cy="1408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96651" y="5890656"/>
              <a:ext cx="332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x</a:t>
              </a:r>
              <a:endParaRPr lang="ru-RU" sz="2200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8238" y="4173436"/>
              <a:ext cx="332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y</a:t>
              </a:r>
              <a:endParaRPr lang="ru-RU" sz="22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415636" y="4699937"/>
              <a:ext cx="836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M/</a:t>
              </a:r>
              <a:r>
                <a:rPr lang="en-US" sz="2200" i="1" dirty="0" err="1" smtClean="0"/>
                <a:t>p</a:t>
              </a:r>
              <a:r>
                <a:rPr lang="en-US" sz="2200" i="1" baseline="-25000" dirty="0" err="1" smtClean="0"/>
                <a:t>y</a:t>
              </a:r>
              <a:endParaRPr lang="ru-RU" sz="2200" i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87181" y="6287565"/>
              <a:ext cx="8367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M/</a:t>
              </a:r>
              <a:r>
                <a:rPr lang="en-US" sz="2200" i="1" dirty="0" err="1" smtClean="0"/>
                <a:t>p</a:t>
              </a:r>
              <a:r>
                <a:rPr lang="en-US" sz="2200" i="1" baseline="-25000" dirty="0" err="1" smtClean="0"/>
                <a:t>x</a:t>
              </a:r>
              <a:endParaRPr lang="ru-RU" sz="2200" i="1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176" y="5612500"/>
              <a:ext cx="1009851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МПВ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360" y="6909726"/>
              <a:ext cx="332509" cy="402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2200" i="1" dirty="0"/>
            </a:p>
          </p:txBody>
        </p:sp>
      </p:grpSp>
      <p:sp>
        <p:nvSpPr>
          <p:cNvPr id="73" name="Прямоугольник 72"/>
          <p:cNvSpPr/>
          <p:nvPr/>
        </p:nvSpPr>
        <p:spPr>
          <a:xfrm>
            <a:off x="3219516" y="2285394"/>
            <a:ext cx="58149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Множество потребительских возможностей </a:t>
            </a:r>
            <a:r>
              <a:rPr lang="ru-RU" altLang="ru-RU" sz="2200" dirty="0" smtClean="0"/>
              <a:t>– множество всех наборов товаров, доступных для потребителя при данных ценах и бюджете.</a:t>
            </a:r>
            <a:endParaRPr lang="en-US" altLang="ru-RU" sz="2200" dirty="0"/>
          </a:p>
        </p:txBody>
      </p:sp>
      <p:sp>
        <p:nvSpPr>
          <p:cNvPr id="18" name="Text Box 388"/>
          <p:cNvSpPr txBox="1">
            <a:spLocks noChangeArrowheads="1"/>
          </p:cNvSpPr>
          <p:nvPr/>
        </p:nvSpPr>
        <p:spPr bwMode="auto">
          <a:xfrm>
            <a:off x="182563" y="3774444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Изменение бюджетного ограничения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9" name="Rectangle 81"/>
          <p:cNvSpPr>
            <a:spLocks noChangeArrowheads="1"/>
          </p:cNvSpPr>
          <p:nvPr/>
        </p:nvSpPr>
        <p:spPr bwMode="auto">
          <a:xfrm>
            <a:off x="0" y="339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91597" y="3995894"/>
            <a:ext cx="4061353" cy="2493844"/>
            <a:chOff x="510647" y="3995894"/>
            <a:chExt cx="4061353" cy="2493844"/>
          </a:xfrm>
        </p:grpSpPr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512375" y="4172963"/>
              <a:ext cx="0" cy="2298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 flipV="1">
              <a:off x="512375" y="6470833"/>
              <a:ext cx="344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514273" y="4879297"/>
              <a:ext cx="1868319" cy="1594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68"/>
            <p:cNvSpPr>
              <a:spLocks noChangeShapeType="1"/>
            </p:cNvSpPr>
            <p:nvPr/>
          </p:nvSpPr>
          <p:spPr bwMode="auto">
            <a:xfrm flipH="1" flipV="1">
              <a:off x="510647" y="4343307"/>
              <a:ext cx="2494391" cy="212752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65"/>
            <p:cNvSpPr>
              <a:spLocks noChangeShapeType="1"/>
            </p:cNvSpPr>
            <p:nvPr/>
          </p:nvSpPr>
          <p:spPr bwMode="auto">
            <a:xfrm flipV="1">
              <a:off x="2136838" y="5981586"/>
              <a:ext cx="245755" cy="272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410111" y="4487306"/>
              <a:ext cx="316188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altLang="ru-RU" sz="2200" b="1" dirty="0">
                  <a:solidFill>
                    <a:srgbClr val="00FFFF"/>
                  </a:solidFill>
                </a:rPr>
                <a:t>Параллельный </a:t>
              </a:r>
              <a:r>
                <a:rPr lang="ru-RU" altLang="ru-RU" sz="2200" b="1" dirty="0" smtClean="0">
                  <a:solidFill>
                    <a:srgbClr val="00FFFF"/>
                  </a:solidFill>
                </a:rPr>
                <a:t>сдвиг:</a:t>
              </a:r>
              <a:endParaRPr lang="ru-RU" altLang="ru-RU" sz="2200" dirty="0" smtClean="0"/>
            </a:p>
            <a:p>
              <a:pPr algn="r"/>
              <a:r>
                <a:rPr lang="ru-RU" altLang="ru-RU" sz="2200" dirty="0" smtClean="0"/>
                <a:t>изменение бюджета,</a:t>
              </a:r>
            </a:p>
            <a:p>
              <a:pPr algn="r"/>
              <a:r>
                <a:rPr lang="ru-RU" altLang="ru-RU" sz="2200" dirty="0" smtClean="0"/>
                <a:t>в </a:t>
              </a:r>
              <a:r>
                <a:rPr lang="ru-RU" altLang="ru-RU" sz="2200" dirty="0" err="1" smtClean="0"/>
                <a:t>т.ч</a:t>
              </a:r>
              <a:r>
                <a:rPr lang="ru-RU" altLang="ru-RU" sz="2200" dirty="0" smtClean="0"/>
                <a:t>. из-за дохода</a:t>
              </a:r>
              <a:endParaRPr lang="en-US" altLang="ru-RU" sz="2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3214" y="6027908"/>
              <a:ext cx="303502" cy="46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x</a:t>
              </a:r>
              <a:endParaRPr lang="ru-RU" sz="22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62" y="3995894"/>
              <a:ext cx="303502" cy="46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y</a:t>
              </a:r>
              <a:endParaRPr lang="ru-RU" sz="2200" i="1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5295900" y="4377982"/>
            <a:ext cx="3578128" cy="2070955"/>
            <a:chOff x="5295900" y="4377982"/>
            <a:chExt cx="3578128" cy="2070955"/>
          </a:xfrm>
        </p:grpSpPr>
        <p:sp>
          <p:nvSpPr>
            <p:cNvPr id="27" name="Line 64"/>
            <p:cNvSpPr>
              <a:spLocks noChangeShapeType="1"/>
            </p:cNvSpPr>
            <p:nvPr/>
          </p:nvSpPr>
          <p:spPr bwMode="auto">
            <a:xfrm>
              <a:off x="5295901" y="4582538"/>
              <a:ext cx="0" cy="1834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 flipV="1">
              <a:off x="5295901" y="6416666"/>
              <a:ext cx="3132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5297629" y="4864089"/>
              <a:ext cx="1700274" cy="1555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68"/>
            <p:cNvSpPr>
              <a:spLocks noChangeShapeType="1"/>
            </p:cNvSpPr>
            <p:nvPr/>
          </p:nvSpPr>
          <p:spPr bwMode="auto">
            <a:xfrm flipH="1" flipV="1">
              <a:off x="5295900" y="4866816"/>
              <a:ext cx="2743811" cy="154413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 flipV="1">
              <a:off x="6774252" y="5866536"/>
              <a:ext cx="293211" cy="338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712139" y="4643763"/>
              <a:ext cx="316188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altLang="ru-RU" sz="2200" b="1" dirty="0" smtClean="0">
                  <a:solidFill>
                    <a:srgbClr val="00FFFF"/>
                  </a:solidFill>
                </a:rPr>
                <a:t>Разворот:</a:t>
              </a:r>
              <a:endParaRPr lang="ru-RU" altLang="ru-RU" sz="2200" dirty="0" smtClean="0"/>
            </a:p>
            <a:p>
              <a:pPr algn="r"/>
              <a:r>
                <a:rPr lang="ru-RU" altLang="ru-RU" sz="2200" dirty="0" smtClean="0"/>
                <a:t>из-за изменения цен</a:t>
              </a:r>
              <a:endParaRPr lang="en-US" altLang="ru-RU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10517" y="5987107"/>
              <a:ext cx="303502" cy="46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x</a:t>
              </a:r>
              <a:endParaRPr lang="ru-RU" sz="22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98673" y="4377982"/>
              <a:ext cx="303502" cy="46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y</a:t>
              </a:r>
              <a:endParaRPr lang="ru-RU" sz="2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1392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Особые виды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бюджетных ограничений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118395" y="1546404"/>
            <a:ext cx="612101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1. Жесткое ограничение на объем продаж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</a:t>
            </a:r>
            <a:r>
              <a:rPr lang="en-US" altLang="ru-RU" sz="2200" dirty="0" smtClean="0">
                <a:latin typeface="Times New Roman Cyr" pitchFamily="18" charset="0"/>
              </a:rPr>
              <a:t>## 600 </a:t>
            </a:r>
            <a:r>
              <a:rPr lang="ru-RU" altLang="ru-RU" sz="2200" dirty="0" smtClean="0">
                <a:latin typeface="Times New Roman Cyr" pitchFamily="18" charset="0"/>
              </a:rPr>
              <a:t>руб. – колбаса (300 руб.</a:t>
            </a:r>
            <a:r>
              <a:rPr lang="en-US" altLang="ru-RU" sz="2200" dirty="0" smtClean="0">
                <a:latin typeface="Times New Roman Cyr" pitchFamily="18" charset="0"/>
              </a:rPr>
              <a:t>/</a:t>
            </a:r>
            <a:r>
              <a:rPr lang="ru-RU" altLang="ru-RU" sz="2200" dirty="0" smtClean="0">
                <a:latin typeface="Times New Roman Cyr" pitchFamily="18" charset="0"/>
              </a:rPr>
              <a:t>кг, ≤0,5 кг)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                    – хлеб (30 руб.</a:t>
            </a:r>
            <a:r>
              <a:rPr lang="en-US" altLang="ru-RU" sz="2200" dirty="0" smtClean="0">
                <a:latin typeface="Times New Roman Cyr" pitchFamily="18" charset="0"/>
              </a:rPr>
              <a:t>/</a:t>
            </a:r>
            <a:r>
              <a:rPr lang="ru-RU" altLang="ru-RU" sz="2200" dirty="0" smtClean="0">
                <a:latin typeface="Times New Roman Cyr" pitchFamily="18" charset="0"/>
              </a:rPr>
              <a:t>бул.)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</a:t>
            </a:r>
            <a:r>
              <a:rPr lang="en-US" altLang="ru-RU" sz="2200" dirty="0" smtClean="0">
                <a:latin typeface="Times New Roman Cyr" pitchFamily="18" charset="0"/>
              </a:rPr>
              <a:t>##</a:t>
            </a:r>
            <a:r>
              <a:rPr lang="ru-RU" altLang="ru-RU" sz="2200" dirty="0" smtClean="0">
                <a:latin typeface="Times New Roman Cyr" pitchFamily="18" charset="0"/>
              </a:rPr>
              <a:t> Талонная система в СССР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Оптимум для желающих потребить больше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всегда находится в угловой точке!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5694702" y="1451152"/>
            <a:ext cx="3285786" cy="2471345"/>
            <a:chOff x="-147721" y="4173436"/>
            <a:chExt cx="2976881" cy="2630202"/>
          </a:xfrm>
        </p:grpSpPr>
        <p:sp>
          <p:nvSpPr>
            <p:cNvPr id="36" name="Line 64"/>
            <p:cNvSpPr>
              <a:spLocks noChangeShapeType="1"/>
            </p:cNvSpPr>
            <p:nvPr/>
          </p:nvSpPr>
          <p:spPr bwMode="auto">
            <a:xfrm>
              <a:off x="352000" y="4315936"/>
              <a:ext cx="0" cy="202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65"/>
            <p:cNvSpPr>
              <a:spLocks noChangeShapeType="1"/>
            </p:cNvSpPr>
            <p:nvPr/>
          </p:nvSpPr>
          <p:spPr bwMode="auto">
            <a:xfrm>
              <a:off x="352000" y="6345054"/>
              <a:ext cx="23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353798" y="4907510"/>
              <a:ext cx="429732" cy="361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5662" y="5890656"/>
              <a:ext cx="753498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/>
                <a:t>к</a:t>
              </a:r>
              <a:r>
                <a:rPr lang="ru-RU" sz="2200" dirty="0" smtClean="0"/>
                <a:t>олб.</a:t>
              </a:r>
              <a:endParaRPr lang="ru-RU" sz="2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8238" y="4173436"/>
              <a:ext cx="741399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хлеб</a:t>
              </a:r>
              <a:endParaRPr lang="ru-RU" sz="2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47721" y="4699937"/>
              <a:ext cx="568873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20</a:t>
              </a:r>
              <a:endParaRPr lang="ru-RU" sz="22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01017" y="6345054"/>
              <a:ext cx="242866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2</a:t>
              </a:r>
              <a:endParaRPr lang="ru-RU" sz="22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8058" y="5132356"/>
              <a:ext cx="541213" cy="117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</a:t>
              </a:r>
              <a:endParaRPr lang="en-US" sz="2200" b="1" dirty="0" smtClean="0">
                <a:solidFill>
                  <a:srgbClr val="00FFFF"/>
                </a:solidFill>
              </a:endParaRPr>
            </a:p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П</a:t>
              </a:r>
              <a:endParaRPr lang="en-US" sz="2200" b="1" dirty="0" smtClean="0">
                <a:solidFill>
                  <a:srgbClr val="00FFFF"/>
                </a:solidFill>
              </a:endParaRPr>
            </a:p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7183" y="6336061"/>
              <a:ext cx="531835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0,5</a:t>
              </a:r>
              <a:endParaRPr lang="ru-RU" sz="2200" baseline="-25000" dirty="0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783529" y="5264693"/>
              <a:ext cx="0" cy="107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803099" y="5279049"/>
              <a:ext cx="1272562" cy="1066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118396" y="3698750"/>
            <a:ext cx="551213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 Льготное потребление небольшого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 количества товара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~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«черный рынок»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</a:t>
            </a:r>
            <a:r>
              <a:rPr lang="en-US" altLang="ru-RU" sz="2200" dirty="0" smtClean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В условиях предыдущего примера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     колбаса (450 руб.</a:t>
            </a:r>
            <a:r>
              <a:rPr lang="en-US" altLang="ru-RU" sz="2200" dirty="0" smtClean="0">
                <a:latin typeface="Times New Roman Cyr" pitchFamily="18" charset="0"/>
              </a:rPr>
              <a:t>/</a:t>
            </a:r>
            <a:r>
              <a:rPr lang="ru-RU" altLang="ru-RU" sz="2200" dirty="0" smtClean="0">
                <a:latin typeface="Times New Roman Cyr" pitchFamily="18" charset="0"/>
              </a:rPr>
              <a:t>кг, неограниченно)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     </a:t>
            </a:r>
            <a:r>
              <a:rPr lang="en-US" altLang="ru-RU" sz="2200" dirty="0" smtClean="0">
                <a:latin typeface="Times New Roman Cyr" pitchFamily="18" charset="0"/>
              </a:rPr>
              <a:t>Max = </a:t>
            </a:r>
            <a:r>
              <a:rPr lang="ru-RU" altLang="ru-RU" sz="2200" dirty="0" smtClean="0">
                <a:latin typeface="Times New Roman Cyr" pitchFamily="18" charset="0"/>
              </a:rPr>
              <a:t>0,5 + (600 – 150)</a:t>
            </a:r>
            <a:r>
              <a:rPr lang="en-US" altLang="ru-RU" sz="2200" dirty="0" smtClean="0">
                <a:latin typeface="Times New Roman Cyr" pitchFamily="18" charset="0"/>
              </a:rPr>
              <a:t>/450 = 1,5 </a:t>
            </a:r>
            <a:r>
              <a:rPr lang="ru-RU" altLang="ru-RU" sz="2200" dirty="0" smtClean="0">
                <a:latin typeface="Times New Roman Cyr" pitchFamily="18" charset="0"/>
              </a:rPr>
              <a:t>кг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</a:t>
            </a:r>
            <a:r>
              <a:rPr lang="en-US" altLang="ru-RU" sz="2200" dirty="0" smtClean="0">
                <a:latin typeface="Times New Roman Cyr" pitchFamily="18" charset="0"/>
              </a:rPr>
              <a:t>##</a:t>
            </a:r>
            <a:r>
              <a:rPr lang="ru-RU" altLang="ru-RU" sz="2200" dirty="0" smtClean="0">
                <a:latin typeface="Times New Roman Cyr" pitchFamily="18" charset="0"/>
              </a:rPr>
              <a:t> Лекарства по рецепту для пенсионеров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На каждом из ограничений переходим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 в ближайшую допустимую точку!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713752" y="3900885"/>
            <a:ext cx="3285786" cy="2471345"/>
            <a:chOff x="5713752" y="3900885"/>
            <a:chExt cx="3285786" cy="2471345"/>
          </a:xfrm>
        </p:grpSpPr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6265328" y="4034778"/>
              <a:ext cx="0" cy="1907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6265328" y="5941343"/>
              <a:ext cx="2600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6267313" y="4590623"/>
              <a:ext cx="474324" cy="33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167851" y="5514390"/>
              <a:ext cx="8316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/>
                <a:t>к</a:t>
              </a:r>
              <a:r>
                <a:rPr lang="ru-RU" sz="2200" dirty="0" smtClean="0"/>
                <a:t>олб.</a:t>
              </a:r>
              <a:endParaRPr lang="ru-RU" sz="2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94289" y="3900885"/>
              <a:ext cx="818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хлеб</a:t>
              </a:r>
              <a:endParaRPr lang="ru-RU" sz="2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13752" y="4395587"/>
              <a:ext cx="6279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20</a:t>
              </a:r>
              <a:endParaRPr lang="ru-RU" sz="2200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31451" y="5941343"/>
              <a:ext cx="2680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2</a:t>
              </a:r>
              <a:endParaRPr lang="ru-RU" sz="2200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70074" y="5279819"/>
              <a:ext cx="903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МПВ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69727" y="5932893"/>
              <a:ext cx="5870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0,5</a:t>
              </a:r>
              <a:endParaRPr lang="ru-RU" sz="2200" baseline="-25000" dirty="0"/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>
              <a:off x="6759640" y="4926233"/>
              <a:ext cx="0" cy="1006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6763237" y="4939722"/>
              <a:ext cx="1404613" cy="1001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76429" y="5940737"/>
              <a:ext cx="655021" cy="431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1,5</a:t>
              </a:r>
              <a:endParaRPr lang="ru-RU" sz="2200" baseline="-25000" dirty="0"/>
            </a:p>
          </p:txBody>
        </p:sp>
        <p:sp>
          <p:nvSpPr>
            <p:cNvPr id="85" name="Line 67"/>
            <p:cNvSpPr>
              <a:spLocks noChangeShapeType="1"/>
            </p:cNvSpPr>
            <p:nvPr/>
          </p:nvSpPr>
          <p:spPr bwMode="auto">
            <a:xfrm>
              <a:off x="6781663" y="4952573"/>
              <a:ext cx="881312" cy="992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44403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Особые виды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бюджетных ограничений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182564" y="1451154"/>
            <a:ext cx="410292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 «Оптом – дешевле!»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Можно приобретать товар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в небольшом количестве по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высокой розничной цене;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с некоторого минимального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уровня – по низкой оптовой.</a:t>
            </a:r>
          </a:p>
        </p:txBody>
      </p: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163514" y="3565400"/>
            <a:ext cx="435133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4. Дисконтные карты,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 тарифы с абонентской платой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Вариация с отсутствием скачка.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2" name="Text Box 72"/>
          <p:cNvSpPr txBox="1">
            <a:spLocks noChangeArrowheads="1"/>
          </p:cNvSpPr>
          <p:nvPr/>
        </p:nvSpPr>
        <p:spPr bwMode="auto">
          <a:xfrm>
            <a:off x="443862" y="4592280"/>
            <a:ext cx="40149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Двойной тариф =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плата за доступ + за </a:t>
            </a:r>
            <a:r>
              <a:rPr lang="ru-RU" altLang="ru-RU" sz="2200" dirty="0" err="1" smtClean="0">
                <a:latin typeface="Times New Roman Cyr" pitchFamily="18" charset="0"/>
              </a:rPr>
              <a:t>един.блага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564193" y="3471686"/>
            <a:ext cx="4276828" cy="1733535"/>
            <a:chOff x="4564193" y="3852686"/>
            <a:chExt cx="4276828" cy="2031060"/>
          </a:xfrm>
        </p:grpSpPr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4671016" y="3976574"/>
              <a:ext cx="0" cy="1907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4671016" y="5883139"/>
              <a:ext cx="4170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4680381" y="4149996"/>
              <a:ext cx="745334" cy="679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64193" y="5050175"/>
              <a:ext cx="14488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МПВ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 flipH="1" flipV="1">
              <a:off x="4688091" y="4516415"/>
              <a:ext cx="794774" cy="332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5425715" y="4846502"/>
              <a:ext cx="1009182" cy="10360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Line 67"/>
            <p:cNvSpPr>
              <a:spLocks noChangeShapeType="1"/>
            </p:cNvSpPr>
            <p:nvPr/>
          </p:nvSpPr>
          <p:spPr bwMode="auto">
            <a:xfrm>
              <a:off x="5471426" y="4851509"/>
              <a:ext cx="2153449" cy="1017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8436506" y="5481579"/>
              <a:ext cx="403612" cy="39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4719218" y="3852686"/>
              <a:ext cx="403612" cy="39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y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4671017" y="1514165"/>
            <a:ext cx="4193165" cy="1888275"/>
            <a:chOff x="4671017" y="1495115"/>
            <a:chExt cx="4193165" cy="2063890"/>
          </a:xfrm>
        </p:grpSpPr>
        <p:sp>
          <p:nvSpPr>
            <p:cNvPr id="36" name="Line 64"/>
            <p:cNvSpPr>
              <a:spLocks noChangeShapeType="1"/>
            </p:cNvSpPr>
            <p:nvPr/>
          </p:nvSpPr>
          <p:spPr bwMode="auto">
            <a:xfrm>
              <a:off x="4671018" y="1623146"/>
              <a:ext cx="0" cy="1907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65"/>
            <p:cNvSpPr>
              <a:spLocks noChangeShapeType="1"/>
            </p:cNvSpPr>
            <p:nvPr/>
          </p:nvSpPr>
          <p:spPr bwMode="auto">
            <a:xfrm>
              <a:off x="4671017" y="3529710"/>
              <a:ext cx="4170004" cy="15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4671018" y="1889668"/>
              <a:ext cx="564181" cy="70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78520" y="2894924"/>
              <a:ext cx="895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МПВ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 flipV="1">
              <a:off x="5250333" y="2275599"/>
              <a:ext cx="2" cy="334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5242416" y="2606241"/>
              <a:ext cx="685703" cy="915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4687700" y="1885950"/>
              <a:ext cx="592813" cy="4080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67"/>
            <p:cNvSpPr>
              <a:spLocks noChangeShapeType="1"/>
            </p:cNvSpPr>
            <p:nvPr/>
          </p:nvSpPr>
          <p:spPr bwMode="auto">
            <a:xfrm>
              <a:off x="5250333" y="2270807"/>
              <a:ext cx="1289844" cy="791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4717390" y="1905000"/>
              <a:ext cx="1858756" cy="821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 flipV="1">
              <a:off x="6523202" y="2732799"/>
              <a:ext cx="2" cy="334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6559309" y="2707922"/>
              <a:ext cx="2116475" cy="851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6557534" y="3086101"/>
              <a:ext cx="789893" cy="4729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 flipH="1">
              <a:off x="5231720" y="2644342"/>
              <a:ext cx="10695" cy="900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>
              <a:off x="6523201" y="3068826"/>
              <a:ext cx="11340" cy="476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8460570" y="3115368"/>
              <a:ext cx="403612" cy="39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4738798" y="1495115"/>
              <a:ext cx="403612" cy="39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y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39" name="Text Box 388"/>
          <p:cNvSpPr txBox="1">
            <a:spLocks noChangeArrowheads="1"/>
          </p:cNvSpPr>
          <p:nvPr/>
        </p:nvSpPr>
        <p:spPr bwMode="auto">
          <a:xfrm>
            <a:off x="188004" y="5397050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Идентификация функции полезности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003" y="6003533"/>
            <a:ext cx="79415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200" dirty="0" smtClean="0"/>
              <a:t>[</a:t>
            </a:r>
            <a:r>
              <a:rPr lang="en-US" altLang="ru-RU" sz="2200" dirty="0" err="1" smtClean="0"/>
              <a:t>Domenich</a:t>
            </a:r>
            <a:r>
              <a:rPr lang="en-US" altLang="ru-RU" sz="2200" dirty="0" smtClean="0"/>
              <a:t>, McFadden, 1975]:  </a:t>
            </a:r>
            <a:r>
              <a:rPr lang="en-US" altLang="ru-RU" sz="2200" i="1" dirty="0" smtClean="0"/>
              <a:t>U</a:t>
            </a:r>
            <a:r>
              <a:rPr lang="en-US" altLang="ru-RU" sz="2200" dirty="0" smtClean="0"/>
              <a:t> = – 0,147</a:t>
            </a:r>
            <a:r>
              <a:rPr lang="en-US" altLang="ru-RU" sz="2200" i="1" dirty="0" smtClean="0"/>
              <a:t>TW</a:t>
            </a:r>
            <a:r>
              <a:rPr lang="en-US" altLang="ru-RU" sz="2200" dirty="0" smtClean="0"/>
              <a:t> – 0,041</a:t>
            </a:r>
            <a:r>
              <a:rPr lang="en-US" altLang="ru-RU" sz="2200" i="1" dirty="0" smtClean="0"/>
              <a:t>TT</a:t>
            </a:r>
            <a:r>
              <a:rPr lang="en-US" altLang="ru-RU" sz="2200" dirty="0" smtClean="0"/>
              <a:t> – 2,24</a:t>
            </a:r>
            <a:r>
              <a:rPr lang="en-US" altLang="ru-RU" sz="2200" i="1" dirty="0" smtClean="0"/>
              <a:t>C</a:t>
            </a:r>
            <a:endParaRPr lang="ru-RU" altLang="ru-RU" sz="2200" i="1" dirty="0" smtClean="0"/>
          </a:p>
          <a:p>
            <a:r>
              <a:rPr lang="en-US" sz="2200" dirty="0" smtClean="0"/>
              <a:t>[</a:t>
            </a:r>
            <a:r>
              <a:rPr lang="ru-RU" sz="2200" dirty="0" smtClean="0"/>
              <a:t>Поспелов, 2010</a:t>
            </a:r>
            <a:r>
              <a:rPr lang="en-US" sz="2200" dirty="0" smtClean="0"/>
              <a:t>]: </a:t>
            </a:r>
            <a:r>
              <a:rPr lang="ru-RU" sz="2200" dirty="0" smtClean="0"/>
              <a:t>функцией полезности обладают </a:t>
            </a:r>
            <a:r>
              <a:rPr lang="ru-RU" sz="2200" dirty="0" err="1" smtClean="0"/>
              <a:t>макроагенты</a:t>
            </a:r>
            <a:r>
              <a:rPr lang="ru-RU" sz="2200" dirty="0" smtClean="0"/>
              <a:t>!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1246889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4" grpId="0"/>
      <p:bldP spid="52" grpId="0"/>
      <p:bldP spid="3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Сравнительная статика: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изменение дохода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72"/>
              <p:cNvSpPr txBox="1">
                <a:spLocks noChangeArrowheads="1"/>
              </p:cNvSpPr>
              <p:nvPr/>
            </p:nvSpPr>
            <p:spPr bwMode="auto">
              <a:xfrm>
                <a:off x="135713" y="1489370"/>
                <a:ext cx="8570138" cy="1186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При постоянных  предпочтениях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x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= 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f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(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p</a:t>
                </a:r>
                <a:r>
                  <a:rPr lang="en-US" altLang="ru-RU" sz="2200" b="1" i="1" baseline="-25000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x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, 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p</a:t>
                </a:r>
                <a:r>
                  <a:rPr lang="en-US" altLang="ru-RU" sz="2200" b="1" i="1" baseline="-25000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y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, 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M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)</a:t>
                </a:r>
                <a:endPara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Оптимальный выбор потребителя – решение задачи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func>
                              <m:func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ru-RU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eqArr>
                      </m:e>
                    </m:d>
                  </m:oMath>
                </a14:m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87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13" y="1489370"/>
                <a:ext cx="8570138" cy="1186094"/>
              </a:xfrm>
              <a:prstGeom prst="rect">
                <a:avLst/>
              </a:prstGeom>
              <a:blipFill>
                <a:blip r:embed="rId3"/>
                <a:stretch>
                  <a:fillRect l="-925" t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182562" y="2586284"/>
            <a:ext cx="879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Рассмотрим оптимальный выбор при возможных уровнях дохода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54020" y="1262637"/>
            <a:ext cx="4313230" cy="4115912"/>
            <a:chOff x="239720" y="851234"/>
            <a:chExt cx="4950902" cy="4432065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239720" y="851234"/>
              <a:ext cx="4846630" cy="4432065"/>
              <a:chOff x="241236" y="1714136"/>
              <a:chExt cx="5614721" cy="4465683"/>
            </a:xfrm>
          </p:grpSpPr>
          <p:sp>
            <p:nvSpPr>
              <p:cNvPr id="32" name="Дуга 31"/>
              <p:cNvSpPr/>
              <p:nvPr/>
            </p:nvSpPr>
            <p:spPr bwMode="auto">
              <a:xfrm flipH="1" flipV="1">
                <a:off x="596513" y="1945806"/>
                <a:ext cx="5077006" cy="4142526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5" name="Дуга 34"/>
              <p:cNvSpPr/>
              <p:nvPr/>
            </p:nvSpPr>
            <p:spPr bwMode="auto">
              <a:xfrm flipH="1" flipV="1">
                <a:off x="778951" y="1714136"/>
                <a:ext cx="5077006" cy="4142526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9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Line 65"/>
              <p:cNvSpPr>
                <a:spLocks noChangeShapeType="1"/>
              </p:cNvSpPr>
              <p:nvPr/>
            </p:nvSpPr>
            <p:spPr bwMode="auto">
              <a:xfrm>
                <a:off x="534711" y="6145859"/>
                <a:ext cx="3373363" cy="197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3416132" y="5754261"/>
                <a:ext cx="536704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2" name="Rectangle 70"/>
              <p:cNvSpPr>
                <a:spLocks noChangeArrowheads="1"/>
              </p:cNvSpPr>
              <p:nvPr/>
            </p:nvSpPr>
            <p:spPr bwMode="auto">
              <a:xfrm>
                <a:off x="241236" y="3669475"/>
                <a:ext cx="314876" cy="41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55" name="Rectangle 70"/>
              <p:cNvSpPr>
                <a:spLocks noChangeArrowheads="1"/>
              </p:cNvSpPr>
              <p:nvPr/>
            </p:nvSpPr>
            <p:spPr bwMode="auto">
              <a:xfrm>
                <a:off x="886170" y="5430236"/>
                <a:ext cx="533910" cy="477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56" name="Овал 55"/>
              <p:cNvSpPr/>
              <p:nvPr/>
            </p:nvSpPr>
            <p:spPr bwMode="auto">
              <a:xfrm>
                <a:off x="1319634" y="5464320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8" name="Овал 57"/>
              <p:cNvSpPr/>
              <p:nvPr/>
            </p:nvSpPr>
            <p:spPr bwMode="auto">
              <a:xfrm>
                <a:off x="1805840" y="5041631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9" name="Овал 58"/>
              <p:cNvSpPr/>
              <p:nvPr/>
            </p:nvSpPr>
            <p:spPr bwMode="auto">
              <a:xfrm>
                <a:off x="1548346" y="5278507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60" name="Line 67"/>
              <p:cNvSpPr>
                <a:spLocks noChangeShapeType="1"/>
              </p:cNvSpPr>
              <p:nvPr/>
            </p:nvSpPr>
            <p:spPr bwMode="auto">
              <a:xfrm>
                <a:off x="534700" y="4518314"/>
                <a:ext cx="2173223" cy="1629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502563" y="4014255"/>
              <a:ext cx="1402437" cy="1225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Дуга 64"/>
            <p:cNvSpPr/>
            <p:nvPr/>
          </p:nvSpPr>
          <p:spPr bwMode="auto">
            <a:xfrm flipH="1" flipV="1">
              <a:off x="966232" y="899361"/>
              <a:ext cx="4224390" cy="3825243"/>
            </a:xfrm>
            <a:prstGeom prst="arc">
              <a:avLst>
                <a:gd name="adj1" fmla="val 16200000"/>
                <a:gd name="adj2" fmla="val 1887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501056" y="3245283"/>
              <a:ext cx="2278591" cy="199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1601649" y="3852399"/>
              <a:ext cx="460871" cy="473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3180605" y="1493451"/>
            <a:ext cx="3922256" cy="3915258"/>
            <a:chOff x="3311055" y="1188651"/>
            <a:chExt cx="3922256" cy="3915258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3311055" y="1605516"/>
              <a:ext cx="3831414" cy="3498393"/>
              <a:chOff x="241236" y="2384131"/>
              <a:chExt cx="5094824" cy="3795688"/>
            </a:xfrm>
          </p:grpSpPr>
          <p:sp>
            <p:nvSpPr>
              <p:cNvPr id="81" name="Дуга 80"/>
              <p:cNvSpPr/>
              <p:nvPr/>
            </p:nvSpPr>
            <p:spPr bwMode="auto">
              <a:xfrm flipH="1" flipV="1">
                <a:off x="1105588" y="3766089"/>
                <a:ext cx="3803430" cy="2322242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82" name="Дуга 81"/>
              <p:cNvSpPr/>
              <p:nvPr/>
            </p:nvSpPr>
            <p:spPr bwMode="auto">
              <a:xfrm flipH="1" flipV="1">
                <a:off x="956866" y="2384131"/>
                <a:ext cx="4379194" cy="3414841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83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Line 65"/>
              <p:cNvSpPr>
                <a:spLocks noChangeShapeType="1"/>
              </p:cNvSpPr>
              <p:nvPr/>
            </p:nvSpPr>
            <p:spPr bwMode="auto">
              <a:xfrm>
                <a:off x="534711" y="6145859"/>
                <a:ext cx="3373363" cy="197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Rectangle 70"/>
              <p:cNvSpPr>
                <a:spLocks noChangeArrowheads="1"/>
              </p:cNvSpPr>
              <p:nvPr/>
            </p:nvSpPr>
            <p:spPr bwMode="auto">
              <a:xfrm>
                <a:off x="3416132" y="5754261"/>
                <a:ext cx="536704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89" name="Rectangle 70"/>
              <p:cNvSpPr>
                <a:spLocks noChangeArrowheads="1"/>
              </p:cNvSpPr>
              <p:nvPr/>
            </p:nvSpPr>
            <p:spPr bwMode="auto">
              <a:xfrm>
                <a:off x="241236" y="3669475"/>
                <a:ext cx="314876" cy="41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1138577" y="5695541"/>
                <a:ext cx="533909" cy="477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91" name="Овал 90"/>
              <p:cNvSpPr/>
              <p:nvPr/>
            </p:nvSpPr>
            <p:spPr bwMode="auto">
              <a:xfrm>
                <a:off x="1574134" y="5683510"/>
                <a:ext cx="95144" cy="86939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92" name="Овал 91"/>
              <p:cNvSpPr/>
              <p:nvPr/>
            </p:nvSpPr>
            <p:spPr bwMode="auto">
              <a:xfrm>
                <a:off x="1537200" y="4868582"/>
                <a:ext cx="95144" cy="86939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93" name="Овал 92"/>
              <p:cNvSpPr/>
              <p:nvPr/>
            </p:nvSpPr>
            <p:spPr bwMode="auto">
              <a:xfrm>
                <a:off x="1548346" y="5278507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94" name="Line 67"/>
              <p:cNvSpPr>
                <a:spLocks noChangeShapeType="1"/>
              </p:cNvSpPr>
              <p:nvPr/>
            </p:nvSpPr>
            <p:spPr bwMode="auto">
              <a:xfrm>
                <a:off x="534700" y="4518314"/>
                <a:ext cx="2173223" cy="1629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>
              <a:off x="3529411" y="3936024"/>
              <a:ext cx="1221804" cy="1138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Дуга 74"/>
            <p:cNvSpPr/>
            <p:nvPr/>
          </p:nvSpPr>
          <p:spPr bwMode="auto">
            <a:xfrm flipH="1" flipV="1">
              <a:off x="3918532" y="1188651"/>
              <a:ext cx="3314779" cy="3300717"/>
            </a:xfrm>
            <a:prstGeom prst="arc">
              <a:avLst>
                <a:gd name="adj1" fmla="val 16200000"/>
                <a:gd name="adj2" fmla="val 1887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6" name="Line 67"/>
            <p:cNvSpPr>
              <a:spLocks noChangeShapeType="1"/>
            </p:cNvSpPr>
            <p:nvPr/>
          </p:nvSpPr>
          <p:spPr bwMode="auto">
            <a:xfrm>
              <a:off x="3549364" y="3221907"/>
              <a:ext cx="1985110" cy="1850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4184216" y="3477317"/>
              <a:ext cx="401511" cy="440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048919" y="1852289"/>
            <a:ext cx="3497748" cy="3635179"/>
            <a:chOff x="6048919" y="1547489"/>
            <a:chExt cx="3497748" cy="3635179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6048919" y="1821959"/>
              <a:ext cx="3497748" cy="3360709"/>
              <a:chOff x="241236" y="2601692"/>
              <a:chExt cx="4651133" cy="3646307"/>
            </a:xfrm>
          </p:grpSpPr>
          <p:sp>
            <p:nvSpPr>
              <p:cNvPr id="102" name="Дуга 101"/>
              <p:cNvSpPr/>
              <p:nvPr/>
            </p:nvSpPr>
            <p:spPr bwMode="auto">
              <a:xfrm flipH="1" flipV="1">
                <a:off x="1132672" y="4061377"/>
                <a:ext cx="3759697" cy="1967719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03" name="Дуга 102"/>
              <p:cNvSpPr/>
              <p:nvPr/>
            </p:nvSpPr>
            <p:spPr bwMode="auto">
              <a:xfrm flipH="1" flipV="1">
                <a:off x="710449" y="2601692"/>
                <a:ext cx="4177915" cy="2930731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04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" name="Line 65"/>
              <p:cNvSpPr>
                <a:spLocks noChangeShapeType="1"/>
              </p:cNvSpPr>
              <p:nvPr/>
            </p:nvSpPr>
            <p:spPr bwMode="auto">
              <a:xfrm>
                <a:off x="534711" y="6145859"/>
                <a:ext cx="3373363" cy="197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" name="Rectangle 70"/>
              <p:cNvSpPr>
                <a:spLocks noChangeArrowheads="1"/>
              </p:cNvSpPr>
              <p:nvPr/>
            </p:nvSpPr>
            <p:spPr bwMode="auto">
              <a:xfrm>
                <a:off x="3416132" y="5754261"/>
                <a:ext cx="536704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07" name="Rectangle 70"/>
              <p:cNvSpPr>
                <a:spLocks noChangeArrowheads="1"/>
              </p:cNvSpPr>
              <p:nvPr/>
            </p:nvSpPr>
            <p:spPr bwMode="auto">
              <a:xfrm>
                <a:off x="241236" y="3669475"/>
                <a:ext cx="314876" cy="41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08" name="Rectangle 70"/>
              <p:cNvSpPr>
                <a:spLocks noChangeArrowheads="1"/>
              </p:cNvSpPr>
              <p:nvPr/>
            </p:nvSpPr>
            <p:spPr bwMode="auto">
              <a:xfrm>
                <a:off x="1373464" y="5770449"/>
                <a:ext cx="533910" cy="477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09" name="Овал 108"/>
              <p:cNvSpPr/>
              <p:nvPr/>
            </p:nvSpPr>
            <p:spPr bwMode="auto">
              <a:xfrm>
                <a:off x="1574134" y="5683510"/>
                <a:ext cx="95144" cy="86939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10" name="Овал 109"/>
              <p:cNvSpPr/>
              <p:nvPr/>
            </p:nvSpPr>
            <p:spPr bwMode="auto">
              <a:xfrm>
                <a:off x="974607" y="4305893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11" name="Овал 110"/>
              <p:cNvSpPr/>
              <p:nvPr/>
            </p:nvSpPr>
            <p:spPr bwMode="auto">
              <a:xfrm>
                <a:off x="1221676" y="4997164"/>
                <a:ext cx="95144" cy="86939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12" name="Line 67"/>
              <p:cNvSpPr>
                <a:spLocks noChangeShapeType="1"/>
              </p:cNvSpPr>
              <p:nvPr/>
            </p:nvSpPr>
            <p:spPr bwMode="auto">
              <a:xfrm>
                <a:off x="534700" y="4488699"/>
                <a:ext cx="2204299" cy="16738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8" name="Line 67"/>
            <p:cNvSpPr>
              <a:spLocks noChangeShapeType="1"/>
            </p:cNvSpPr>
            <p:nvPr/>
          </p:nvSpPr>
          <p:spPr bwMode="auto">
            <a:xfrm>
              <a:off x="6267275" y="3951944"/>
              <a:ext cx="1221804" cy="1138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Дуга 98"/>
            <p:cNvSpPr/>
            <p:nvPr/>
          </p:nvSpPr>
          <p:spPr bwMode="auto">
            <a:xfrm flipH="1" flipV="1">
              <a:off x="6335440" y="1547489"/>
              <a:ext cx="2878958" cy="2350961"/>
            </a:xfrm>
            <a:prstGeom prst="arc">
              <a:avLst>
                <a:gd name="adj1" fmla="val 16200000"/>
                <a:gd name="adj2" fmla="val 14600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>
              <a:off x="6273579" y="3114996"/>
              <a:ext cx="2126891" cy="2005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6459386" y="3001834"/>
              <a:ext cx="401511" cy="440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113" name="Text Box 72"/>
          <p:cNvSpPr txBox="1">
            <a:spLocks noChangeArrowheads="1"/>
          </p:cNvSpPr>
          <p:nvPr/>
        </p:nvSpPr>
        <p:spPr bwMode="auto">
          <a:xfrm>
            <a:off x="738953" y="5336178"/>
            <a:ext cx="2136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Нормальный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товар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4" name="Text Box 72"/>
          <p:cNvSpPr txBox="1">
            <a:spLocks noChangeArrowheads="1"/>
          </p:cNvSpPr>
          <p:nvPr/>
        </p:nvSpPr>
        <p:spPr bwMode="auto">
          <a:xfrm>
            <a:off x="3552654" y="5362481"/>
            <a:ext cx="2136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Безразличный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товар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6087019" y="5362481"/>
            <a:ext cx="293156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Товар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низшей категории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511" y="6080481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В модели с 2 товарами только один может быть низшей категории!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135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4" grpId="0"/>
      <p:bldP spid="113" grpId="0"/>
      <p:bldP spid="114" grpId="0"/>
      <p:bldP spid="11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Кривые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Энгеля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-72039" y="100293"/>
            <a:ext cx="6336362" cy="6529107"/>
            <a:chOff x="78088" y="16041"/>
            <a:chExt cx="7060647" cy="7246467"/>
          </a:xfrm>
        </p:grpSpPr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V="1">
              <a:off x="675732" y="1909010"/>
              <a:ext cx="2580815" cy="2601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Text Box 72"/>
            <p:cNvSpPr txBox="1">
              <a:spLocks noChangeArrowheads="1"/>
            </p:cNvSpPr>
            <p:nvPr/>
          </p:nvSpPr>
          <p:spPr bwMode="auto">
            <a:xfrm>
              <a:off x="2594140" y="1154742"/>
              <a:ext cx="2136221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rPr>
                <a:t>Нормальные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rPr>
                <a:t>товары</a:t>
              </a:r>
              <a:endParaRPr lang="ru-RU" altLang="ru-RU" sz="2200" b="1" dirty="0">
                <a:solidFill>
                  <a:srgbClr val="00FFFF"/>
                </a:solidFill>
                <a:latin typeface="Times New Roman Cyr" pitchFamily="18" charset="0"/>
              </a:endParaRPr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354018" y="753959"/>
              <a:ext cx="6784717" cy="6508549"/>
              <a:chOff x="241236" y="3334740"/>
              <a:chExt cx="6189172" cy="4870434"/>
            </a:xfrm>
          </p:grpSpPr>
          <p:sp>
            <p:nvSpPr>
              <p:cNvPr id="32" name="Дуга 31"/>
              <p:cNvSpPr/>
              <p:nvPr/>
            </p:nvSpPr>
            <p:spPr bwMode="auto">
              <a:xfrm flipH="1">
                <a:off x="611916" y="4955356"/>
                <a:ext cx="5818492" cy="3249818"/>
              </a:xfrm>
              <a:prstGeom prst="arc">
                <a:avLst>
                  <a:gd name="adj1" fmla="val 16200000"/>
                  <a:gd name="adj2" fmla="val 19964851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5" name="Дуга 34"/>
              <p:cNvSpPr/>
              <p:nvPr/>
            </p:nvSpPr>
            <p:spPr bwMode="auto">
              <a:xfrm flipH="1" flipV="1">
                <a:off x="752425" y="3334740"/>
                <a:ext cx="3481010" cy="2653964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9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Line 65"/>
              <p:cNvSpPr>
                <a:spLocks noChangeShapeType="1"/>
              </p:cNvSpPr>
              <p:nvPr/>
            </p:nvSpPr>
            <p:spPr bwMode="auto">
              <a:xfrm>
                <a:off x="534711" y="6145859"/>
                <a:ext cx="3373363" cy="197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3462589" y="5856662"/>
                <a:ext cx="536704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M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2" name="Rectangle 70"/>
              <p:cNvSpPr>
                <a:spLocks noChangeArrowheads="1"/>
              </p:cNvSpPr>
              <p:nvPr/>
            </p:nvSpPr>
            <p:spPr bwMode="auto">
              <a:xfrm>
                <a:off x="241236" y="3669475"/>
                <a:ext cx="314876" cy="41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</p:grpSp>
        <p:sp>
          <p:nvSpPr>
            <p:cNvPr id="65" name="Дуга 64"/>
            <p:cNvSpPr/>
            <p:nvPr/>
          </p:nvSpPr>
          <p:spPr bwMode="auto">
            <a:xfrm flipV="1">
              <a:off x="78088" y="16041"/>
              <a:ext cx="1933275" cy="3887089"/>
            </a:xfrm>
            <a:prstGeom prst="arc">
              <a:avLst>
                <a:gd name="adj1" fmla="val 16966602"/>
                <a:gd name="adj2" fmla="val 1887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2" name="Text Box 72"/>
            <p:cNvSpPr txBox="1">
              <a:spLocks noChangeArrowheads="1"/>
            </p:cNvSpPr>
            <p:nvPr/>
          </p:nvSpPr>
          <p:spPr bwMode="auto">
            <a:xfrm>
              <a:off x="943253" y="1140862"/>
              <a:ext cx="2136221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rPr>
                <a:t>Товары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rPr>
                <a:t>роскоши</a:t>
              </a:r>
              <a:endParaRPr lang="ru-RU" altLang="ru-RU" sz="2200" b="1" dirty="0">
                <a:solidFill>
                  <a:srgbClr val="00FFFF"/>
                </a:solidFill>
                <a:latin typeface="Times New Roman Cyr" pitchFamily="18" charset="0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2767460" y="2131600"/>
              <a:ext cx="2462268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rPr>
                <a:t>Товары первой необходимости</a:t>
              </a:r>
              <a:endParaRPr lang="ru-RU" altLang="ru-RU" sz="2200" b="1" dirty="0">
                <a:solidFill>
                  <a:srgbClr val="00FFFF"/>
                </a:solidFill>
                <a:latin typeface="Times New Roman Cyr" pitchFamily="18" charset="0"/>
              </a:endParaRPr>
            </a:p>
          </p:txBody>
        </p:sp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2047871" y="3435127"/>
              <a:ext cx="2462268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rPr>
                <a:t>Товары низшей категории</a:t>
              </a:r>
              <a:endParaRPr lang="ru-RU" altLang="ru-RU" sz="2200" b="1" dirty="0">
                <a:solidFill>
                  <a:srgbClr val="00FFFF"/>
                </a:solidFill>
                <a:latin typeface="Times New Roman Cyr" pitchFamily="18" charset="0"/>
              </a:endParaRPr>
            </a:p>
          </p:txBody>
        </p:sp>
      </p:grp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210212" y="4233687"/>
            <a:ext cx="88519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Эластичность спроса по доходу: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&gt;0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>
                <a:latin typeface="Times New Roman Cyr" pitchFamily="18" charset="0"/>
              </a:rPr>
              <a:t>нормальные товары (потребление растет при росте дохода);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&gt;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1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>
                <a:latin typeface="Times New Roman Cyr" pitchFamily="18" charset="0"/>
              </a:rPr>
              <a:t>товары роскоши (доля расходов на них растет при росте дохода);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0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>
                <a:latin typeface="Times New Roman Cyr" pitchFamily="18" charset="0"/>
              </a:rPr>
              <a:t>товары первой необходимости (доход почти не влияет на спрос);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</a:t>
            </a:r>
            <a:r>
              <a:rPr lang="en-US" altLang="ru-RU" sz="2200" b="1" i="1" baseline="-25000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I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 &lt;0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>
                <a:latin typeface="Times New Roman Cyr" pitchFamily="18" charset="0"/>
              </a:rPr>
              <a:t>товары низшей категории (потребление падает при росте дохода)</a:t>
            </a: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4667293" y="1133492"/>
            <a:ext cx="4394819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При росте доходов: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Доля расходов на питание падает,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Доля расходов на одежду 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      жилье остается неизменной,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Доля расходов на услуги растет.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800" dirty="0">
              <a:latin typeface="Times New Roman Cyr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 существенном росте дохода </a:t>
            </a:r>
            <a:r>
              <a:rPr lang="ru-RU" altLang="ru-RU" sz="2200" dirty="0" smtClean="0">
                <a:latin typeface="Times New Roman Cyr" pitchFamily="18" charset="0"/>
              </a:rPr>
              <a:t>товар может перейти из категории нормальных (и даже товаров рос-коши) в товары низшей категории!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530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201613" y="6013694"/>
            <a:ext cx="88519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Гомотетичные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предпочтения </a:t>
            </a:r>
            <a:r>
              <a:rPr lang="ru-RU" altLang="ru-RU" sz="2200" dirty="0" smtClean="0">
                <a:latin typeface="Times New Roman Cyr" pitchFamily="18" charset="0"/>
              </a:rPr>
              <a:t>– при изменении дохода, потребление всех товаров изменяется в той же пропорции!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Таковы СЗ, СДТ, НТ!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751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Сравнительная статика: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изменение цен.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Построение функции спроса.</a:t>
            </a: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58101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432181" y="4683604"/>
            <a:ext cx="4044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Обычные товары: 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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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0" y="-239625"/>
            <a:ext cx="6538294" cy="5084341"/>
            <a:chOff x="354020" y="-435405"/>
            <a:chExt cx="6667770" cy="5659294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354020" y="-204718"/>
              <a:ext cx="6397942" cy="5428607"/>
              <a:chOff x="241236" y="2114040"/>
              <a:chExt cx="5675252" cy="4181422"/>
            </a:xfrm>
          </p:grpSpPr>
          <p:sp>
            <p:nvSpPr>
              <p:cNvPr id="34" name="Дуга 33"/>
              <p:cNvSpPr/>
              <p:nvPr/>
            </p:nvSpPr>
            <p:spPr bwMode="auto">
              <a:xfrm flipH="1" flipV="1">
                <a:off x="646820" y="2571435"/>
                <a:ext cx="4546559" cy="3535064"/>
              </a:xfrm>
              <a:prstGeom prst="arc">
                <a:avLst>
                  <a:gd name="adj1" fmla="val 16200000"/>
                  <a:gd name="adj2" fmla="val 2012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6" name="Дуга 35"/>
              <p:cNvSpPr/>
              <p:nvPr/>
            </p:nvSpPr>
            <p:spPr bwMode="auto">
              <a:xfrm flipH="1" flipV="1">
                <a:off x="839482" y="2114040"/>
                <a:ext cx="5077006" cy="3732109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7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Line 65"/>
              <p:cNvSpPr>
                <a:spLocks noChangeShapeType="1"/>
              </p:cNvSpPr>
              <p:nvPr/>
            </p:nvSpPr>
            <p:spPr bwMode="auto">
              <a:xfrm>
                <a:off x="534711" y="6145859"/>
                <a:ext cx="3802919" cy="14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Rectangle 70"/>
              <p:cNvSpPr>
                <a:spLocks noChangeArrowheads="1"/>
              </p:cNvSpPr>
              <p:nvPr/>
            </p:nvSpPr>
            <p:spPr bwMode="auto">
              <a:xfrm>
                <a:off x="3912486" y="5869904"/>
                <a:ext cx="536704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4" name="Rectangle 70"/>
              <p:cNvSpPr>
                <a:spLocks noChangeArrowheads="1"/>
              </p:cNvSpPr>
              <p:nvPr/>
            </p:nvSpPr>
            <p:spPr bwMode="auto">
              <a:xfrm>
                <a:off x="241236" y="3669475"/>
                <a:ext cx="314876" cy="41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486665" y="5051792"/>
                <a:ext cx="470294" cy="399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 bwMode="auto">
              <a:xfrm>
                <a:off x="799762" y="5018698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7" name="Овал 46"/>
              <p:cNvSpPr/>
              <p:nvPr/>
            </p:nvSpPr>
            <p:spPr bwMode="auto">
              <a:xfrm>
                <a:off x="2110006" y="5254393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8" name="Овал 47"/>
              <p:cNvSpPr/>
              <p:nvPr/>
            </p:nvSpPr>
            <p:spPr bwMode="auto">
              <a:xfrm>
                <a:off x="1548346" y="5278507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>
                <a:off x="543149" y="4525651"/>
                <a:ext cx="2173223" cy="1629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8" name="Line 67"/>
            <p:cNvSpPr>
              <a:spLocks noChangeShapeType="1"/>
            </p:cNvSpPr>
            <p:nvPr/>
          </p:nvSpPr>
          <p:spPr bwMode="auto">
            <a:xfrm>
              <a:off x="716348" y="2952371"/>
              <a:ext cx="932560" cy="2075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Дуга 28"/>
            <p:cNvSpPr/>
            <p:nvPr/>
          </p:nvSpPr>
          <p:spPr bwMode="auto">
            <a:xfrm flipH="1" flipV="1">
              <a:off x="1283794" y="-435405"/>
              <a:ext cx="5737996" cy="4796087"/>
            </a:xfrm>
            <a:prstGeom prst="arc">
              <a:avLst>
                <a:gd name="adj1" fmla="val 16200000"/>
                <a:gd name="adj2" fmla="val 1887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>
              <a:off x="713601" y="2948542"/>
              <a:ext cx="3783718" cy="2093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2446599" y="3529521"/>
              <a:ext cx="544655" cy="477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4372866" y="-19908"/>
            <a:ext cx="6014741" cy="4877090"/>
            <a:chOff x="4142063" y="-664033"/>
            <a:chExt cx="6321476" cy="5460621"/>
          </a:xfrm>
        </p:grpSpPr>
        <p:grpSp>
          <p:nvGrpSpPr>
            <p:cNvPr id="92" name="Группа 91"/>
            <p:cNvGrpSpPr/>
            <p:nvPr/>
          </p:nvGrpSpPr>
          <p:grpSpPr>
            <a:xfrm>
              <a:off x="4142063" y="-510341"/>
              <a:ext cx="6321476" cy="5306929"/>
              <a:chOff x="241236" y="2003652"/>
              <a:chExt cx="5513296" cy="4291810"/>
            </a:xfrm>
          </p:grpSpPr>
          <p:sp>
            <p:nvSpPr>
              <p:cNvPr id="97" name="Дуга 96"/>
              <p:cNvSpPr/>
              <p:nvPr/>
            </p:nvSpPr>
            <p:spPr bwMode="auto">
              <a:xfrm flipH="1" flipV="1">
                <a:off x="1439972" y="4411803"/>
                <a:ext cx="3980163" cy="1751218"/>
              </a:xfrm>
              <a:prstGeom prst="arc">
                <a:avLst>
                  <a:gd name="adj1" fmla="val 16612702"/>
                  <a:gd name="adj2" fmla="val 2130791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98" name="Дуга 97"/>
              <p:cNvSpPr/>
              <p:nvPr/>
            </p:nvSpPr>
            <p:spPr bwMode="auto">
              <a:xfrm flipH="1" flipV="1">
                <a:off x="677526" y="2003652"/>
                <a:ext cx="5077006" cy="3732109"/>
              </a:xfrm>
              <a:prstGeom prst="arc">
                <a:avLst>
                  <a:gd name="adj1" fmla="val 16782932"/>
                  <a:gd name="adj2" fmla="val 2098433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auto">
              <a:xfrm>
                <a:off x="534711" y="6155589"/>
                <a:ext cx="3802919" cy="14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Rectangle 70"/>
              <p:cNvSpPr>
                <a:spLocks noChangeArrowheads="1"/>
              </p:cNvSpPr>
              <p:nvPr/>
            </p:nvSpPr>
            <p:spPr bwMode="auto">
              <a:xfrm>
                <a:off x="3912486" y="5869904"/>
                <a:ext cx="536704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02" name="Rectangle 70"/>
              <p:cNvSpPr>
                <a:spLocks noChangeArrowheads="1"/>
              </p:cNvSpPr>
              <p:nvPr/>
            </p:nvSpPr>
            <p:spPr bwMode="auto">
              <a:xfrm>
                <a:off x="241236" y="3669475"/>
                <a:ext cx="314876" cy="41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03" name="Rectangle 70"/>
              <p:cNvSpPr>
                <a:spLocks noChangeArrowheads="1"/>
              </p:cNvSpPr>
              <p:nvPr/>
            </p:nvSpPr>
            <p:spPr bwMode="auto">
              <a:xfrm>
                <a:off x="1443152" y="5779904"/>
                <a:ext cx="470294" cy="399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04" name="Овал 103"/>
              <p:cNvSpPr/>
              <p:nvPr/>
            </p:nvSpPr>
            <p:spPr bwMode="auto">
              <a:xfrm>
                <a:off x="1643490" y="5673625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05" name="Овал 104"/>
              <p:cNvSpPr/>
              <p:nvPr/>
            </p:nvSpPr>
            <p:spPr bwMode="auto">
              <a:xfrm>
                <a:off x="1395581" y="4900051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06" name="Овал 105"/>
              <p:cNvSpPr/>
              <p:nvPr/>
            </p:nvSpPr>
            <p:spPr bwMode="auto">
              <a:xfrm>
                <a:off x="1520608" y="5252787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07" name="Line 67"/>
              <p:cNvSpPr>
                <a:spLocks noChangeShapeType="1"/>
              </p:cNvSpPr>
              <p:nvPr/>
            </p:nvSpPr>
            <p:spPr bwMode="auto">
              <a:xfrm>
                <a:off x="550083" y="4532081"/>
                <a:ext cx="2173223" cy="1629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3" name="Line 67"/>
            <p:cNvSpPr>
              <a:spLocks noChangeShapeType="1"/>
            </p:cNvSpPr>
            <p:nvPr/>
          </p:nvSpPr>
          <p:spPr bwMode="auto">
            <a:xfrm>
              <a:off x="4502627" y="2625149"/>
              <a:ext cx="1755823" cy="201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Дуга 93"/>
            <p:cNvSpPr/>
            <p:nvPr/>
          </p:nvSpPr>
          <p:spPr bwMode="auto">
            <a:xfrm flipH="1" flipV="1">
              <a:off x="4591199" y="-664033"/>
              <a:ext cx="3272330" cy="4014474"/>
            </a:xfrm>
            <a:prstGeom prst="arc">
              <a:avLst>
                <a:gd name="adj1" fmla="val 16200000"/>
                <a:gd name="adj2" fmla="val 1887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95" name="Line 67"/>
            <p:cNvSpPr>
              <a:spLocks noChangeShapeType="1"/>
            </p:cNvSpPr>
            <p:nvPr/>
          </p:nvSpPr>
          <p:spPr bwMode="auto">
            <a:xfrm>
              <a:off x="4510932" y="2629453"/>
              <a:ext cx="3848316" cy="1993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5205466" y="2699298"/>
              <a:ext cx="553954" cy="454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108" name="Прямоугольник 107"/>
          <p:cNvSpPr>
            <a:spLocks noChangeArrowheads="1"/>
          </p:cNvSpPr>
          <p:nvPr/>
        </p:nvSpPr>
        <p:spPr bwMode="auto">
          <a:xfrm>
            <a:off x="4841680" y="4684422"/>
            <a:ext cx="4044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Товары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Гиффена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 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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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09" name="Text Box 388"/>
          <p:cNvSpPr txBox="1">
            <a:spLocks noChangeArrowheads="1"/>
          </p:cNvSpPr>
          <p:nvPr/>
        </p:nvSpPr>
        <p:spPr bwMode="auto">
          <a:xfrm>
            <a:off x="206627" y="5246933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Товары-заменители и дополняющие товары</a:t>
            </a:r>
          </a:p>
        </p:txBody>
      </p:sp>
      <p:sp>
        <p:nvSpPr>
          <p:cNvPr id="110" name="Прямоугольник 109"/>
          <p:cNvSpPr>
            <a:spLocks noChangeArrowheads="1"/>
          </p:cNvSpPr>
          <p:nvPr/>
        </p:nvSpPr>
        <p:spPr bwMode="auto">
          <a:xfrm>
            <a:off x="128008" y="5815980"/>
            <a:ext cx="16687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ТЗ: 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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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ДТ: </a:t>
            </a:r>
            <a:r>
              <a:rPr lang="ru-RU" altLang="ru-RU" sz="1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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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Прямоугольник 111"/>
              <p:cNvSpPr>
                <a:spLocks noChangeArrowheads="1"/>
              </p:cNvSpPr>
              <p:nvPr/>
            </p:nvSpPr>
            <p:spPr bwMode="auto">
              <a:xfrm>
                <a:off x="2187668" y="5814999"/>
                <a:ext cx="1633590" cy="785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𝒑𝒙</m:t>
                          </m:r>
                        </m:den>
                      </m:f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𝒑𝒚</m:t>
                          </m:r>
                        </m:den>
                      </m:f>
                    </m:oMath>
                  </m:oMathPara>
                </a14:m>
                <a:endPara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2" name="Прямоугольник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7668" y="5814999"/>
                <a:ext cx="1633590" cy="78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Прямоугольник 112"/>
          <p:cNvSpPr>
            <a:spLocks noChangeArrowheads="1"/>
          </p:cNvSpPr>
          <p:nvPr/>
        </p:nvSpPr>
        <p:spPr bwMode="auto">
          <a:xfrm>
            <a:off x="4388908" y="5830901"/>
            <a:ext cx="46156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Иногда не совпадает даже знак!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##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x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продукты,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элитный коньяк</a:t>
            </a:r>
          </a:p>
        </p:txBody>
      </p:sp>
    </p:spTree>
    <p:extLst>
      <p:ext uri="{BB962C8B-B14F-4D97-AF65-F5344CB8AC3E}">
        <p14:creationId xmlns:p14="http://schemas.microsoft.com/office/powerpoint/2010/main" val="222558899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8" grpId="0"/>
      <p:bldP spid="109" grpId="0"/>
      <p:bldP spid="110" grpId="0"/>
      <p:bldP spid="112" grpId="0"/>
      <p:bldP spid="1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Немного о себе</a:t>
            </a:r>
          </a:p>
        </p:txBody>
      </p:sp>
      <p:sp>
        <p:nvSpPr>
          <p:cNvPr id="410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04788" y="1096963"/>
            <a:ext cx="8802687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900" b="1" dirty="0">
                <a:solidFill>
                  <a:srgbClr val="00FFFF"/>
                </a:solidFill>
                <a:latin typeface="Times New Roman Cyr" pitchFamily="18" charset="0"/>
              </a:rPr>
              <a:t>Филатов Александр Юрьевич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Главный научный </a:t>
            </a:r>
            <a:r>
              <a:rPr lang="ru-RU" altLang="ru-RU" sz="2200" dirty="0" smtClean="0">
                <a:latin typeface="Times New Roman Cyr" pitchFamily="18" charset="0"/>
              </a:rPr>
              <a:t>сотрудник, доцент, заведующий лабораторией моде-</a:t>
            </a:r>
            <a:r>
              <a:rPr lang="ru-RU" altLang="ru-RU" sz="2200" dirty="0" err="1" smtClean="0">
                <a:latin typeface="Times New Roman Cyr" pitchFamily="18" charset="0"/>
              </a:rPr>
              <a:t>лирования</a:t>
            </a:r>
            <a:r>
              <a:rPr lang="ru-RU" altLang="ru-RU" sz="2200" dirty="0" smtClean="0">
                <a:latin typeface="Times New Roman Cyr" pitchFamily="18" charset="0"/>
              </a:rPr>
              <a:t> социально-экономических </a:t>
            </a:r>
            <a:r>
              <a:rPr lang="ru-RU" altLang="ru-RU" sz="2200" dirty="0">
                <a:latin typeface="Times New Roman Cyr" pitchFamily="18" charset="0"/>
              </a:rPr>
              <a:t>процессов ШЭМ </a:t>
            </a:r>
            <a:r>
              <a:rPr lang="ru-RU" altLang="ru-RU" sz="2200" dirty="0" smtClean="0">
                <a:latin typeface="Times New Roman Cyr" pitchFamily="18" charset="0"/>
              </a:rPr>
              <a:t>ДВФУ.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Образование:</a:t>
            </a:r>
            <a:endParaRPr lang="ru-RU" altLang="ru-RU" sz="2200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ИГУ «Математические методы в экономике» (1998)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Кандидат физико-математических наук (2001), доцент (2005)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Программы повышения квалификации: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РЭШ, НИУ ВШЭ, МГУ, Европейский университет СПб,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CERGE</a:t>
            </a:r>
            <a:r>
              <a:rPr lang="ru-RU" altLang="ru-RU" sz="2200" dirty="0">
                <a:latin typeface="Times New Roman Cyr" pitchFamily="18" charset="0"/>
              </a:rPr>
              <a:t>-</a:t>
            </a:r>
            <a:r>
              <a:rPr lang="en-US" altLang="ru-RU" sz="2200" dirty="0">
                <a:latin typeface="Times New Roman Cyr" pitchFamily="18" charset="0"/>
              </a:rPr>
              <a:t>EI</a:t>
            </a:r>
            <a:r>
              <a:rPr lang="ru-RU" altLang="ru-RU" sz="2200" dirty="0">
                <a:latin typeface="Times New Roman Cyr" pitchFamily="18" charset="0"/>
              </a:rPr>
              <a:t>, </a:t>
            </a:r>
            <a:r>
              <a:rPr lang="en-US" altLang="ru-RU" sz="2200" dirty="0">
                <a:latin typeface="Times New Roman Cyr" pitchFamily="18" charset="0"/>
              </a:rPr>
              <a:t>IOS</a:t>
            </a:r>
            <a:r>
              <a:rPr lang="ru-RU" altLang="ru-RU" sz="2200" dirty="0">
                <a:latin typeface="Times New Roman Cyr" pitchFamily="18" charset="0"/>
              </a:rPr>
              <a:t>, </a:t>
            </a:r>
            <a:r>
              <a:rPr lang="en-US" altLang="ru-RU" sz="2200" dirty="0">
                <a:latin typeface="Times New Roman Cyr" pitchFamily="18" charset="0"/>
              </a:rPr>
              <a:t>Indiana University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Научные интересы: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Экономика отраслевых рынков, пространственная экономика, </a:t>
            </a:r>
            <a:r>
              <a:rPr lang="ru-RU" altLang="ru-RU" sz="2200" dirty="0" err="1">
                <a:latin typeface="Times New Roman Cyr" pitchFamily="18" charset="0"/>
              </a:rPr>
              <a:t>олигопо</a:t>
            </a:r>
            <a:r>
              <a:rPr lang="ru-RU" altLang="ru-RU" sz="2200" dirty="0">
                <a:latin typeface="Times New Roman Cyr" pitchFamily="18" charset="0"/>
              </a:rPr>
              <a:t>-лия, монополия и монополистическая конкуренция, экономика </a:t>
            </a:r>
            <a:r>
              <a:rPr lang="ru-RU" altLang="ru-RU" sz="2200" dirty="0" err="1">
                <a:latin typeface="Times New Roman Cyr" pitchFamily="18" charset="0"/>
              </a:rPr>
              <a:t>энерге</a:t>
            </a:r>
            <a:r>
              <a:rPr lang="ru-RU" altLang="ru-RU" sz="2200" dirty="0">
                <a:latin typeface="Times New Roman Cyr" pitchFamily="18" charset="0"/>
              </a:rPr>
              <a:t>-тики, экономика неоднородности, теория игр, прикладная эконометрика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Связь: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  <a:hlinkClick r:id="rId2"/>
              </a:rPr>
              <a:t>alexander.filatov@gmail.com</a:t>
            </a:r>
            <a:endParaRPr lang="en-US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dirty="0" smtClean="0">
                <a:latin typeface="Times New Roman Cyr" pitchFamily="18" charset="0"/>
                <a:hlinkClick r:id="rId3"/>
              </a:rPr>
              <a:t>http</a:t>
            </a:r>
            <a:r>
              <a:rPr lang="en-US" altLang="ru-RU" sz="2200" dirty="0">
                <a:latin typeface="Times New Roman Cyr" pitchFamily="18" charset="0"/>
                <a:hlinkClick r:id="rId3"/>
              </a:rPr>
              <a:t>://</a:t>
            </a:r>
            <a:r>
              <a:rPr lang="en-US" altLang="ru-RU" sz="2200" dirty="0" smtClean="0">
                <a:latin typeface="Times New Roman Cyr" pitchFamily="18" charset="0"/>
                <a:hlinkClick r:id="rId3"/>
              </a:rPr>
              <a:t>vk.com/alexander.filatov</a:t>
            </a:r>
            <a:r>
              <a:rPr lang="ru-RU" altLang="ru-RU" sz="2200" dirty="0" smtClean="0">
                <a:latin typeface="Times New Roman Cyr" pitchFamily="18" charset="0"/>
              </a:rPr>
              <a:t>,  </a:t>
            </a:r>
            <a:r>
              <a:rPr lang="en-US" altLang="ru-RU" sz="2200" dirty="0" smtClean="0">
                <a:latin typeface="Times New Roman Cyr" pitchFamily="18" charset="0"/>
                <a:hlinkClick r:id="rId4"/>
              </a:rPr>
              <a:t>http</a:t>
            </a:r>
            <a:r>
              <a:rPr lang="en-US" altLang="ru-RU" sz="2200" dirty="0">
                <a:latin typeface="Times New Roman Cyr" pitchFamily="18" charset="0"/>
                <a:hlinkClick r:id="rId4"/>
              </a:rPr>
              <a:t>://vk.com/baikalreadings</a:t>
            </a:r>
            <a:endParaRPr lang="en-US" altLang="ru-RU" sz="2200" dirty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Литература</a:t>
            </a:r>
          </a:p>
        </p:txBody>
      </p:sp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1" y="1116411"/>
            <a:ext cx="1641476" cy="244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4209" y="3609975"/>
            <a:ext cx="8861425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b="1" dirty="0">
                <a:solidFill>
                  <a:srgbClr val="00FFFF"/>
                </a:solidFill>
                <a:latin typeface="Times New Roman Cyr" pitchFamily="18" charset="-52"/>
                <a:cs typeface="+mn-cs"/>
              </a:rPr>
              <a:t>Дополнительные материалы: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 smtClean="0">
                <a:latin typeface="Times New Roman Cyr" pitchFamily="18" charset="-52"/>
                <a:cs typeface="+mn-cs"/>
              </a:rPr>
              <a:t>Презентации</a:t>
            </a:r>
            <a:r>
              <a:rPr lang="ru-RU" dirty="0">
                <a:latin typeface="Times New Roman Cyr" pitchFamily="18" charset="-52"/>
                <a:cs typeface="+mn-cs"/>
              </a:rPr>
              <a:t>, книги, </a:t>
            </a:r>
            <a:r>
              <a:rPr lang="ru-RU" dirty="0" err="1">
                <a:latin typeface="Times New Roman Cyr" pitchFamily="18" charset="-52"/>
                <a:cs typeface="+mn-cs"/>
              </a:rPr>
              <a:t>видеолекции</a:t>
            </a:r>
            <a:r>
              <a:rPr lang="ru-RU" dirty="0">
                <a:latin typeface="Times New Roman Cyr" pitchFamily="18" charset="-52"/>
                <a:cs typeface="+mn-cs"/>
              </a:rPr>
              <a:t> в группе </a:t>
            </a:r>
            <a:r>
              <a:rPr lang="en-US" dirty="0" smtClean="0">
                <a:latin typeface="Times New Roman Cyr" pitchFamily="18" charset="-52"/>
                <a:cs typeface="+mn-cs"/>
                <a:hlinkClick r:id="rId3"/>
              </a:rPr>
              <a:t>http</a:t>
            </a:r>
            <a:r>
              <a:rPr lang="en-US" dirty="0">
                <a:latin typeface="Times New Roman Cyr" pitchFamily="18" charset="-52"/>
                <a:cs typeface="+mn-cs"/>
                <a:hlinkClick r:id="rId3"/>
              </a:rPr>
              <a:t>s</a:t>
            </a:r>
            <a:r>
              <a:rPr lang="en-US" dirty="0" smtClean="0">
                <a:latin typeface="Times New Roman Cyr" pitchFamily="18" charset="-52"/>
                <a:cs typeface="+mn-cs"/>
                <a:hlinkClick r:id="rId3"/>
              </a:rPr>
              <a:t>://</a:t>
            </a:r>
            <a:r>
              <a:rPr lang="en-US" dirty="0" smtClean="0">
                <a:latin typeface="Times New Roman Cyr" pitchFamily="18" charset="-52"/>
                <a:cs typeface="+mn-cs"/>
                <a:hlinkClick r:id="rId3"/>
              </a:rPr>
              <a:t>vk.com/baikalreadings</a:t>
            </a:r>
            <a:r>
              <a:rPr lang="ru-RU" dirty="0" smtClean="0">
                <a:latin typeface="Times New Roman Cyr" pitchFamily="18" charset="-52"/>
                <a:cs typeface="+mn-cs"/>
              </a:rPr>
              <a:t>,</a:t>
            </a:r>
            <a:br>
              <a:rPr lang="ru-RU" dirty="0" smtClean="0">
                <a:latin typeface="Times New Roman Cyr" pitchFamily="18" charset="-52"/>
                <a:cs typeface="+mn-cs"/>
              </a:rPr>
            </a:br>
            <a:r>
              <a:rPr lang="ru-RU" dirty="0" smtClean="0">
                <a:latin typeface="Times New Roman Cyr" pitchFamily="18" charset="-52"/>
                <a:cs typeface="+mn-cs"/>
              </a:rPr>
              <a:t>в </a:t>
            </a:r>
            <a:r>
              <a:rPr lang="ru-RU" dirty="0" err="1" smtClean="0">
                <a:latin typeface="Times New Roman Cyr" pitchFamily="18" charset="-52"/>
                <a:cs typeface="+mn-cs"/>
              </a:rPr>
              <a:t>т.ч</a:t>
            </a:r>
            <a:r>
              <a:rPr lang="ru-RU" dirty="0" smtClean="0">
                <a:latin typeface="Times New Roman Cyr" pitchFamily="18" charset="-52"/>
                <a:cs typeface="+mn-cs"/>
              </a:rPr>
              <a:t>. курс «Микро-1»: </a:t>
            </a:r>
            <a:r>
              <a:rPr lang="en-US" dirty="0">
                <a:latin typeface="Times New Roman Cyr" pitchFamily="18" charset="-52"/>
                <a:cs typeface="+mn-cs"/>
                <a:hlinkClick r:id="rId4"/>
              </a:rPr>
              <a:t>https://</a:t>
            </a:r>
            <a:r>
              <a:rPr lang="en-US" dirty="0" smtClean="0">
                <a:latin typeface="Times New Roman Cyr" pitchFamily="18" charset="-52"/>
                <a:cs typeface="+mn-cs"/>
                <a:hlinkClick r:id="rId4"/>
              </a:rPr>
              <a:t>vk.com/wall-49284819_1689</a:t>
            </a:r>
            <a:endParaRPr lang="en-US" dirty="0" smtClean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>
                <a:latin typeface="Times New Roman Cyr" pitchFamily="18" charset="-52"/>
                <a:cs typeface="+mn-cs"/>
              </a:rPr>
              <a:t>Данный курс на </a:t>
            </a:r>
            <a:r>
              <a:rPr lang="ru-RU" dirty="0" err="1">
                <a:latin typeface="Times New Roman Cyr" pitchFamily="18" charset="-52"/>
                <a:cs typeface="+mn-cs"/>
              </a:rPr>
              <a:t>youtube</a:t>
            </a:r>
            <a:r>
              <a:rPr lang="ru-RU" dirty="0">
                <a:latin typeface="Times New Roman Cyr" pitchFamily="18" charset="-52"/>
                <a:cs typeface="+mn-cs"/>
              </a:rPr>
              <a:t>-канале </a:t>
            </a:r>
            <a:r>
              <a:rPr lang="ru-RU" dirty="0">
                <a:latin typeface="Times New Roman Cyr" pitchFamily="18" charset="-52"/>
                <a:cs typeface="+mn-cs"/>
                <a:hlinkClick r:id="rId5"/>
              </a:rPr>
              <a:t>https://</a:t>
            </a:r>
            <a:r>
              <a:rPr lang="ru-RU" dirty="0" smtClean="0">
                <a:latin typeface="Times New Roman Cyr" pitchFamily="18" charset="-52"/>
                <a:cs typeface="+mn-cs"/>
                <a:hlinkClick r:id="rId5"/>
              </a:rPr>
              <a:t>youtube.com/alexanderfilatov</a:t>
            </a:r>
            <a:r>
              <a:rPr lang="ru-RU" dirty="0" smtClean="0">
                <a:latin typeface="Times New Roman Cyr" pitchFamily="18" charset="-52"/>
                <a:cs typeface="+mn-cs"/>
              </a:rPr>
              <a:t>: </a:t>
            </a:r>
            <a:r>
              <a:rPr lang="en-US" sz="1900" dirty="0">
                <a:latin typeface="Times New Roman Cyr" pitchFamily="18" charset="-52"/>
                <a:cs typeface="+mn-cs"/>
                <a:hlinkClick r:id="rId6"/>
              </a:rPr>
              <a:t>https://</a:t>
            </a:r>
            <a:r>
              <a:rPr lang="en-US" sz="1900" dirty="0" smtClean="0">
                <a:latin typeface="Times New Roman Cyr" pitchFamily="18" charset="-52"/>
                <a:cs typeface="+mn-cs"/>
                <a:hlinkClick r:id="rId6"/>
              </a:rPr>
              <a:t>www.youtube.com/playlist?list=PLlx2izuC9gjiW5KO4e-fo1KdlR8_BHnmB</a:t>
            </a:r>
            <a:r>
              <a:rPr lang="en-US" sz="1900" dirty="0" smtClean="0">
                <a:latin typeface="Times New Roman Cyr" pitchFamily="18" charset="-52"/>
                <a:cs typeface="+mn-cs"/>
              </a:rPr>
              <a:t> 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 smtClean="0">
                <a:latin typeface="Times New Roman Cyr" pitchFamily="18" charset="-52"/>
                <a:cs typeface="+mn-cs"/>
              </a:rPr>
              <a:t>Задачи </a:t>
            </a:r>
            <a:r>
              <a:rPr lang="ru-RU" dirty="0">
                <a:latin typeface="Times New Roman Cyr" pitchFamily="18" charset="-52"/>
                <a:cs typeface="+mn-cs"/>
              </a:rPr>
              <a:t>и другие материалы на сайте </a:t>
            </a:r>
            <a:r>
              <a:rPr lang="en-US" dirty="0" smtClean="0">
                <a:latin typeface="Times New Roman Cyr" pitchFamily="18" charset="-52"/>
                <a:cs typeface="+mn-cs"/>
                <a:hlinkClick r:id="rId7"/>
              </a:rPr>
              <a:t>https://</a:t>
            </a:r>
            <a:r>
              <a:rPr lang="en-US" dirty="0">
                <a:latin typeface="Times New Roman Cyr" pitchFamily="18" charset="-52"/>
                <a:cs typeface="+mn-cs"/>
                <a:hlinkClick r:id="rId7"/>
              </a:rPr>
              <a:t>iloveeconomics.ru</a:t>
            </a:r>
            <a:endParaRPr lang="en-US" dirty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 smtClean="0">
                <a:latin typeface="Times New Roman Cyr" pitchFamily="18" charset="-52"/>
                <a:cs typeface="+mn-cs"/>
              </a:rPr>
              <a:t>Coursera</a:t>
            </a:r>
            <a:r>
              <a:rPr lang="en-US" dirty="0">
                <a:latin typeface="Times New Roman Cyr" pitchFamily="18" charset="-52"/>
                <a:cs typeface="+mn-cs"/>
              </a:rPr>
              <a:t>: </a:t>
            </a:r>
            <a:r>
              <a:rPr lang="ru-RU" dirty="0" smtClean="0">
                <a:latin typeface="Times New Roman Cyr" pitchFamily="18" charset="-52"/>
                <a:cs typeface="+mn-cs"/>
              </a:rPr>
              <a:t>микроэкономика, курс Константина </a:t>
            </a:r>
            <a:r>
              <a:rPr lang="ru-RU" dirty="0" smtClean="0">
                <a:latin typeface="Times New Roman Cyr" pitchFamily="18" charset="-52"/>
                <a:cs typeface="+mn-cs"/>
              </a:rPr>
              <a:t>Сонина</a:t>
            </a:r>
            <a:r>
              <a:rPr lang="ru-RU" dirty="0">
                <a:latin typeface="Times New Roman Cyr" pitchFamily="18" charset="-52"/>
                <a:cs typeface="+mn-cs"/>
              </a:rPr>
              <a:t/>
            </a:r>
            <a:br>
              <a:rPr lang="ru-RU" dirty="0">
                <a:latin typeface="Times New Roman Cyr" pitchFamily="18" charset="-52"/>
                <a:cs typeface="+mn-cs"/>
              </a:rPr>
            </a:br>
            <a:r>
              <a:rPr lang="en-US" dirty="0">
                <a:latin typeface="Times New Roman Cyr" pitchFamily="18" charset="-52"/>
                <a:cs typeface="+mn-cs"/>
                <a:hlinkClick r:id="rId8"/>
              </a:rPr>
              <a:t>https://</a:t>
            </a:r>
            <a:r>
              <a:rPr lang="en-US" dirty="0" smtClean="0">
                <a:latin typeface="Times New Roman Cyr" pitchFamily="18" charset="-52"/>
                <a:cs typeface="+mn-cs"/>
                <a:hlinkClick r:id="rId8"/>
              </a:rPr>
              <a:t>www.coursera.org/learn/mikroekonomika</a:t>
            </a:r>
            <a:endParaRPr lang="ru-RU" dirty="0" smtClean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 err="1" smtClean="0">
                <a:latin typeface="Times New Roman Cyr" pitchFamily="18" charset="-52"/>
                <a:cs typeface="+mn-cs"/>
              </a:rPr>
              <a:t>OpenEdu</a:t>
            </a:r>
            <a:r>
              <a:rPr lang="en-US" dirty="0">
                <a:latin typeface="Times New Roman Cyr" pitchFamily="18" charset="-52"/>
                <a:cs typeface="+mn-cs"/>
              </a:rPr>
              <a:t>:</a:t>
            </a:r>
            <a:r>
              <a:rPr lang="ru-RU" dirty="0" smtClean="0">
                <a:latin typeface="Times New Roman Cyr" pitchFamily="18" charset="-52"/>
                <a:cs typeface="+mn-cs"/>
              </a:rPr>
              <a:t> микроэкономика-2, курс</a:t>
            </a:r>
            <a:r>
              <a:rPr lang="en-US" dirty="0" smtClean="0">
                <a:latin typeface="Times New Roman Cyr" pitchFamily="18" charset="-52"/>
                <a:cs typeface="+mn-cs"/>
              </a:rPr>
              <a:t> </a:t>
            </a:r>
            <a:r>
              <a:rPr lang="ru-RU" dirty="0" smtClean="0">
                <a:latin typeface="Times New Roman Cyr" pitchFamily="18" charset="-52"/>
                <a:cs typeface="+mn-cs"/>
              </a:rPr>
              <a:t>Евгении Левиной и Елены </a:t>
            </a:r>
            <a:r>
              <a:rPr lang="ru-RU" dirty="0" err="1" smtClean="0">
                <a:latin typeface="Times New Roman Cyr" pitchFamily="18" charset="-52"/>
                <a:cs typeface="+mn-cs"/>
              </a:rPr>
              <a:t>Покатович</a:t>
            </a:r>
            <a:r>
              <a:rPr lang="ru-RU" dirty="0" smtClean="0">
                <a:latin typeface="Times New Roman Cyr" pitchFamily="18" charset="-52"/>
                <a:cs typeface="+mn-cs"/>
              </a:rPr>
              <a:t/>
            </a:r>
            <a:br>
              <a:rPr lang="ru-RU" dirty="0" smtClean="0">
                <a:latin typeface="Times New Roman Cyr" pitchFamily="18" charset="-52"/>
                <a:cs typeface="+mn-cs"/>
              </a:rPr>
            </a:br>
            <a:r>
              <a:rPr lang="en-US" dirty="0" smtClean="0">
                <a:latin typeface="Times New Roman Cyr" pitchFamily="18" charset="-52"/>
                <a:cs typeface="+mn-cs"/>
                <a:hlinkClick r:id="rId9"/>
              </a:rPr>
              <a:t>https</a:t>
            </a:r>
            <a:r>
              <a:rPr lang="en-US" dirty="0">
                <a:latin typeface="Times New Roman Cyr" pitchFamily="18" charset="-52"/>
                <a:cs typeface="+mn-cs"/>
                <a:hlinkClick r:id="rId9"/>
              </a:rPr>
              <a:t>://</a:t>
            </a:r>
            <a:r>
              <a:rPr lang="en-US" dirty="0" smtClean="0">
                <a:latin typeface="Times New Roman Cyr" pitchFamily="18" charset="-52"/>
                <a:cs typeface="+mn-cs"/>
                <a:hlinkClick r:id="rId9"/>
              </a:rPr>
              <a:t>openedu.ru/course/hse/micrec</a:t>
            </a:r>
            <a:endParaRPr lang="ru-RU" dirty="0">
              <a:latin typeface="Times New Roman Cyr" pitchFamily="18" charset="-52"/>
              <a:cs typeface="+mn-cs"/>
            </a:endParaRPr>
          </a:p>
        </p:txBody>
      </p:sp>
      <p:sp>
        <p:nvSpPr>
          <p:cNvPr id="512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" y="1116410"/>
            <a:ext cx="1608137" cy="24122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4049" y="1117600"/>
            <a:ext cx="1616075" cy="2424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3636" y="1116410"/>
            <a:ext cx="1627190" cy="24407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4338" y="1116410"/>
            <a:ext cx="1627190" cy="2440785"/>
          </a:xfrm>
          <a:prstGeom prst="rect">
            <a:avLst/>
          </a:prstGeom>
        </p:spPr>
      </p:pic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Экзамен</a:t>
            </a:r>
          </a:p>
        </p:txBody>
      </p:sp>
      <p:sp>
        <p:nvSpPr>
          <p:cNvPr id="6147" name="Rectangle 389"/>
          <p:cNvSpPr>
            <a:spLocks noChangeArrowheads="1"/>
          </p:cNvSpPr>
          <p:nvPr/>
        </p:nvSpPr>
        <p:spPr bwMode="auto">
          <a:xfrm>
            <a:off x="209550" y="1096963"/>
            <a:ext cx="89344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Посещение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10</a:t>
            </a:r>
            <a:r>
              <a:rPr lang="ru-RU" altLang="ru-RU" sz="2200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(1 балл в неделю + бонус за полное посещение)</a:t>
            </a:r>
            <a:endParaRPr lang="ru-RU" altLang="ru-RU" sz="2200" b="1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Еженедельные контрольные </a:t>
            </a:r>
            <a:r>
              <a:rPr lang="ru-RU" altLang="ru-RU" sz="2200" dirty="0" smtClean="0">
                <a:latin typeface="Times New Roman Cyr" pitchFamily="18" charset="0"/>
              </a:rPr>
              <a:t>работы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8*5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40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Индивидуальная обзорная </a:t>
            </a:r>
            <a:r>
              <a:rPr lang="ru-RU" altLang="ru-RU" sz="2200" dirty="0">
                <a:latin typeface="Times New Roman Cyr" pitchFamily="18" charset="0"/>
              </a:rPr>
              <a:t>работа по </a:t>
            </a:r>
            <a:r>
              <a:rPr lang="ru-RU" altLang="ru-RU" sz="2200" dirty="0" smtClean="0">
                <a:latin typeface="Times New Roman Cyr" pitchFamily="18" charset="0"/>
              </a:rPr>
              <a:t>лауреату медали Кларка (</a:t>
            </a:r>
            <a:r>
              <a:rPr lang="ru-RU" altLang="ru-RU" sz="2200" dirty="0">
                <a:latin typeface="Times New Roman Cyr" pitchFamily="18" charset="0"/>
              </a:rPr>
              <a:t>презентация </a:t>
            </a:r>
            <a:r>
              <a:rPr lang="ru-RU" altLang="ru-RU" sz="2200" dirty="0" smtClean="0">
                <a:latin typeface="Times New Roman Cyr" pitchFamily="18" charset="0"/>
              </a:rPr>
              <a:t>5 </a:t>
            </a:r>
            <a:r>
              <a:rPr lang="ru-RU" altLang="ru-RU" sz="2200" dirty="0">
                <a:latin typeface="Times New Roman Cyr" pitchFamily="18" charset="0"/>
              </a:rPr>
              <a:t>минут + авторский текст 2000-4000 знаков)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5+5=10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/>
            </a:r>
            <a:b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понимание темы, логика изложения;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аргументированные выводы, обоснованная личная позиция;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качество слайдов и стиль изложения;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качество оформления </a:t>
            </a: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Активность на занятии (ответы на вопросы, решение задач,…)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10</a:t>
            </a:r>
            <a:b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«долларовая система</a:t>
            </a:r>
            <a:r>
              <a:rPr lang="ru-RU" altLang="ru-RU" sz="2200" dirty="0" smtClean="0">
                <a:latin typeface="Times New Roman Cyr" pitchFamily="18" charset="0"/>
              </a:rPr>
              <a:t>»</a:t>
            </a:r>
            <a:endParaRPr lang="en-US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Домашние задания =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10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Коллоквиум (2 </a:t>
            </a:r>
            <a:r>
              <a:rPr lang="ru-RU" altLang="ru-RU" sz="2200" dirty="0">
                <a:latin typeface="Times New Roman Cyr" pitchFamily="18" charset="0"/>
              </a:rPr>
              <a:t>теоретических вопроса + 2 задачи) 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20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09550" y="5153025"/>
            <a:ext cx="4572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Ориентировочная шкала оценок</a:t>
            </a:r>
          </a:p>
          <a:p>
            <a:pPr eaLnBrk="1" hangingPunct="1"/>
            <a:r>
              <a:rPr lang="ru-RU" altLang="ru-RU" sz="2200" dirty="0" smtClean="0"/>
              <a:t>≥ 50 </a:t>
            </a:r>
            <a:r>
              <a:rPr lang="ru-RU" altLang="ru-RU" sz="2200" dirty="0"/>
              <a:t>баллов – удовлетворительно;</a:t>
            </a:r>
          </a:p>
          <a:p>
            <a:pPr eaLnBrk="1" hangingPunct="1"/>
            <a:r>
              <a:rPr lang="ru-RU" altLang="ru-RU" sz="2200" dirty="0"/>
              <a:t>≥ 65 баллов – хорошо;</a:t>
            </a:r>
          </a:p>
          <a:p>
            <a:pPr eaLnBrk="1" hangingPunct="1"/>
            <a:r>
              <a:rPr lang="ru-RU" altLang="ru-RU" sz="2200" dirty="0"/>
              <a:t>≥ 80 баллов - отлично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Медаль Кларка – главная награда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современной экономике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1550" y="1455951"/>
            <a:ext cx="880291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1947 – </a:t>
            </a:r>
            <a:r>
              <a:rPr lang="ru-RU" sz="1700" b="1" dirty="0">
                <a:solidFill>
                  <a:srgbClr val="00FFFF"/>
                </a:solidFill>
              </a:rPr>
              <a:t>Пол </a:t>
            </a:r>
            <a:r>
              <a:rPr lang="ru-RU" sz="1700" b="1" dirty="0" err="1">
                <a:solidFill>
                  <a:srgbClr val="00FFFF"/>
                </a:solidFill>
              </a:rPr>
              <a:t>Самуэльсон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экономическая теория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1949 – Кеннет </a:t>
            </a:r>
            <a:r>
              <a:rPr lang="ru-RU" sz="1700" dirty="0" err="1"/>
              <a:t>Боулдинг</a:t>
            </a:r>
            <a:r>
              <a:rPr lang="ru-RU" sz="1700" dirty="0"/>
              <a:t> – общая теория систем</a:t>
            </a:r>
          </a:p>
          <a:p>
            <a:r>
              <a:rPr lang="ru-RU" sz="1700" dirty="0"/>
              <a:t>1951 – </a:t>
            </a:r>
            <a:r>
              <a:rPr lang="ru-RU" sz="1700" b="1" dirty="0">
                <a:solidFill>
                  <a:srgbClr val="00FFFF"/>
                </a:solidFill>
              </a:rPr>
              <a:t>Милтон Фридман </a:t>
            </a:r>
            <a:r>
              <a:rPr lang="ru-RU" sz="1700" dirty="0"/>
              <a:t>– монетаризм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1955 – </a:t>
            </a:r>
            <a:r>
              <a:rPr lang="ru-RU" sz="1700" b="1" dirty="0">
                <a:solidFill>
                  <a:srgbClr val="00FFFF"/>
                </a:solidFill>
              </a:rPr>
              <a:t>Джеймс </a:t>
            </a:r>
            <a:r>
              <a:rPr lang="ru-RU" sz="1700" b="1" dirty="0" err="1">
                <a:solidFill>
                  <a:srgbClr val="00FFFF"/>
                </a:solidFill>
              </a:rPr>
              <a:t>Тобин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финансовые рынки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1957 – </a:t>
            </a:r>
            <a:r>
              <a:rPr lang="ru-RU" sz="1700" b="1" dirty="0">
                <a:solidFill>
                  <a:srgbClr val="00FFFF"/>
                </a:solidFill>
              </a:rPr>
              <a:t>Кеннет </a:t>
            </a:r>
            <a:r>
              <a:rPr lang="ru-RU" sz="1700" b="1" dirty="0" err="1">
                <a:solidFill>
                  <a:srgbClr val="00FFFF"/>
                </a:solidFill>
              </a:rPr>
              <a:t>Эрроу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коллективный выбор, общее равновесие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1959 – Лоуренс Клейн – экономические колебания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1961 – </a:t>
            </a:r>
            <a:r>
              <a:rPr lang="ru-RU" sz="1700" b="1" dirty="0">
                <a:solidFill>
                  <a:srgbClr val="00FFFF"/>
                </a:solidFill>
              </a:rPr>
              <a:t>Роберт </a:t>
            </a:r>
            <a:r>
              <a:rPr lang="ru-RU" sz="1700" b="1" dirty="0" err="1">
                <a:solidFill>
                  <a:srgbClr val="00FFFF"/>
                </a:solidFill>
              </a:rPr>
              <a:t>Солоу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модели экономического роста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1963 – </a:t>
            </a:r>
            <a:r>
              <a:rPr lang="ru-RU" sz="1700" dirty="0" err="1"/>
              <a:t>Хендрик</a:t>
            </a:r>
            <a:r>
              <a:rPr lang="ru-RU" sz="1700" dirty="0"/>
              <a:t> </a:t>
            </a:r>
            <a:r>
              <a:rPr lang="ru-RU" sz="1700" dirty="0" err="1"/>
              <a:t>Хаутаккер</a:t>
            </a:r>
            <a:r>
              <a:rPr lang="ru-RU" sz="1700" dirty="0"/>
              <a:t> – потребительский спрос, выявленные </a:t>
            </a:r>
            <a:r>
              <a:rPr lang="ru-RU" sz="1700" dirty="0" smtClean="0"/>
              <a:t>предпочтения</a:t>
            </a:r>
            <a:endParaRPr lang="ru-RU" sz="1700" dirty="0"/>
          </a:p>
          <a:p>
            <a:r>
              <a:rPr lang="ru-RU" sz="1700" dirty="0"/>
              <a:t>1965 – </a:t>
            </a:r>
            <a:r>
              <a:rPr lang="ru-RU" sz="1700" dirty="0" err="1"/>
              <a:t>Цви</a:t>
            </a:r>
            <a:r>
              <a:rPr lang="ru-RU" sz="1700" dirty="0"/>
              <a:t> </a:t>
            </a:r>
            <a:r>
              <a:rPr lang="ru-RU" sz="1700" dirty="0" err="1"/>
              <a:t>Грилихес</a:t>
            </a:r>
            <a:r>
              <a:rPr lang="ru-RU" sz="1700" dirty="0"/>
              <a:t> – экономика технологических </a:t>
            </a:r>
            <a:r>
              <a:rPr lang="ru-RU" sz="1700" dirty="0" smtClean="0"/>
              <a:t>изменений</a:t>
            </a:r>
            <a:endParaRPr lang="ru-RU" sz="1700" dirty="0"/>
          </a:p>
          <a:p>
            <a:r>
              <a:rPr lang="ru-RU" sz="1700" dirty="0"/>
              <a:t>1967 – </a:t>
            </a:r>
            <a:r>
              <a:rPr lang="ru-RU" sz="1700" b="1" dirty="0">
                <a:solidFill>
                  <a:srgbClr val="00FFFF"/>
                </a:solidFill>
              </a:rPr>
              <a:t>Гэри Беккер </a:t>
            </a:r>
            <a:r>
              <a:rPr lang="ru-RU" sz="1700" dirty="0"/>
              <a:t>– нерыночное человеческое поведение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1969 – Марк </a:t>
            </a:r>
            <a:r>
              <a:rPr lang="ru-RU" sz="1700" dirty="0" err="1"/>
              <a:t>Нерлов</a:t>
            </a:r>
            <a:r>
              <a:rPr lang="ru-RU" sz="1700" dirty="0"/>
              <a:t> – теоретический и эмпирический анализ производства</a:t>
            </a:r>
          </a:p>
          <a:p>
            <a:r>
              <a:rPr lang="ru-RU" sz="1700" dirty="0"/>
              <a:t>1971 – </a:t>
            </a:r>
            <a:r>
              <a:rPr lang="ru-RU" sz="1700" dirty="0" err="1"/>
              <a:t>Дэйл</a:t>
            </a:r>
            <a:r>
              <a:rPr lang="ru-RU" sz="1700" dirty="0"/>
              <a:t> </a:t>
            </a:r>
            <a:r>
              <a:rPr lang="ru-RU" sz="1700" dirty="0" err="1"/>
              <a:t>Йоргенсон</a:t>
            </a:r>
            <a:r>
              <a:rPr lang="ru-RU" sz="1700" dirty="0"/>
              <a:t> – теория </a:t>
            </a:r>
            <a:r>
              <a:rPr lang="ru-RU" sz="1700" dirty="0" smtClean="0"/>
              <a:t>инвестиций</a:t>
            </a:r>
            <a:endParaRPr lang="ru-RU" sz="1700" dirty="0"/>
          </a:p>
          <a:p>
            <a:r>
              <a:rPr lang="ru-RU" sz="1700" dirty="0"/>
              <a:t>1973 – Франклин Фишер – эконометрика</a:t>
            </a:r>
          </a:p>
          <a:p>
            <a:r>
              <a:rPr lang="ru-RU" sz="1700" dirty="0"/>
              <a:t>1975 – </a:t>
            </a:r>
            <a:r>
              <a:rPr lang="ru-RU" sz="1700" b="1" dirty="0" err="1">
                <a:solidFill>
                  <a:srgbClr val="00FFFF"/>
                </a:solidFill>
              </a:rPr>
              <a:t>Дэниел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b="1" dirty="0" err="1">
                <a:solidFill>
                  <a:srgbClr val="00FFFF"/>
                </a:solidFill>
              </a:rPr>
              <a:t>МакФадден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теория дискретного выбора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1977 – Мартин </a:t>
            </a:r>
            <a:r>
              <a:rPr lang="ru-RU" sz="1700" dirty="0" err="1"/>
              <a:t>Фельдстейн</a:t>
            </a:r>
            <a:r>
              <a:rPr lang="ru-RU" sz="1700" dirty="0"/>
              <a:t> – социальное страхование, экономика здравоохранения</a:t>
            </a:r>
          </a:p>
          <a:p>
            <a:r>
              <a:rPr lang="ru-RU" sz="1700" dirty="0"/>
              <a:t>1979 – </a:t>
            </a:r>
            <a:r>
              <a:rPr lang="ru-RU" sz="1700" b="1" dirty="0">
                <a:solidFill>
                  <a:srgbClr val="00FFFF"/>
                </a:solidFill>
              </a:rPr>
              <a:t>Джозеф </a:t>
            </a:r>
            <a:r>
              <a:rPr lang="ru-RU" sz="1700" b="1" dirty="0" err="1">
                <a:solidFill>
                  <a:srgbClr val="00FFFF"/>
                </a:solidFill>
              </a:rPr>
              <a:t>Стиглиц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асимметрия информация, организация рынков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1981 – </a:t>
            </a:r>
            <a:r>
              <a:rPr lang="ru-RU" sz="1700" b="1" dirty="0">
                <a:solidFill>
                  <a:srgbClr val="00FFFF"/>
                </a:solidFill>
              </a:rPr>
              <a:t>Майкл </a:t>
            </a:r>
            <a:r>
              <a:rPr lang="ru-RU" sz="1700" b="1" dirty="0" err="1">
                <a:solidFill>
                  <a:srgbClr val="00FFFF"/>
                </a:solidFill>
              </a:rPr>
              <a:t>Спенс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асимметрия информации, организация рынков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1983 – </a:t>
            </a:r>
            <a:r>
              <a:rPr lang="ru-RU" sz="1700" b="1" dirty="0">
                <a:solidFill>
                  <a:srgbClr val="00FFFF"/>
                </a:solidFill>
              </a:rPr>
              <a:t>Джеймс </a:t>
            </a:r>
            <a:r>
              <a:rPr lang="ru-RU" sz="1700" b="1" dirty="0" err="1">
                <a:solidFill>
                  <a:srgbClr val="00FFFF"/>
                </a:solidFill>
              </a:rPr>
              <a:t>Хекман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теория дискретного выбора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1985 – Джерри </a:t>
            </a:r>
            <a:r>
              <a:rPr lang="ru-RU" sz="1700" dirty="0" err="1"/>
              <a:t>Хаусман</a:t>
            </a:r>
            <a:r>
              <a:rPr lang="ru-RU" sz="1700" dirty="0"/>
              <a:t> – тест </a:t>
            </a:r>
            <a:r>
              <a:rPr lang="ru-RU" sz="1700" dirty="0" err="1"/>
              <a:t>Хаусмана</a:t>
            </a:r>
            <a:endParaRPr lang="ru-RU" sz="1700" dirty="0"/>
          </a:p>
          <a:p>
            <a:r>
              <a:rPr lang="ru-RU" sz="1700" dirty="0"/>
              <a:t>1987 – </a:t>
            </a:r>
            <a:r>
              <a:rPr lang="ru-RU" sz="1700" dirty="0" err="1"/>
              <a:t>Сэнфорд</a:t>
            </a:r>
            <a:r>
              <a:rPr lang="ru-RU" sz="1700" dirty="0"/>
              <a:t> </a:t>
            </a:r>
            <a:r>
              <a:rPr lang="ru-RU" sz="1700" dirty="0" err="1"/>
              <a:t>Гроссман</a:t>
            </a:r>
            <a:r>
              <a:rPr lang="ru-RU" sz="1700" dirty="0"/>
              <a:t> – институциональная экономика, </a:t>
            </a:r>
            <a:r>
              <a:rPr lang="ru-RU" sz="1700" dirty="0" smtClean="0"/>
              <a:t>контракты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03707733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Медаль Кларка – главная награда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современной экономике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1550" y="1455951"/>
            <a:ext cx="880291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/>
              <a:t>1989 </a:t>
            </a:r>
            <a:r>
              <a:rPr lang="ru-RU" sz="1700" dirty="0"/>
              <a:t>– Дэвид </a:t>
            </a:r>
            <a:r>
              <a:rPr lang="ru-RU" sz="1700" dirty="0" err="1"/>
              <a:t>Крепс</a:t>
            </a:r>
            <a:r>
              <a:rPr lang="ru-RU" sz="1700" dirty="0"/>
              <a:t> – теория игр, корпоративная культура, микроэкономика</a:t>
            </a:r>
          </a:p>
          <a:p>
            <a:r>
              <a:rPr lang="ru-RU" sz="1700" dirty="0"/>
              <a:t>1991 – </a:t>
            </a:r>
            <a:r>
              <a:rPr lang="ru-RU" sz="1700" b="1" dirty="0">
                <a:solidFill>
                  <a:srgbClr val="00FFFF"/>
                </a:solidFill>
              </a:rPr>
              <a:t>Пол </a:t>
            </a:r>
            <a:r>
              <a:rPr lang="ru-RU" sz="1700" b="1" dirty="0" err="1">
                <a:solidFill>
                  <a:srgbClr val="00FFFF"/>
                </a:solidFill>
              </a:rPr>
              <a:t>Кругман</a:t>
            </a:r>
            <a:r>
              <a:rPr lang="ru-RU" sz="1700" b="1" dirty="0">
                <a:solidFill>
                  <a:srgbClr val="00FFFF"/>
                </a:solidFill>
              </a:rPr>
              <a:t> </a:t>
            </a:r>
            <a:r>
              <a:rPr lang="ru-RU" sz="1700" dirty="0"/>
              <a:t>– пространственная экономика (</a:t>
            </a:r>
            <a:r>
              <a:rPr lang="ru-RU" sz="1700" dirty="0" err="1"/>
              <a:t>Ноб</a:t>
            </a:r>
            <a:r>
              <a:rPr lang="ru-RU" sz="1700" dirty="0"/>
              <a:t>.)</a:t>
            </a:r>
          </a:p>
          <a:p>
            <a:r>
              <a:rPr lang="ru-RU" sz="1700" dirty="0"/>
              <a:t>1993 – Лоуренс Саммерс – финансовые рынки, </a:t>
            </a:r>
            <a:r>
              <a:rPr lang="ru-RU" sz="1700" dirty="0" smtClean="0"/>
              <a:t>мин. финансов </a:t>
            </a:r>
            <a:r>
              <a:rPr lang="ru-RU" sz="1700" dirty="0"/>
              <a:t>США, главный экономист WB</a:t>
            </a:r>
          </a:p>
          <a:p>
            <a:r>
              <a:rPr lang="ru-RU" sz="1700" dirty="0"/>
              <a:t>1995 – Дэвид Кард – экономика труда, индексация зарплат</a:t>
            </a:r>
          </a:p>
          <a:p>
            <a:r>
              <a:rPr lang="ru-RU" sz="1700" dirty="0"/>
              <a:t>1997 – Кевин </a:t>
            </a:r>
            <a:r>
              <a:rPr lang="ru-RU" sz="1700" dirty="0" err="1"/>
              <a:t>Мерфи</a:t>
            </a:r>
            <a:r>
              <a:rPr lang="ru-RU" sz="1700" dirty="0"/>
              <a:t> – теория рационального привыкания, бонусы топ-менеджменту</a:t>
            </a:r>
          </a:p>
          <a:p>
            <a:r>
              <a:rPr lang="ru-RU" sz="1700" dirty="0"/>
              <a:t>1999 – Андрей </a:t>
            </a:r>
            <a:r>
              <a:rPr lang="ru-RU" sz="1700" dirty="0" err="1"/>
              <a:t>Шлейфер</a:t>
            </a:r>
            <a:r>
              <a:rPr lang="ru-RU" sz="1700" dirty="0"/>
              <a:t> – </a:t>
            </a:r>
            <a:r>
              <a:rPr lang="ru-RU" sz="1700" dirty="0" smtClean="0"/>
              <a:t>корп. финансы</a:t>
            </a:r>
            <a:r>
              <a:rPr lang="ru-RU" sz="1700" dirty="0"/>
              <a:t>, политическая экономика, переходная </a:t>
            </a:r>
            <a:r>
              <a:rPr lang="ru-RU" sz="1700" dirty="0" smtClean="0"/>
              <a:t>экономика</a:t>
            </a:r>
            <a:endParaRPr lang="ru-RU" sz="1700" dirty="0"/>
          </a:p>
          <a:p>
            <a:r>
              <a:rPr lang="ru-RU" sz="1700" dirty="0"/>
              <a:t>2001 – </a:t>
            </a:r>
            <a:r>
              <a:rPr lang="ru-RU" sz="1700" dirty="0" err="1"/>
              <a:t>Мэттью</a:t>
            </a:r>
            <a:r>
              <a:rPr lang="ru-RU" sz="1700" dirty="0"/>
              <a:t> Рабин – психология в экономике, поведенческая экономика</a:t>
            </a:r>
          </a:p>
          <a:p>
            <a:r>
              <a:rPr lang="ru-RU" sz="1700" dirty="0"/>
              <a:t>2003 – Стивен </a:t>
            </a:r>
            <a:r>
              <a:rPr lang="ru-RU" sz="1700" dirty="0" err="1"/>
              <a:t>Левитт</a:t>
            </a:r>
            <a:r>
              <a:rPr lang="ru-RU" sz="1700" dirty="0"/>
              <a:t> – экономика преступности, </a:t>
            </a:r>
            <a:r>
              <a:rPr lang="ru-RU" sz="1700" dirty="0" err="1"/>
              <a:t>фрикономика</a:t>
            </a:r>
            <a:endParaRPr lang="ru-RU" sz="1700" dirty="0"/>
          </a:p>
          <a:p>
            <a:r>
              <a:rPr lang="ru-RU" sz="1700" dirty="0"/>
              <a:t>2005 – </a:t>
            </a:r>
            <a:r>
              <a:rPr lang="ru-RU" sz="1700" dirty="0" err="1"/>
              <a:t>Дарон</a:t>
            </a:r>
            <a:r>
              <a:rPr lang="ru-RU" sz="1700" dirty="0"/>
              <a:t> </a:t>
            </a:r>
            <a:r>
              <a:rPr lang="ru-RU" sz="1700" dirty="0" err="1"/>
              <a:t>Асемоглу</a:t>
            </a:r>
            <a:r>
              <a:rPr lang="ru-RU" sz="1700" dirty="0"/>
              <a:t> – </a:t>
            </a:r>
            <a:r>
              <a:rPr lang="ru-RU" sz="1700" dirty="0" smtClean="0"/>
              <a:t>ин-ты</a:t>
            </a:r>
            <a:r>
              <a:rPr lang="ru-RU" sz="1700" dirty="0"/>
              <a:t>, политическая экономика, технологическое развитие и рост</a:t>
            </a:r>
          </a:p>
          <a:p>
            <a:r>
              <a:rPr lang="ru-RU" sz="1700" dirty="0"/>
              <a:t>2007 – </a:t>
            </a:r>
            <a:r>
              <a:rPr lang="ru-RU" sz="1700" dirty="0" err="1"/>
              <a:t>Сьюзан</a:t>
            </a:r>
            <a:r>
              <a:rPr lang="ru-RU" sz="1700" dirty="0"/>
              <a:t> Эти – анализ причин и следствия, экономика информации, аукционы</a:t>
            </a:r>
          </a:p>
          <a:p>
            <a:r>
              <a:rPr lang="ru-RU" sz="1700" dirty="0"/>
              <a:t>2009 – Эммануэль </a:t>
            </a:r>
            <a:r>
              <a:rPr lang="ru-RU" sz="1700" dirty="0" err="1"/>
              <a:t>Саез</a:t>
            </a:r>
            <a:r>
              <a:rPr lang="ru-RU" sz="1700" dirty="0"/>
              <a:t> – оптимальное налогообложение, неравенство доходов</a:t>
            </a:r>
          </a:p>
          <a:p>
            <a:r>
              <a:rPr lang="ru-RU" sz="1700" dirty="0"/>
              <a:t>2010 – </a:t>
            </a:r>
            <a:r>
              <a:rPr lang="ru-RU" sz="1700" dirty="0" err="1"/>
              <a:t>Эстер</a:t>
            </a:r>
            <a:r>
              <a:rPr lang="ru-RU" sz="1700" dirty="0"/>
              <a:t> </a:t>
            </a:r>
            <a:r>
              <a:rPr lang="ru-RU" sz="1700" dirty="0" err="1"/>
              <a:t>Дуфло</a:t>
            </a:r>
            <a:r>
              <a:rPr lang="ru-RU" sz="1700" dirty="0"/>
              <a:t> – </a:t>
            </a:r>
            <a:r>
              <a:rPr lang="ru-RU" sz="1700" dirty="0" err="1" smtClean="0"/>
              <a:t>экон</a:t>
            </a:r>
            <a:r>
              <a:rPr lang="ru-RU" sz="1700" dirty="0" smtClean="0"/>
              <a:t>. образования и медицины, </a:t>
            </a:r>
            <a:r>
              <a:rPr lang="ru-RU" sz="1700" dirty="0"/>
              <a:t>полевые эксперименты, эконометрика</a:t>
            </a:r>
          </a:p>
          <a:p>
            <a:r>
              <a:rPr lang="ru-RU" sz="1700" dirty="0"/>
              <a:t>2011 – Джонатан Левин – теория </a:t>
            </a:r>
            <a:r>
              <a:rPr lang="ru-RU" sz="1700" dirty="0" smtClean="0"/>
              <a:t>рынков</a:t>
            </a:r>
            <a:r>
              <a:rPr lang="ru-RU" sz="1700" dirty="0"/>
              <a:t>, динамические игры, экономика преступности</a:t>
            </a:r>
          </a:p>
          <a:p>
            <a:r>
              <a:rPr lang="ru-RU" sz="1700" dirty="0"/>
              <a:t>2012 – Эми </a:t>
            </a:r>
            <a:r>
              <a:rPr lang="ru-RU" sz="1700" dirty="0" err="1"/>
              <a:t>Финкельштейн</a:t>
            </a:r>
            <a:r>
              <a:rPr lang="ru-RU" sz="1700" dirty="0"/>
              <a:t> – </a:t>
            </a:r>
            <a:r>
              <a:rPr lang="ru-RU" sz="1700" dirty="0" smtClean="0"/>
              <a:t>гос. финансы</a:t>
            </a:r>
            <a:r>
              <a:rPr lang="ru-RU" sz="1700" dirty="0"/>
              <a:t>, экономика здравоохранения, </a:t>
            </a:r>
            <a:r>
              <a:rPr lang="ru-RU" sz="1700" dirty="0" err="1"/>
              <a:t>микроэконометрика</a:t>
            </a:r>
            <a:endParaRPr lang="ru-RU" sz="1700" dirty="0"/>
          </a:p>
          <a:p>
            <a:r>
              <a:rPr lang="ru-RU" sz="1700" dirty="0"/>
              <a:t>2013 – Радж </a:t>
            </a:r>
            <a:r>
              <a:rPr lang="ru-RU" sz="1700" dirty="0" err="1"/>
              <a:t>Четти</a:t>
            </a:r>
            <a:r>
              <a:rPr lang="ru-RU" sz="1700" dirty="0"/>
              <a:t> – экономика образования, мобильность, регулирование безработицы</a:t>
            </a:r>
          </a:p>
          <a:p>
            <a:r>
              <a:rPr lang="ru-RU" sz="1700" dirty="0"/>
              <a:t>2014 – Мэтью </a:t>
            </a:r>
            <a:r>
              <a:rPr lang="ru-RU" sz="1700" dirty="0" err="1"/>
              <a:t>Гентцков</a:t>
            </a:r>
            <a:r>
              <a:rPr lang="ru-RU" sz="1700" dirty="0"/>
              <a:t> – экономика СМИ, политическая экономика, репутация</a:t>
            </a:r>
          </a:p>
          <a:p>
            <a:r>
              <a:rPr lang="ru-RU" sz="1700" dirty="0"/>
              <a:t>2015 – Роланд </a:t>
            </a:r>
            <a:r>
              <a:rPr lang="ru-RU" sz="1700" dirty="0" err="1"/>
              <a:t>Фрайер</a:t>
            </a:r>
            <a:r>
              <a:rPr lang="ru-RU" sz="1700" dirty="0"/>
              <a:t> – экономика преступности, дискриминация, экономика образования</a:t>
            </a:r>
          </a:p>
          <a:p>
            <a:r>
              <a:rPr lang="ru-RU" sz="1700" dirty="0"/>
              <a:t>2016 – Юлий Санников – модели финансовых рынков в непрерывном времени, теория игр</a:t>
            </a:r>
          </a:p>
          <a:p>
            <a:r>
              <a:rPr lang="ru-RU" sz="1700" dirty="0"/>
              <a:t>2017 – Дейв </a:t>
            </a:r>
            <a:r>
              <a:rPr lang="ru-RU" sz="1700" dirty="0" err="1"/>
              <a:t>Дональдсон</a:t>
            </a:r>
            <a:r>
              <a:rPr lang="ru-RU" sz="1700" dirty="0"/>
              <a:t> – международная торговля, барьеры, экономика окружающей </a:t>
            </a:r>
            <a:r>
              <a:rPr lang="ru-RU" sz="1700" dirty="0" smtClean="0"/>
              <a:t>среды</a:t>
            </a:r>
          </a:p>
          <a:p>
            <a:r>
              <a:rPr lang="ru-RU" sz="1700" dirty="0" smtClean="0"/>
              <a:t>2018 – </a:t>
            </a:r>
            <a:r>
              <a:rPr lang="ru-RU" sz="1700" dirty="0" err="1" smtClean="0"/>
              <a:t>Параг</a:t>
            </a:r>
            <a:r>
              <a:rPr lang="ru-RU" sz="1700" dirty="0" smtClean="0"/>
              <a:t> </a:t>
            </a:r>
            <a:r>
              <a:rPr lang="ru-RU" sz="1700" dirty="0" err="1" smtClean="0"/>
              <a:t>Патак</a:t>
            </a:r>
            <a:r>
              <a:rPr lang="ru-RU" sz="1700" dirty="0" smtClean="0"/>
              <a:t> – дизайн экономических механизмов, </a:t>
            </a:r>
            <a:r>
              <a:rPr lang="ru-RU" sz="1700" dirty="0" err="1" smtClean="0"/>
              <a:t>мэтчинг</a:t>
            </a:r>
            <a:r>
              <a:rPr lang="ru-RU" sz="1700" dirty="0"/>
              <a:t> </a:t>
            </a:r>
            <a:r>
              <a:rPr lang="ru-RU" sz="1700" dirty="0" smtClean="0"/>
              <a:t>в образовании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306556514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Содержание курса</a:t>
            </a:r>
          </a:p>
        </p:txBody>
      </p:sp>
      <p:sp>
        <p:nvSpPr>
          <p:cNvPr id="11267" name="Rectangle 389"/>
          <p:cNvSpPr>
            <a:spLocks noChangeArrowheads="1"/>
          </p:cNvSpPr>
          <p:nvPr/>
        </p:nvSpPr>
        <p:spPr bwMode="auto">
          <a:xfrm>
            <a:off x="54440" y="1074146"/>
            <a:ext cx="909492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Теория </a:t>
            </a:r>
            <a:r>
              <a:rPr lang="ru-RU" altLang="ru-RU" sz="2200" dirty="0">
                <a:latin typeface="Times New Roman Cyr" pitchFamily="18" charset="0"/>
              </a:rPr>
              <a:t>потребительского </a:t>
            </a:r>
            <a:r>
              <a:rPr lang="ru-RU" altLang="ru-RU" sz="2200" dirty="0" smtClean="0">
                <a:latin typeface="Times New Roman Cyr" pitchFamily="18" charset="0"/>
              </a:rPr>
              <a:t>поведения: особые виды предпочтений и </a:t>
            </a:r>
            <a:r>
              <a:rPr lang="ru-RU" altLang="ru-RU" sz="2200" dirty="0" err="1" smtClean="0">
                <a:latin typeface="Times New Roman Cyr" pitchFamily="18" charset="0"/>
              </a:rPr>
              <a:t>бюд-жетных</a:t>
            </a:r>
            <a:r>
              <a:rPr lang="ru-RU" altLang="ru-RU" sz="2200" dirty="0" smtClean="0">
                <a:latin typeface="Times New Roman Cyr" pitchFamily="18" charset="0"/>
              </a:rPr>
              <a:t> ограничений. Кривые </a:t>
            </a:r>
            <a:r>
              <a:rPr lang="ru-RU" altLang="ru-RU" sz="2200" dirty="0" err="1" smtClean="0">
                <a:latin typeface="Times New Roman Cyr" pitchFamily="18" charset="0"/>
              </a:rPr>
              <a:t>Энгеля</a:t>
            </a:r>
            <a:r>
              <a:rPr lang="ru-RU" altLang="ru-RU" sz="2200" dirty="0" smtClean="0">
                <a:latin typeface="Times New Roman Cyr" pitchFamily="18" charset="0"/>
              </a:rPr>
              <a:t> и кривые цена-потребление.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Эффекты дохода и замещения. Уравнение Слуцкого. Выявленные пред-почтения. </a:t>
            </a:r>
            <a:r>
              <a:rPr lang="en-US" altLang="ru-RU" sz="2200" dirty="0" smtClean="0">
                <a:latin typeface="Times New Roman Cyr" pitchFamily="18" charset="0"/>
              </a:rPr>
              <a:t>WARP</a:t>
            </a:r>
            <a:r>
              <a:rPr lang="ru-RU" altLang="ru-RU" sz="2200" dirty="0" smtClean="0">
                <a:latin typeface="Times New Roman Cyr" pitchFamily="18" charset="0"/>
              </a:rPr>
              <a:t> и </a:t>
            </a:r>
            <a:r>
              <a:rPr lang="en-US" altLang="ru-RU" sz="2200" dirty="0" smtClean="0">
                <a:latin typeface="Times New Roman Cyr" pitchFamily="18" charset="0"/>
              </a:rPr>
              <a:t>SARP. </a:t>
            </a:r>
            <a:r>
              <a:rPr lang="ru-RU" altLang="ru-RU" sz="2200" dirty="0" smtClean="0">
                <a:latin typeface="Times New Roman Cyr" pitchFamily="18" charset="0"/>
              </a:rPr>
              <a:t>Агрегирование: индексы цен и объемов.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Экономика обмена. Равновесие Вальраса. Модель с начальным запасом и ее приложения. Компенсирующая и эквивалентная вариация дохода.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Теория фирмы: </a:t>
            </a:r>
            <a:r>
              <a:rPr lang="en-US" altLang="ru-RU" sz="2200" dirty="0" smtClean="0">
                <a:latin typeface="Times New Roman Cyr" pitchFamily="18" charset="0"/>
              </a:rPr>
              <a:t>MRTS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err="1" smtClean="0">
                <a:latin typeface="Times New Roman Cyr" pitchFamily="18" charset="0"/>
              </a:rPr>
              <a:t>изокванты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err="1" smtClean="0">
                <a:latin typeface="Times New Roman Cyr" pitchFamily="18" charset="0"/>
              </a:rPr>
              <a:t>изопрофиты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err="1" smtClean="0">
                <a:latin typeface="Times New Roman Cyr" pitchFamily="18" charset="0"/>
              </a:rPr>
              <a:t>изокосты</a:t>
            </a:r>
            <a:r>
              <a:rPr lang="ru-RU" altLang="ru-RU" sz="2200" dirty="0" smtClean="0">
                <a:latin typeface="Times New Roman Cyr" pitchFamily="18" charset="0"/>
              </a:rPr>
              <a:t>. Монополия. Индекс </a:t>
            </a:r>
            <a:r>
              <a:rPr lang="ru-RU" altLang="ru-RU" sz="2200" dirty="0" err="1" smtClean="0">
                <a:latin typeface="Times New Roman Cyr" pitchFamily="18" charset="0"/>
              </a:rPr>
              <a:t>Лернера</a:t>
            </a:r>
            <a:r>
              <a:rPr lang="ru-RU" altLang="ru-RU" sz="2200" dirty="0" smtClean="0">
                <a:latin typeface="Times New Roman Cyr" pitchFamily="18" charset="0"/>
              </a:rPr>
              <a:t>. Совершенная ценовая дискриминация. Аукционы.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err="1" smtClean="0">
                <a:latin typeface="Times New Roman Cyr" pitchFamily="18" charset="0"/>
              </a:rPr>
              <a:t>Многопродуктовая</a:t>
            </a:r>
            <a:r>
              <a:rPr lang="ru-RU" altLang="ru-RU" sz="2200" dirty="0" smtClean="0">
                <a:latin typeface="Times New Roman Cyr" pitchFamily="18" charset="0"/>
              </a:rPr>
              <a:t> монополия. Ценовая дискриминация 2 и 3 степени. Пакетирование и связывание. Естественная монополия. Регулирование.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Олигополия </a:t>
            </a:r>
            <a:r>
              <a:rPr lang="ru-RU" altLang="ru-RU" sz="2200" dirty="0">
                <a:latin typeface="Times New Roman Cyr" pitchFamily="18" charset="0"/>
              </a:rPr>
              <a:t>без </a:t>
            </a:r>
            <a:r>
              <a:rPr lang="ru-RU" altLang="ru-RU" sz="2200" dirty="0" smtClean="0">
                <a:latin typeface="Times New Roman Cyr" pitchFamily="18" charset="0"/>
              </a:rPr>
              <a:t>сговора: количественная и ценовая олигополия. Схемы рационирования. Олигополия со сговором: неявный сговор, картель.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Концентрация </a:t>
            </a:r>
            <a:r>
              <a:rPr lang="ru-RU" altLang="ru-RU" sz="2200" dirty="0">
                <a:latin typeface="Times New Roman Cyr" pitchFamily="18" charset="0"/>
              </a:rPr>
              <a:t>и ее </a:t>
            </a:r>
            <a:r>
              <a:rPr lang="ru-RU" altLang="ru-RU" sz="2200" dirty="0" smtClean="0">
                <a:latin typeface="Times New Roman Cyr" pitchFamily="18" charset="0"/>
              </a:rPr>
              <a:t>измерение. Олигополия с барьерами входа. Ценовые политики. Принятие решений в условиях неопределенности.</a:t>
            </a:r>
          </a:p>
          <a:p>
            <a:pPr marL="266700" indent="-2667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Монополистическая конкуренция. Модель </a:t>
            </a:r>
            <a:r>
              <a:rPr lang="ru-RU" altLang="ru-RU" sz="2200" dirty="0" err="1" smtClean="0">
                <a:latin typeface="Times New Roman Cyr" pitchFamily="18" charset="0"/>
              </a:rPr>
              <a:t>Диксита-Стиглица</a:t>
            </a:r>
            <a:r>
              <a:rPr lang="ru-RU" altLang="ru-RU" sz="2200" dirty="0" smtClean="0">
                <a:latin typeface="Times New Roman Cyr" pitchFamily="18" charset="0"/>
              </a:rPr>
              <a:t>. </a:t>
            </a:r>
            <a:r>
              <a:rPr lang="ru-RU" altLang="ru-RU" sz="2200" dirty="0" err="1" smtClean="0">
                <a:latin typeface="Times New Roman Cyr" pitchFamily="18" charset="0"/>
              </a:rPr>
              <a:t>Гравита-ционная</a:t>
            </a:r>
            <a:r>
              <a:rPr lang="ru-RU" altLang="ru-RU" sz="2200" dirty="0" smtClean="0">
                <a:latin typeface="Times New Roman Cyr" pitchFamily="18" charset="0"/>
              </a:rPr>
              <a:t> модель торговли. Внешние эффекты</a:t>
            </a:r>
            <a:r>
              <a:rPr lang="ru-RU" altLang="ru-RU" sz="2200" dirty="0" smtClean="0">
                <a:latin typeface="Times New Roman Cyr" pitchFamily="18" charset="0"/>
              </a:rPr>
              <a:t>. Налоги и субсидии </a:t>
            </a:r>
            <a:r>
              <a:rPr lang="ru-RU" altLang="ru-RU" sz="2200" dirty="0" err="1" smtClean="0">
                <a:latin typeface="Times New Roman Cyr" pitchFamily="18" charset="0"/>
              </a:rPr>
              <a:t>Пигу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Теория потребительского поведения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176737" y="1087084"/>
            <a:ext cx="8903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i="1" dirty="0" smtClean="0">
                <a:latin typeface="Times New Roman Cyr" pitchFamily="18" charset="0"/>
              </a:rPr>
              <a:t>х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у</a:t>
            </a:r>
            <a:r>
              <a:rPr lang="ru-RU" altLang="ru-RU" sz="2200" dirty="0" smtClean="0">
                <a:latin typeface="Times New Roman Cyr" pitchFamily="18" charset="0"/>
              </a:rPr>
              <a:t> – товары (может быть и больше двух!), 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С</a:t>
            </a:r>
            <a:r>
              <a:rPr lang="en-US" altLang="ru-RU" sz="2200" i="1" dirty="0" smtClean="0">
                <a:latin typeface="Times New Roman Cyr" pitchFamily="18" charset="0"/>
              </a:rPr>
              <a:t>, D</a:t>
            </a:r>
            <a:r>
              <a:rPr lang="ru-RU" altLang="ru-RU" sz="2200" dirty="0" smtClean="0">
                <a:latin typeface="Times New Roman Cyr" pitchFamily="18" charset="0"/>
              </a:rPr>
              <a:t> – наборы товаров.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118395" y="1463499"/>
            <a:ext cx="902560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Базовые аксиомы потребительского выбора:</a:t>
            </a:r>
          </a:p>
          <a:p>
            <a:pPr marL="273050" indent="-27305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сравнимости</a:t>
            </a:r>
            <a:r>
              <a:rPr lang="ru-RU" altLang="ru-RU" sz="2200" dirty="0" smtClean="0">
                <a:latin typeface="Times New Roman Cyr" pitchFamily="18" charset="0"/>
              </a:rPr>
              <a:t> (любые наборы сравнимы: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</a:rPr>
              <a:t>&lt;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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  <a:r>
              <a:rPr lang="en-US" altLang="ru-RU" sz="2200" dirty="0" smtClean="0">
                <a:latin typeface="Times New Roman Cyr" pitchFamily="18" charset="0"/>
              </a:rPr>
              <a:t>.</a:t>
            </a:r>
          </a:p>
          <a:p>
            <a:pPr marL="273050" indent="-27305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Аксиома транзитивности </a:t>
            </a:r>
            <a:r>
              <a:rPr lang="ru-RU" altLang="ru-RU" sz="2200" dirty="0">
                <a:latin typeface="Times New Roman Cyr" pitchFamily="18" charset="0"/>
              </a:rPr>
              <a:t>(если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>
                <a:latin typeface="Times New Roman Cyr" pitchFamily="18" charset="0"/>
              </a:rPr>
              <a:t>В</a:t>
            </a:r>
            <a:r>
              <a:rPr lang="ru-RU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ru-RU" altLang="ru-RU" sz="2200" dirty="0" smtClean="0">
                <a:latin typeface="Times New Roman Cyr" pitchFamily="18" charset="0"/>
              </a:rPr>
              <a:t>, то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ru-RU" altLang="ru-RU" sz="2200" dirty="0" smtClean="0">
                <a:latin typeface="Times New Roman Cyr" pitchFamily="18" charset="0"/>
              </a:rPr>
              <a:t>)</a:t>
            </a: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" name="Text Box 388"/>
          <p:cNvSpPr txBox="1">
            <a:spLocks noChangeArrowheads="1"/>
          </p:cNvSpPr>
          <p:nvPr/>
        </p:nvSpPr>
        <p:spPr bwMode="auto">
          <a:xfrm>
            <a:off x="188004" y="2653849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Стандартные предпочтения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46" name="Группа 45"/>
          <p:cNvGrpSpPr/>
          <p:nvPr/>
        </p:nvGrpSpPr>
        <p:grpSpPr>
          <a:xfrm>
            <a:off x="230152" y="1120999"/>
            <a:ext cx="5764247" cy="5424941"/>
            <a:chOff x="489464" y="1427066"/>
            <a:chExt cx="5865952" cy="5159533"/>
          </a:xfrm>
        </p:grpSpPr>
        <p:sp>
          <p:nvSpPr>
            <p:cNvPr id="47" name="Дуга 46"/>
            <p:cNvSpPr/>
            <p:nvPr/>
          </p:nvSpPr>
          <p:spPr bwMode="auto">
            <a:xfrm flipH="1" flipV="1">
              <a:off x="870078" y="1640134"/>
              <a:ext cx="5274534" cy="4467937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8" name="Дуга 47"/>
            <p:cNvSpPr/>
            <p:nvPr/>
          </p:nvSpPr>
          <p:spPr bwMode="auto">
            <a:xfrm flipH="1" flipV="1">
              <a:off x="1080882" y="1427066"/>
              <a:ext cx="5274534" cy="4467937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805860" y="3918849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805872" y="6170121"/>
              <a:ext cx="3039156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3631545" y="6127612"/>
              <a:ext cx="554683" cy="45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489464" y="3880616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y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739764" y="482575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1462479" y="465292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1992709" y="5816708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1171004" y="5398280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7" name="Овал 86"/>
            <p:cNvSpPr/>
            <p:nvPr/>
          </p:nvSpPr>
          <p:spPr bwMode="auto">
            <a:xfrm>
              <a:off x="1507901" y="5346721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8" name="Овал 87"/>
            <p:cNvSpPr/>
            <p:nvPr/>
          </p:nvSpPr>
          <p:spPr bwMode="auto">
            <a:xfrm>
              <a:off x="1058755" y="4771125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9" name="Овал 88"/>
            <p:cNvSpPr/>
            <p:nvPr/>
          </p:nvSpPr>
          <p:spPr bwMode="auto">
            <a:xfrm>
              <a:off x="2097190" y="5757505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91" name="Овал 90"/>
            <p:cNvSpPr/>
            <p:nvPr/>
          </p:nvSpPr>
          <p:spPr bwMode="auto">
            <a:xfrm>
              <a:off x="1731332" y="5116871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92" name="Text Box 72"/>
          <p:cNvSpPr txBox="1">
            <a:spLocks noChangeArrowheads="1"/>
          </p:cNvSpPr>
          <p:nvPr/>
        </p:nvSpPr>
        <p:spPr bwMode="auto">
          <a:xfrm>
            <a:off x="2351315" y="3256019"/>
            <a:ext cx="666205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Предельная норма замещения </a:t>
            </a:r>
            <a:r>
              <a:rPr lang="en-US" altLang="ru-RU" sz="2200" dirty="0" smtClean="0">
                <a:latin typeface="+mn-lt"/>
              </a:rPr>
              <a:t>– </a:t>
            </a:r>
            <a:r>
              <a:rPr lang="ru-RU" altLang="ru-RU" sz="2200" dirty="0" smtClean="0">
                <a:latin typeface="+mn-lt"/>
              </a:rPr>
              <a:t>к</a:t>
            </a:r>
            <a:r>
              <a:rPr lang="ru-RU" sz="2200" dirty="0" smtClean="0">
                <a:latin typeface="+mn-lt"/>
              </a:rPr>
              <a:t>оличество</a:t>
            </a:r>
            <a:r>
              <a:rPr lang="ru-RU" sz="2200" dirty="0">
                <a:latin typeface="+mn-lt"/>
              </a:rPr>
              <a:t> </a:t>
            </a:r>
            <a:r>
              <a:rPr lang="ru-RU" sz="2200" dirty="0" smtClean="0">
                <a:latin typeface="+mn-lt"/>
              </a:rPr>
              <a:t>другого товара, от </a:t>
            </a:r>
            <a:r>
              <a:rPr lang="ru-RU" sz="2200" dirty="0">
                <a:latin typeface="+mn-lt"/>
              </a:rPr>
              <a:t>которого </a:t>
            </a:r>
            <a:r>
              <a:rPr lang="ru-RU" sz="2200" dirty="0" smtClean="0">
                <a:latin typeface="+mn-lt"/>
              </a:rPr>
              <a:t>потребитель готов </a:t>
            </a:r>
            <a:r>
              <a:rPr lang="ru-RU" sz="2200" dirty="0">
                <a:latin typeface="+mn-lt"/>
              </a:rPr>
              <a:t>отказаться ради увеличения </a:t>
            </a:r>
            <a:r>
              <a:rPr lang="ru-RU" sz="2200" dirty="0" smtClean="0">
                <a:latin typeface="+mn-lt"/>
              </a:rPr>
              <a:t>потребления данного </a:t>
            </a:r>
            <a:r>
              <a:rPr lang="ru-RU" sz="2200" dirty="0">
                <a:latin typeface="+mn-lt"/>
              </a:rPr>
              <a:t>товара на </a:t>
            </a:r>
            <a:r>
              <a:rPr lang="ru-RU" sz="2200" dirty="0" smtClean="0">
                <a:latin typeface="+mn-lt"/>
              </a:rPr>
              <a:t>единицу; наклон кривой безразличия в точке</a:t>
            </a:r>
            <a:r>
              <a:rPr lang="en-US" sz="2200" dirty="0" smtClean="0">
                <a:latin typeface="+mn-lt"/>
              </a:rPr>
              <a:t>; </a:t>
            </a:r>
            <a:r>
              <a:rPr lang="ru-RU" sz="2200" dirty="0" smtClean="0">
                <a:latin typeface="+mn-lt"/>
              </a:rPr>
              <a:t>относительная ценность товара </a:t>
            </a:r>
            <a:r>
              <a:rPr lang="en-US" sz="2200" i="1" dirty="0" smtClean="0">
                <a:latin typeface="+mn-lt"/>
              </a:rPr>
              <a:t>x</a:t>
            </a:r>
            <a:r>
              <a:rPr lang="ru-RU" sz="2200" dirty="0" smtClean="0">
                <a:latin typeface="+mn-lt"/>
              </a:rPr>
              <a:t>.</a:t>
            </a:r>
            <a:r>
              <a:rPr lang="en-US" sz="2200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Для стандартных предпочтений </a:t>
            </a:r>
            <a:r>
              <a:rPr lang="en-US" sz="2200" b="1" i="1" dirty="0" smtClean="0">
                <a:solidFill>
                  <a:srgbClr val="00FFFF"/>
                </a:solidFill>
                <a:latin typeface="+mn-lt"/>
              </a:rPr>
              <a:t>MRS</a:t>
            </a:r>
            <a:r>
              <a:rPr lang="en-US" sz="2200" b="1" dirty="0" smtClean="0">
                <a:solidFill>
                  <a:srgbClr val="00FFFF"/>
                </a:solidFill>
                <a:latin typeface="+mn-lt"/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  <a:latin typeface="+mn-lt"/>
              </a:rPr>
              <a:t>уменьшается при росте </a:t>
            </a:r>
            <a:r>
              <a:rPr lang="en-US" sz="2200" b="1" i="1" dirty="0" smtClean="0">
                <a:solidFill>
                  <a:srgbClr val="00FFFF"/>
                </a:solidFill>
                <a:latin typeface="+mn-lt"/>
              </a:rPr>
              <a:t>x</a:t>
            </a:r>
            <a:r>
              <a:rPr lang="en-US" sz="2200" dirty="0" smtClean="0">
                <a:latin typeface="+mn-lt"/>
              </a:rPr>
              <a:t>.</a:t>
            </a:r>
            <a:endParaRPr lang="ru-RU" altLang="ru-RU" sz="2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72"/>
              <p:cNvSpPr txBox="1">
                <a:spLocks noChangeArrowheads="1"/>
              </p:cNvSpPr>
              <p:nvPr/>
            </p:nvSpPr>
            <p:spPr bwMode="auto">
              <a:xfrm>
                <a:off x="4734147" y="5476151"/>
                <a:ext cx="2610081" cy="827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</a:rPr>
                        <m:t>𝑀𝑅𝑆</m:t>
                      </m:r>
                      <m:r>
                        <a:rPr lang="en-US" altLang="ru-RU" sz="2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𝑀𝑢</m:t>
                              </m:r>
                            </m:e>
                            <m:sub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𝑀𝑢</m:t>
                              </m:r>
                            </m:e>
                            <m:sub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alt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9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4147" y="5476151"/>
                <a:ext cx="2610081" cy="827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416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4" grpId="0"/>
      <p:bldP spid="92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Особые виды предпочтений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186" name="Group 28"/>
          <p:cNvGrpSpPr>
            <a:grpSpLocks/>
          </p:cNvGrpSpPr>
          <p:nvPr/>
        </p:nvGrpSpPr>
        <p:grpSpPr bwMode="auto">
          <a:xfrm>
            <a:off x="4849765" y="1213411"/>
            <a:ext cx="1655821" cy="1737424"/>
            <a:chOff x="4613" y="137"/>
            <a:chExt cx="2034" cy="2170"/>
          </a:xfrm>
        </p:grpSpPr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4613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4613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6510" y="407"/>
              <a:ext cx="2" cy="1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5968" y="407"/>
              <a:ext cx="1" cy="1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5426" y="407"/>
              <a:ext cx="1" cy="1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5455" y="1220"/>
              <a:ext cx="303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4884" y="402"/>
              <a:ext cx="1" cy="1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189" name="Group 2"/>
          <p:cNvGrpSpPr>
            <a:grpSpLocks/>
          </p:cNvGrpSpPr>
          <p:nvPr/>
        </p:nvGrpSpPr>
        <p:grpSpPr bwMode="auto">
          <a:xfrm>
            <a:off x="6974105" y="1213411"/>
            <a:ext cx="1944643" cy="1736512"/>
            <a:chOff x="6917" y="137"/>
            <a:chExt cx="2034" cy="2192"/>
          </a:xfrm>
        </p:grpSpPr>
        <p:sp>
          <p:nvSpPr>
            <p:cNvPr id="7190" name="Line 12"/>
            <p:cNvSpPr>
              <a:spLocks noChangeShapeType="1"/>
            </p:cNvSpPr>
            <p:nvPr/>
          </p:nvSpPr>
          <p:spPr bwMode="auto">
            <a:xfrm>
              <a:off x="6917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>
              <a:off x="6917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3" name="Line 9"/>
            <p:cNvSpPr>
              <a:spLocks noChangeShapeType="1"/>
            </p:cNvSpPr>
            <p:nvPr/>
          </p:nvSpPr>
          <p:spPr bwMode="auto">
            <a:xfrm>
              <a:off x="7609" y="1232"/>
              <a:ext cx="264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5" name="Line 7"/>
            <p:cNvSpPr>
              <a:spLocks noChangeShapeType="1"/>
            </p:cNvSpPr>
            <p:nvPr/>
          </p:nvSpPr>
          <p:spPr bwMode="auto">
            <a:xfrm flipV="1">
              <a:off x="6931" y="409"/>
              <a:ext cx="678" cy="1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6" name="Line 6"/>
            <p:cNvSpPr>
              <a:spLocks noChangeShapeType="1"/>
            </p:cNvSpPr>
            <p:nvPr/>
          </p:nvSpPr>
          <p:spPr bwMode="auto">
            <a:xfrm flipV="1">
              <a:off x="6917" y="416"/>
              <a:ext cx="1194" cy="19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8" name="Line 4"/>
            <p:cNvSpPr>
              <a:spLocks noChangeShapeType="1"/>
            </p:cNvSpPr>
            <p:nvPr/>
          </p:nvSpPr>
          <p:spPr bwMode="auto">
            <a:xfrm flipV="1">
              <a:off x="7426" y="413"/>
              <a:ext cx="1210" cy="1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 flipV="1">
              <a:off x="7973" y="1089"/>
              <a:ext cx="733" cy="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7" name="Text Box 72"/>
          <p:cNvSpPr txBox="1">
            <a:spLocks noChangeArrowheads="1"/>
          </p:cNvSpPr>
          <p:nvPr/>
        </p:nvSpPr>
        <p:spPr bwMode="auto">
          <a:xfrm>
            <a:off x="4605679" y="2955209"/>
            <a:ext cx="2136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Безразличное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б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лаго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8" name="Text Box 72"/>
          <p:cNvSpPr txBox="1">
            <a:spLocks noChangeArrowheads="1"/>
          </p:cNvSpPr>
          <p:nvPr/>
        </p:nvSpPr>
        <p:spPr bwMode="auto">
          <a:xfrm>
            <a:off x="6764433" y="2955200"/>
            <a:ext cx="23091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Антиблаго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339815" y="1216215"/>
            <a:ext cx="1655821" cy="1737424"/>
            <a:chOff x="4613" y="137"/>
            <a:chExt cx="2034" cy="2170"/>
          </a:xfrm>
        </p:grpSpPr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4613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4613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4613" y="407"/>
              <a:ext cx="1899" cy="1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4613" y="950"/>
              <a:ext cx="1356" cy="1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4613" y="1493"/>
              <a:ext cx="814" cy="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 flipV="1">
              <a:off x="5426" y="1220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72" name="Group 2"/>
          <p:cNvGrpSpPr>
            <a:grpSpLocks/>
          </p:cNvGrpSpPr>
          <p:nvPr/>
        </p:nvGrpSpPr>
        <p:grpSpPr bwMode="auto">
          <a:xfrm>
            <a:off x="2453015" y="1216215"/>
            <a:ext cx="1944643" cy="1719083"/>
            <a:chOff x="6917" y="137"/>
            <a:chExt cx="2034" cy="2170"/>
          </a:xfrm>
        </p:grpSpPr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6917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6917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188" y="273"/>
              <a:ext cx="1" cy="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 flipV="1">
              <a:off x="7866" y="108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7459" y="273"/>
              <a:ext cx="1" cy="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7188" y="2035"/>
              <a:ext cx="16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7459" y="1763"/>
              <a:ext cx="1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" name="Line 5"/>
            <p:cNvSpPr>
              <a:spLocks noChangeShapeType="1"/>
            </p:cNvSpPr>
            <p:nvPr/>
          </p:nvSpPr>
          <p:spPr bwMode="auto">
            <a:xfrm>
              <a:off x="7730" y="273"/>
              <a:ext cx="1" cy="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" name="Line 4"/>
            <p:cNvSpPr>
              <a:spLocks noChangeShapeType="1"/>
            </p:cNvSpPr>
            <p:nvPr/>
          </p:nvSpPr>
          <p:spPr bwMode="auto">
            <a:xfrm>
              <a:off x="7730" y="1493"/>
              <a:ext cx="108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Line 3"/>
            <p:cNvSpPr>
              <a:spLocks noChangeShapeType="1"/>
            </p:cNvSpPr>
            <p:nvPr/>
          </p:nvSpPr>
          <p:spPr bwMode="auto">
            <a:xfrm flipV="1">
              <a:off x="6917" y="1086"/>
              <a:ext cx="1221" cy="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84589" y="2958013"/>
            <a:ext cx="2136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Совершенные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заменители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2243343" y="2958004"/>
            <a:ext cx="23091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Совершенные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дополн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 товары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3459958" y="5589546"/>
            <a:ext cx="29436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Лексикографические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предпочтения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631083" y="5589537"/>
            <a:ext cx="23091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Дискретное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благо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636870" y="5591178"/>
            <a:ext cx="21362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Насыщаемые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предпочтения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339815" y="3850552"/>
            <a:ext cx="2736908" cy="1748633"/>
            <a:chOff x="339815" y="1202602"/>
            <a:chExt cx="2736908" cy="1748633"/>
          </a:xfrm>
        </p:grpSpPr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339815" y="1202602"/>
              <a:ext cx="814" cy="1737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 flipV="1">
              <a:off x="339815" y="2943228"/>
              <a:ext cx="2736908" cy="80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2255325" y="1802293"/>
              <a:ext cx="213287" cy="220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 flipH="1">
              <a:off x="1648028" y="1716623"/>
              <a:ext cx="60241" cy="236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>
              <a:off x="894198" y="1851934"/>
              <a:ext cx="91176" cy="170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2693295" y="2168994"/>
              <a:ext cx="357377" cy="47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Дуга 57"/>
            <p:cNvSpPr/>
            <p:nvPr/>
          </p:nvSpPr>
          <p:spPr bwMode="auto">
            <a:xfrm flipH="1" flipV="1">
              <a:off x="451411" y="1698169"/>
              <a:ext cx="2624117" cy="1114333"/>
            </a:xfrm>
            <a:prstGeom prst="arc">
              <a:avLst>
                <a:gd name="adj1" fmla="val 16200000"/>
                <a:gd name="adj2" fmla="val 1618560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9" name="Дуга 58"/>
            <p:cNvSpPr/>
            <p:nvPr/>
          </p:nvSpPr>
          <p:spPr bwMode="auto">
            <a:xfrm flipH="1" flipV="1">
              <a:off x="752013" y="2040008"/>
              <a:ext cx="1362852" cy="571509"/>
            </a:xfrm>
            <a:prstGeom prst="arc">
              <a:avLst>
                <a:gd name="adj1" fmla="val 16200000"/>
                <a:gd name="adj2" fmla="val 1618560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7" name="Дуга 86"/>
            <p:cNvSpPr/>
            <p:nvPr/>
          </p:nvSpPr>
          <p:spPr bwMode="auto">
            <a:xfrm flipH="1" flipV="1">
              <a:off x="985730" y="2240822"/>
              <a:ext cx="775065" cy="267508"/>
            </a:xfrm>
            <a:prstGeom prst="arc">
              <a:avLst>
                <a:gd name="adj1" fmla="val 16200000"/>
                <a:gd name="adj2" fmla="val 1618560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grpSp>
        <p:nvGrpSpPr>
          <p:cNvPr id="88" name="Группа 87"/>
          <p:cNvGrpSpPr/>
          <p:nvPr/>
        </p:nvGrpSpPr>
        <p:grpSpPr>
          <a:xfrm>
            <a:off x="6840755" y="2590800"/>
            <a:ext cx="3461762" cy="2995082"/>
            <a:chOff x="6840755" y="-76200"/>
            <a:chExt cx="3461762" cy="2995082"/>
          </a:xfrm>
        </p:grpSpPr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6840755" y="1199798"/>
              <a:ext cx="956" cy="17190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Line 11"/>
            <p:cNvSpPr>
              <a:spLocks noChangeShapeType="1"/>
            </p:cNvSpPr>
            <p:nvPr/>
          </p:nvSpPr>
          <p:spPr bwMode="auto">
            <a:xfrm>
              <a:off x="6840755" y="2918090"/>
              <a:ext cx="194464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Дуга 90"/>
            <p:cNvSpPr/>
            <p:nvPr/>
          </p:nvSpPr>
          <p:spPr bwMode="auto">
            <a:xfrm flipH="1" flipV="1">
              <a:off x="7031319" y="-76200"/>
              <a:ext cx="3271198" cy="2812502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3723094" y="3847748"/>
            <a:ext cx="2491872" cy="1751836"/>
            <a:chOff x="3761194" y="1199798"/>
            <a:chExt cx="2491872" cy="1751836"/>
          </a:xfrm>
        </p:grpSpPr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3761194" y="1199798"/>
              <a:ext cx="814" cy="1737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flipV="1">
              <a:off x="3761194" y="2933219"/>
              <a:ext cx="2491872" cy="3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Line 32"/>
            <p:cNvSpPr>
              <a:spLocks noChangeShapeType="1"/>
            </p:cNvSpPr>
            <p:nvPr/>
          </p:nvSpPr>
          <p:spPr bwMode="auto">
            <a:xfrm flipH="1">
              <a:off x="5342120" y="1415975"/>
              <a:ext cx="814" cy="1535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>
              <a:off x="4882984" y="1415975"/>
              <a:ext cx="814" cy="152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4423034" y="1415975"/>
              <a:ext cx="814" cy="152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>
              <a:off x="4446642" y="2039686"/>
              <a:ext cx="417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b="1" dirty="0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4884792" y="2039686"/>
              <a:ext cx="417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4427592" y="2496886"/>
              <a:ext cx="417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>
              <a:off x="4884792" y="2496886"/>
              <a:ext cx="417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Line 29"/>
            <p:cNvSpPr>
              <a:spLocks noChangeShapeType="1"/>
            </p:cNvSpPr>
            <p:nvPr/>
          </p:nvSpPr>
          <p:spPr bwMode="auto">
            <a:xfrm>
              <a:off x="5361042" y="2039686"/>
              <a:ext cx="417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5341992" y="2496886"/>
              <a:ext cx="417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265353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83" grpId="0"/>
      <p:bldP spid="84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14837</TotalTime>
  <Words>1562</Words>
  <Application>Microsoft Office PowerPoint</Application>
  <PresentationFormat>Экран (4:3)</PresentationFormat>
  <Paragraphs>285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446</cp:revision>
  <dcterms:created xsi:type="dcterms:W3CDTF">1997-05-19T02:18:46Z</dcterms:created>
  <dcterms:modified xsi:type="dcterms:W3CDTF">2019-02-04T10:05:07Z</dcterms:modified>
</cp:coreProperties>
</file>