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91" r:id="rId2"/>
    <p:sldId id="378" r:id="rId3"/>
    <p:sldId id="388" r:id="rId4"/>
    <p:sldId id="391" r:id="rId5"/>
    <p:sldId id="382" r:id="rId6"/>
    <p:sldId id="389" r:id="rId7"/>
    <p:sldId id="390" r:id="rId8"/>
    <p:sldId id="384" r:id="rId9"/>
    <p:sldId id="387" r:id="rId10"/>
    <p:sldId id="395" r:id="rId11"/>
    <p:sldId id="398" r:id="rId12"/>
    <p:sldId id="397" r:id="rId13"/>
    <p:sldId id="393" r:id="rId14"/>
    <p:sldId id="396" r:id="rId15"/>
    <p:sldId id="401" r:id="rId16"/>
    <p:sldId id="399" r:id="rId17"/>
    <p:sldId id="394" r:id="rId18"/>
    <p:sldId id="402" r:id="rId19"/>
    <p:sldId id="375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4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14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2.1-2.2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Эффекты дохода и замещения.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Индексы цен и объемов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От микро- к макро-: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агрегирование данных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4"/>
          <p:cNvSpPr>
            <a:spLocks noChangeArrowheads="1"/>
          </p:cNvSpPr>
          <p:nvPr/>
        </p:nvSpPr>
        <p:spPr bwMode="auto">
          <a:xfrm>
            <a:off x="182563" y="2240586"/>
            <a:ext cx="55660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1. Агрегирование экономических агентов:</a:t>
            </a:r>
          </a:p>
        </p:txBody>
      </p:sp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566152" y="2639707"/>
            <a:ext cx="7991015" cy="3643963"/>
            <a:chOff x="1118" y="1740"/>
            <a:chExt cx="3348" cy="1768"/>
          </a:xfrm>
        </p:grpSpPr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1664" y="1809"/>
              <a:ext cx="67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V="1">
              <a:off x="1664" y="2120"/>
              <a:ext cx="679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V="1">
              <a:off x="1664" y="2191"/>
              <a:ext cx="679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118" y="1974"/>
              <a:ext cx="546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Люди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2343" y="1867"/>
              <a:ext cx="943" cy="4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Социальные группы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286" y="1740"/>
              <a:ext cx="689" cy="3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3296" y="2112"/>
              <a:ext cx="679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3296" y="2183"/>
              <a:ext cx="679" cy="3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3975" y="1974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1654" y="2762"/>
              <a:ext cx="67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V="1">
              <a:off x="1654" y="3073"/>
              <a:ext cx="679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1654" y="3144"/>
              <a:ext cx="679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118" y="2927"/>
              <a:ext cx="536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Фирмы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54" name="Text Box 46"/>
            <p:cNvSpPr txBox="1">
              <a:spLocks noChangeArrowheads="1"/>
            </p:cNvSpPr>
            <p:nvPr/>
          </p:nvSpPr>
          <p:spPr bwMode="auto">
            <a:xfrm>
              <a:off x="2333" y="2724"/>
              <a:ext cx="953" cy="7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Объединения производств</a:t>
              </a:r>
            </a:p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(отраслевые, региональные)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3296" y="2622"/>
              <a:ext cx="669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V="1">
              <a:off x="3286" y="3065"/>
              <a:ext cx="679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 flipV="1">
              <a:off x="3296" y="3136"/>
              <a:ext cx="669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8" name="Text Box 46"/>
            <p:cNvSpPr txBox="1">
              <a:spLocks noChangeArrowheads="1"/>
            </p:cNvSpPr>
            <p:nvPr/>
          </p:nvSpPr>
          <p:spPr bwMode="auto">
            <a:xfrm>
              <a:off x="3975" y="2944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30689" y="1443694"/>
            <a:ext cx="874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>
                <a:latin typeface="Times New Roman" panose="02020603050405020304" pitchFamily="18" charset="0"/>
              </a:rPr>
              <a:t>Экономика может считаться наукой в той мере, в какой она базируется на четко определенных показателях.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540444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От микро- к макро-: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агрегирование данных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4"/>
          <p:cNvSpPr>
            <a:spLocks noChangeArrowheads="1"/>
          </p:cNvSpPr>
          <p:nvPr/>
        </p:nvSpPr>
        <p:spPr bwMode="auto">
          <a:xfrm>
            <a:off x="134438" y="1422440"/>
            <a:ext cx="86726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2. Агрегирование показателей (в том числе, цен и объемов):</a:t>
            </a:r>
          </a:p>
        </p:txBody>
      </p:sp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513209" y="1885870"/>
            <a:ext cx="7835872" cy="1909592"/>
            <a:chOff x="1118" y="1974"/>
            <a:chExt cx="3283" cy="1169"/>
          </a:xfrm>
        </p:grpSpPr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1609" y="2098"/>
              <a:ext cx="172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V="1">
              <a:off x="1615" y="2457"/>
              <a:ext cx="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V="1">
              <a:off x="1609" y="2492"/>
              <a:ext cx="172" cy="5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118" y="1974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1118" y="2329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1118" y="2894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1778" y="1974"/>
              <a:ext cx="595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Свинина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1778" y="2329"/>
              <a:ext cx="595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Говядина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778" y="2894"/>
              <a:ext cx="595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2373" y="2096"/>
              <a:ext cx="172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2379" y="2455"/>
              <a:ext cx="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V="1">
              <a:off x="2373" y="2490"/>
              <a:ext cx="172" cy="5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2549" y="1974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Хлеб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2549" y="2329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Мясо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49" y="2894"/>
              <a:ext cx="49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3044" y="2098"/>
              <a:ext cx="172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 flipV="1">
              <a:off x="3050" y="2457"/>
              <a:ext cx="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3" name="Line 45"/>
            <p:cNvSpPr>
              <a:spLocks noChangeShapeType="1"/>
            </p:cNvSpPr>
            <p:nvPr/>
          </p:nvSpPr>
          <p:spPr bwMode="auto">
            <a:xfrm flipV="1">
              <a:off x="3044" y="2492"/>
              <a:ext cx="172" cy="5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4" name="Text Box 46"/>
            <p:cNvSpPr txBox="1">
              <a:spLocks noChangeArrowheads="1"/>
            </p:cNvSpPr>
            <p:nvPr/>
          </p:nvSpPr>
          <p:spPr bwMode="auto">
            <a:xfrm>
              <a:off x="3213" y="1974"/>
              <a:ext cx="595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Одежда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213" y="2329"/>
              <a:ext cx="595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Продукты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3213" y="2894"/>
              <a:ext cx="595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endParaRPr lang="ru-RU" altLang="ru-RU" sz="2200" dirty="0">
                <a:latin typeface="+mj-lt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3809" y="2084"/>
              <a:ext cx="172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 flipV="1">
              <a:off x="3815" y="2443"/>
              <a:ext cx="1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 flipV="1">
              <a:off x="3809" y="2478"/>
              <a:ext cx="172" cy="5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979" y="2318"/>
              <a:ext cx="42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ВВП</a:t>
              </a:r>
              <a:endParaRPr lang="ru-RU" altLang="ru-RU" sz="2200" dirty="0">
                <a:latin typeface="+mj-lt"/>
              </a:endParaRPr>
            </a:p>
          </p:txBody>
        </p:sp>
      </p:grpSp>
      <p:sp>
        <p:nvSpPr>
          <p:cNvPr id="71" name="Прямоугольник 14"/>
          <p:cNvSpPr>
            <a:spLocks noChangeArrowheads="1"/>
          </p:cNvSpPr>
          <p:nvPr/>
        </p:nvSpPr>
        <p:spPr bwMode="auto">
          <a:xfrm>
            <a:off x="134438" y="3918611"/>
            <a:ext cx="87979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73050" indent="-27305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 Агрегирование во времени (при сохранении логических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взаимо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-связей параметров на разных временных этапах):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533011" y="4711790"/>
            <a:ext cx="7195205" cy="1115007"/>
            <a:chOff x="581137" y="4847137"/>
            <a:chExt cx="7195205" cy="1107996"/>
          </a:xfrm>
        </p:grpSpPr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581137" y="4847137"/>
              <a:ext cx="1447328" cy="11079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Данные на момент времени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2536681" y="5191736"/>
              <a:ext cx="1447328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За месяц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2039706" y="5413596"/>
              <a:ext cx="518150" cy="5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4492225" y="5191736"/>
              <a:ext cx="1076621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За год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3995250" y="5413596"/>
              <a:ext cx="518150" cy="5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81" name="Text Box 46"/>
            <p:cNvSpPr txBox="1">
              <a:spLocks noChangeArrowheads="1"/>
            </p:cNvSpPr>
            <p:nvPr/>
          </p:nvSpPr>
          <p:spPr bwMode="auto">
            <a:xfrm>
              <a:off x="6077062" y="5220882"/>
              <a:ext cx="1181130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lang="ru-RU" altLang="ru-RU" sz="2200" dirty="0" smtClean="0">
                  <a:latin typeface="+mj-lt"/>
                </a:rPr>
                <a:t>За 5 лет</a:t>
              </a:r>
              <a:endParaRPr lang="ru-RU" altLang="ru-RU" sz="2200" dirty="0">
                <a:latin typeface="+mj-lt"/>
              </a:endParaRPr>
            </a:p>
          </p:txBody>
        </p:sp>
        <p:sp>
          <p:nvSpPr>
            <p:cNvPr id="82" name="Line 45"/>
            <p:cNvSpPr>
              <a:spLocks noChangeShapeType="1"/>
            </p:cNvSpPr>
            <p:nvPr/>
          </p:nvSpPr>
          <p:spPr bwMode="auto">
            <a:xfrm>
              <a:off x="5580087" y="5442742"/>
              <a:ext cx="518150" cy="5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83" name="Line 45"/>
            <p:cNvSpPr>
              <a:spLocks noChangeShapeType="1"/>
            </p:cNvSpPr>
            <p:nvPr/>
          </p:nvSpPr>
          <p:spPr bwMode="auto">
            <a:xfrm>
              <a:off x="7258192" y="5458594"/>
              <a:ext cx="518150" cy="5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>
                <a:latin typeface="+mj-lt"/>
              </a:endParaRPr>
            </a:p>
          </p:txBody>
        </p:sp>
      </p:grpSp>
      <p:sp>
        <p:nvSpPr>
          <p:cNvPr id="84" name="Прямоугольник 14"/>
          <p:cNvSpPr>
            <a:spLocks noChangeArrowheads="1"/>
          </p:cNvSpPr>
          <p:nvPr/>
        </p:nvSpPr>
        <p:spPr bwMode="auto">
          <a:xfrm>
            <a:off x="401053" y="5830438"/>
            <a:ext cx="87429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73050" indent="-27305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Типы данных: </a:t>
            </a:r>
            <a:r>
              <a:rPr lang="ru-RU" altLang="ru-RU" sz="2200" dirty="0" smtClean="0">
                <a:latin typeface="Times New Roman Cyr" pitchFamily="18" charset="0"/>
              </a:rPr>
              <a:t>априори моментные (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)</a:t>
            </a:r>
            <a:r>
              <a:rPr lang="ru-RU" altLang="ru-RU" sz="2200" dirty="0" smtClean="0">
                <a:latin typeface="Times New Roman Cyr" pitchFamily="18" charset="0"/>
              </a:rPr>
              <a:t>. Агрегирование = усреднение.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	</a:t>
            </a:r>
            <a:r>
              <a:rPr lang="ru-RU" altLang="ru-RU" sz="2200" dirty="0" smtClean="0">
                <a:latin typeface="Times New Roman Cyr" pitchFamily="18" charset="0"/>
              </a:rPr>
              <a:t>		 априори объемные</a:t>
            </a:r>
            <a:r>
              <a:rPr lang="en-US" altLang="ru-RU" sz="2200" dirty="0" smtClean="0">
                <a:latin typeface="Times New Roman Cyr" pitchFamily="18" charset="0"/>
              </a:rPr>
              <a:t> (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).</a:t>
            </a:r>
            <a:r>
              <a:rPr lang="ru-RU" altLang="ru-RU" sz="2200" dirty="0" smtClean="0">
                <a:latin typeface="Times New Roman Cyr" pitchFamily="18" charset="0"/>
              </a:rPr>
              <a:t> Агрегирование = суммирование.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7992545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Построение индексов цен и объемов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14"/>
              <p:cNvSpPr>
                <a:spLocks noChangeArrowheads="1"/>
              </p:cNvSpPr>
              <p:nvPr/>
            </p:nvSpPr>
            <p:spPr bwMode="auto">
              <a:xfrm>
                <a:off x="4251159" y="5378683"/>
                <a:ext cx="2550694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altLang="ru-RU" sz="2200" b="0" i="1" baseline="-25000" smtClean="0">
                        <a:latin typeface="Cambria Math" panose="02040503050406030204" pitchFamily="18" charset="0"/>
                      </a:rPr>
                      <m:t>б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100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/50 = 2,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altLang="ru-RU" sz="2200" b="0" i="1" baseline="-25000" smtClean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300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/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40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0 </a:t>
                </a:r>
                <a:r>
                  <a:rPr lang="en-US" altLang="ru-RU" sz="2200" dirty="0">
                    <a:latin typeface="Times New Roman Cyr" pitchFamily="18" charset="0"/>
                  </a:rPr>
                  <a:t>=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0,75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7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1159" y="5378683"/>
                <a:ext cx="2550694" cy="769441"/>
              </a:xfrm>
              <a:prstGeom prst="rect">
                <a:avLst/>
              </a:prstGeom>
              <a:blipFill>
                <a:blip r:embed="rId2"/>
                <a:stretch>
                  <a:fillRect l="-239" t="-4724" r="-2864" b="-149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59817"/>
              </p:ext>
            </p:extLst>
          </p:nvPr>
        </p:nvGraphicFramePr>
        <p:xfrm>
          <a:off x="304968" y="5032111"/>
          <a:ext cx="3609305" cy="1116013"/>
        </p:xfrm>
        <a:graphic>
          <a:graphicData uri="http://schemas.openxmlformats.org/drawingml/2006/table">
            <a:tbl>
              <a:tblPr/>
              <a:tblGrid>
                <a:gridCol w="119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Бананы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50→100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→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Кокосы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400→300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70→100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Прямоугольник 14"/>
          <p:cNvSpPr>
            <a:spLocks noChangeArrowheads="1"/>
          </p:cNvSpPr>
          <p:nvPr/>
        </p:nvSpPr>
        <p:spPr bwMode="auto">
          <a:xfrm>
            <a:off x="191631" y="6087557"/>
            <a:ext cx="88429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Просто взять среднее значение – неверно из-за существенно различной доли расходов на товары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. В качестве весов можно взять объемы.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4" name="Прямоугольник 14"/>
          <p:cNvSpPr>
            <a:spLocks noChangeArrowheads="1"/>
          </p:cNvSpPr>
          <p:nvPr/>
        </p:nvSpPr>
        <p:spPr bwMode="auto">
          <a:xfrm>
            <a:off x="182563" y="1727238"/>
            <a:ext cx="89614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Проблемы агрегирования: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Многие экономические показатели не измеримы или неточны.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marL="273050" indent="-2730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Неточная первичная статистика (в </a:t>
            </a:r>
            <a:r>
              <a:rPr lang="ru-RU" altLang="ru-RU" sz="2200" dirty="0" err="1" smtClean="0">
                <a:latin typeface="Times New Roman Cyr" pitchFamily="18" charset="0"/>
              </a:rPr>
              <a:t>т.ч</a:t>
            </a:r>
            <a:r>
              <a:rPr lang="ru-RU" altLang="ru-RU" sz="2200" dirty="0" smtClean="0">
                <a:latin typeface="Times New Roman Cyr" pitchFamily="18" charset="0"/>
              </a:rPr>
              <a:t>. из-за сознательных искажений).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Наборы потребляемых благ меняются (в том числе, из-за прогресса).</a:t>
            </a:r>
          </a:p>
          <a:p>
            <a:pPr marL="273050" indent="-27305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Меняются объемы потребления даже фиксированных товаров.</a:t>
            </a:r>
          </a:p>
        </p:txBody>
      </p:sp>
      <p:graphicFrame>
        <p:nvGraphicFramePr>
          <p:cNvPr id="18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03299"/>
              </p:ext>
            </p:extLst>
          </p:nvPr>
        </p:nvGraphicFramePr>
        <p:xfrm>
          <a:off x="304799" y="3850960"/>
          <a:ext cx="8550442" cy="1116013"/>
        </p:xfrm>
        <a:graphic>
          <a:graphicData uri="http://schemas.openxmlformats.org/drawingml/2006/table">
            <a:tbl>
              <a:tblPr/>
              <a:tblGrid>
                <a:gridCol w="283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9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2016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2017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Дорогой магазин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2000 руб.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2200 руб.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Дешевый магазин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 руб.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1800 руб.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04491" y="3410426"/>
            <a:ext cx="78767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Пример для единственного товара: </a:t>
            </a:r>
            <a:r>
              <a:rPr lang="ru-RU" altLang="ru-RU" sz="2200" dirty="0" smtClean="0"/>
              <a:t>выросли цены или упали?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11" name="Прямоугольник 14"/>
          <p:cNvSpPr>
            <a:spLocks noChangeArrowheads="1"/>
          </p:cNvSpPr>
          <p:nvPr/>
        </p:nvSpPr>
        <p:spPr bwMode="auto">
          <a:xfrm>
            <a:off x="182563" y="1052640"/>
            <a:ext cx="87979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Индекс показывает, во сколько раз соответствующий показатель </a:t>
            </a:r>
            <a:r>
              <a:rPr lang="ru-RU" altLang="ru-RU" sz="2200" dirty="0" err="1" smtClean="0">
                <a:latin typeface="Times New Roman Cyr" pitchFamily="18" charset="0"/>
              </a:rPr>
              <a:t>изме-нился</a:t>
            </a:r>
            <a:r>
              <a:rPr lang="ru-RU" altLang="ru-RU" sz="2200" dirty="0" smtClean="0">
                <a:latin typeface="Times New Roman Cyr" pitchFamily="18" charset="0"/>
              </a:rPr>
              <a:t> за рассматриваемый промежуток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96863158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51" grpId="0"/>
      <p:bldP spid="1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Индексы цен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Ласпейреса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Пааше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3615" y="4497632"/>
            <a:ext cx="88429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Индекс цен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Пааше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– использует в качестве весовых коэффициентов объемы продаж текущего периода: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6632" y="5192323"/>
                <a:ext cx="8951326" cy="88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𝑝𝑃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200+3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+4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ru-RU" altLang="ru-RU" sz="2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ц</m:t>
                      </m:r>
                      <m:r>
                        <m:rPr>
                          <m:nor/>
                        </m:rPr>
                        <a:rPr lang="ru-RU" altLang="ru-RU" sz="2200" b="1" smtClean="0">
                          <a:solidFill>
                            <a:srgbClr val="00FFFF"/>
                          </a:solidFill>
                          <a:latin typeface="+mn-lt"/>
                        </a:rPr>
                        <m:t>ены не изменились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632" y="5192323"/>
                <a:ext cx="8951326" cy="88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3615" y="5977806"/>
            <a:ext cx="88429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Индекс цен </a:t>
            </a:r>
            <a:r>
              <a:rPr lang="ru-RU" altLang="ru-RU" sz="2200" dirty="0" err="1" smtClean="0">
                <a:latin typeface="Times New Roman Cyr" pitchFamily="18" charset="0"/>
              </a:rPr>
              <a:t>Пааше</a:t>
            </a:r>
            <a:r>
              <a:rPr lang="ru-RU" altLang="ru-RU" sz="2200" dirty="0" smtClean="0">
                <a:latin typeface="Times New Roman Cyr" pitchFamily="18" charset="0"/>
              </a:rPr>
              <a:t> – занижающий из-за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эффекта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Гершенкрона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(люди покупают относительно подешевевшие товары, снизив полезность).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182563" y="2248704"/>
            <a:ext cx="88429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Индекс цен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Ласпейреса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– использует в качестве весовых </a:t>
            </a:r>
            <a:r>
              <a:rPr lang="ru-RU" altLang="ru-RU" sz="2200" dirty="0" err="1" smtClean="0">
                <a:latin typeface="Times New Roman Cyr" pitchFamily="18" charset="0"/>
              </a:rPr>
              <a:t>коэффициен-тов</a:t>
            </a:r>
            <a:r>
              <a:rPr lang="ru-RU" altLang="ru-RU" sz="2200" dirty="0" smtClean="0">
                <a:latin typeface="Times New Roman Cyr" pitchFamily="18" charset="0"/>
              </a:rPr>
              <a:t> объемы продаж базового периода: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14"/>
              <p:cNvSpPr>
                <a:spLocks noChangeArrowheads="1"/>
              </p:cNvSpPr>
              <p:nvPr/>
            </p:nvSpPr>
            <p:spPr bwMode="auto">
              <a:xfrm>
                <a:off x="205580" y="2927353"/>
                <a:ext cx="8951326" cy="885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𝑝𝐿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240+3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7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+4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7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45000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40000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=1,125</m:t>
                      </m:r>
                      <m:r>
                        <a:rPr lang="ru-RU" altLang="ru-RU" sz="2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ц</m:t>
                      </m:r>
                      <m:r>
                        <m:rPr>
                          <m:nor/>
                        </m:rPr>
                        <a:rPr lang="ru-RU" altLang="ru-RU" sz="2200" b="1" smtClean="0">
                          <a:solidFill>
                            <a:srgbClr val="00FFFF"/>
                          </a:solidFill>
                          <a:latin typeface="+mn-lt"/>
                        </a:rPr>
                        <m:t>ены</m:t>
                      </m:r>
                      <m:r>
                        <m:rPr>
                          <m:nor/>
                        </m:rPr>
                        <a:rPr lang="ru-RU" altLang="ru-RU" sz="2200" b="1" i="1" smtClean="0">
                          <a:solidFill>
                            <a:srgbClr val="00FFFF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на 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5%.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80" y="2927353"/>
                <a:ext cx="8951326" cy="885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150479" y="3697399"/>
            <a:ext cx="88429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Индекс цен </a:t>
            </a:r>
            <a:r>
              <a:rPr lang="ru-RU" altLang="ru-RU" sz="2200" dirty="0" err="1" smtClean="0">
                <a:latin typeface="Times New Roman Cyr" pitchFamily="18" charset="0"/>
              </a:rPr>
              <a:t>Лайспереса</a:t>
            </a:r>
            <a:r>
              <a:rPr lang="ru-RU" altLang="ru-RU" sz="2200" dirty="0" smtClean="0">
                <a:latin typeface="Times New Roman Cyr" pitchFamily="18" charset="0"/>
              </a:rPr>
              <a:t> – завышающий из-за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эффекта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Гершенкрона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(люди переходят на относительно подешевевшие товары).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14"/>
              <p:cNvSpPr>
                <a:spLocks noChangeArrowheads="1"/>
              </p:cNvSpPr>
              <p:nvPr/>
            </p:nvSpPr>
            <p:spPr bwMode="auto">
              <a:xfrm>
                <a:off x="4266958" y="1407993"/>
                <a:ext cx="2550694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altLang="ru-RU" sz="2200" b="0" i="1" baseline="-25000" smtClean="0">
                        <a:latin typeface="Cambria Math" panose="02040503050406030204" pitchFamily="18" charset="0"/>
                      </a:rPr>
                      <m:t>б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100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/50 = 2,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altLang="ru-RU" sz="2200" b="0" i="1" baseline="-25000" smtClean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300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/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40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0 </a:t>
                </a:r>
                <a:r>
                  <a:rPr lang="en-US" altLang="ru-RU" sz="2200" dirty="0">
                    <a:latin typeface="Times New Roman Cyr" pitchFamily="18" charset="0"/>
                  </a:rPr>
                  <a:t>=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0,75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6958" y="1407993"/>
                <a:ext cx="2550694" cy="769441"/>
              </a:xfrm>
              <a:prstGeom prst="rect">
                <a:avLst/>
              </a:prstGeom>
              <a:blipFill>
                <a:blip r:embed="rId4"/>
                <a:stretch>
                  <a:fillRect l="-239" t="-5556" r="-3110" b="-15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40937"/>
              </p:ext>
            </p:extLst>
          </p:nvPr>
        </p:nvGraphicFramePr>
        <p:xfrm>
          <a:off x="304725" y="1061421"/>
          <a:ext cx="3609305" cy="1116013"/>
        </p:xfrm>
        <a:graphic>
          <a:graphicData uri="http://schemas.openxmlformats.org/drawingml/2006/table">
            <a:tbl>
              <a:tblPr/>
              <a:tblGrid>
                <a:gridCol w="119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Бананы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50→100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→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Кокосы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400→300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70→100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1177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2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Эффект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Гершенкрона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на практике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4"/>
              <p:cNvSpPr>
                <a:spLocks noChangeArrowheads="1"/>
              </p:cNvSpPr>
              <p:nvPr/>
            </p:nvSpPr>
            <p:spPr bwMode="auto">
              <a:xfrm>
                <a:off x="4321205" y="1860508"/>
                <a:ext cx="209564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altLang="ru-RU" sz="2200" b="0" i="1" baseline="-2500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4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/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=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4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altLang="ru-RU" sz="2200" b="0" i="1" baseline="-25000" smtClean="0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1,5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/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>
                    <a:latin typeface="Times New Roman Cyr" pitchFamily="18" charset="0"/>
                  </a:rPr>
                  <a:t>=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1,5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1205" y="1860508"/>
                <a:ext cx="2095643" cy="769441"/>
              </a:xfrm>
              <a:prstGeom prst="rect">
                <a:avLst/>
              </a:prstGeom>
              <a:blipFill>
                <a:blip r:embed="rId2"/>
                <a:stretch>
                  <a:fillRect l="-291" t="-5556" r="-2326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79800"/>
              </p:ext>
            </p:extLst>
          </p:nvPr>
        </p:nvGraphicFramePr>
        <p:xfrm>
          <a:off x="292164" y="1513936"/>
          <a:ext cx="3609305" cy="1116013"/>
        </p:xfrm>
        <a:graphic>
          <a:graphicData uri="http://schemas.openxmlformats.org/drawingml/2006/table">
            <a:tbl>
              <a:tblPr/>
              <a:tblGrid>
                <a:gridCol w="141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Импорт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1→4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→40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Отечеств.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1→1,5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100→160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1420" y="2646413"/>
                <a:ext cx="8465275" cy="885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𝑝𝐿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1,5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num>
                        <m:den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ru-RU" altLang="ru-RU" sz="2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це</m:t>
                      </m:r>
                      <m:r>
                        <m:rPr>
                          <m:nor/>
                        </m:rPr>
                        <a:rPr lang="ru-RU" altLang="ru-RU" sz="2200" b="1" smtClean="0">
                          <a:solidFill>
                            <a:srgbClr val="00FFFF"/>
                          </a:solidFill>
                          <a:latin typeface="+mn-lt"/>
                        </a:rPr>
                        <m:t>ны</m:t>
                      </m:r>
                      <m:r>
                        <m:rPr>
                          <m:nor/>
                        </m:rPr>
                        <a:rPr lang="ru-RU" altLang="ru-RU" sz="2200" b="1" i="1" smtClean="0">
                          <a:solidFill>
                            <a:srgbClr val="00FFFF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на 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ru-RU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75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%.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4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420" y="2646413"/>
                <a:ext cx="8465275" cy="885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14"/>
              <p:cNvSpPr>
                <a:spLocks noChangeArrowheads="1"/>
              </p:cNvSpPr>
              <p:nvPr/>
            </p:nvSpPr>
            <p:spPr bwMode="auto">
              <a:xfrm>
                <a:off x="165378" y="3457501"/>
                <a:ext cx="8272769" cy="88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𝑝𝑃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ru-RU" altLang="ru-RU" sz="2200" b="0" i="0" dirty="0" smtClean="0">
                              <a:latin typeface="+mj-lt"/>
                              <a:sym typeface="Symbol" panose="05050102010706020507" pitchFamily="18" charset="2"/>
                            </a:rPr>
                            <m:t>,5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num>
                        <m:den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altLang="ru-RU" sz="2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0" i="0" smtClean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j-lt"/>
                        </a:rPr>
                        <m:t>ц</m:t>
                      </m:r>
                      <m:r>
                        <m:rPr>
                          <m:nor/>
                        </m:rPr>
                        <a:rPr lang="ru-RU" altLang="ru-RU" sz="2200" b="1" smtClean="0">
                          <a:solidFill>
                            <a:srgbClr val="00FFFF"/>
                          </a:solidFill>
                          <a:latin typeface="+mj-lt"/>
                        </a:rPr>
                        <m:t>ены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 на</m:t>
                      </m:r>
                      <m:r>
                        <m:rPr>
                          <m:nor/>
                        </m:rPr>
                        <a:rPr lang="ru-RU" altLang="ru-RU" sz="2200" b="1" i="0" dirty="0" smtClean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 100%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378" y="3457501"/>
                <a:ext cx="8272769" cy="88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169332" y="1048400"/>
            <a:ext cx="86978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Пример: «Кризис 1998 года, четырехкратный рост курса доллара»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65378" y="4309411"/>
            <a:ext cx="88690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Индекс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Ласпейреса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dirty="0" smtClean="0"/>
              <a:t>существенно завышает значение индекса цен, ори-</a:t>
            </a:r>
            <a:r>
              <a:rPr lang="ru-RU" altLang="ru-RU" sz="2200" dirty="0" err="1" smtClean="0"/>
              <a:t>ентируясь</a:t>
            </a:r>
            <a:r>
              <a:rPr lang="ru-RU" altLang="ru-RU" sz="2200" dirty="0" smtClean="0"/>
              <a:t> на первоначальную потребительскую корзину и предполагая нулевую способность людей к адаптации.</a:t>
            </a:r>
          </a:p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Индекс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Пааше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dirty="0" smtClean="0"/>
              <a:t>существенно занижает значение индекса цен, </a:t>
            </a:r>
            <a:r>
              <a:rPr lang="ru-RU" altLang="ru-RU" sz="2200" dirty="0" err="1" smtClean="0"/>
              <a:t>ориенти-руясь</a:t>
            </a:r>
            <a:r>
              <a:rPr lang="ru-RU" altLang="ru-RU" sz="2200" dirty="0" smtClean="0"/>
              <a:t> на новую потребительскую корзину и предполагая, что изменение поведения людей произошло по доброе воле, а не вынужденно из-за недоступности первоначального набора товаров.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24975512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Другие способы расчета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ндексов цен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66521" y="1414640"/>
            <a:ext cx="88429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Индекс цен Фишера </a:t>
            </a:r>
            <a:r>
              <a:rPr lang="ru-RU" altLang="ru-RU" sz="2200" dirty="0" smtClean="0">
                <a:latin typeface="Times New Roman Cyr" pitchFamily="18" charset="0"/>
              </a:rPr>
              <a:t>– среднее геометрическое из </a:t>
            </a:r>
            <a:r>
              <a:rPr lang="en-US" altLang="ru-RU" sz="2200" i="1" dirty="0" err="1" smtClean="0">
                <a:latin typeface="Times New Roman Cyr" pitchFamily="18" charset="0"/>
              </a:rPr>
              <a:t>I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pL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и </a:t>
            </a:r>
            <a:r>
              <a:rPr lang="en-US" altLang="ru-RU" sz="2200" i="1" dirty="0" err="1" smtClean="0">
                <a:latin typeface="Times New Roman Cyr" pitchFamily="18" charset="0"/>
              </a:rPr>
              <a:t>I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pP</a:t>
            </a:r>
            <a:r>
              <a:rPr lang="ru-RU" altLang="ru-RU" sz="2200" dirty="0" smtClean="0">
                <a:latin typeface="Times New Roman Cyr" pitchFamily="18" charset="0"/>
              </a:rPr>
              <a:t>: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4"/>
              <p:cNvSpPr>
                <a:spLocks noChangeArrowheads="1"/>
              </p:cNvSpPr>
              <p:nvPr/>
            </p:nvSpPr>
            <p:spPr bwMode="auto">
              <a:xfrm>
                <a:off x="192674" y="1702821"/>
                <a:ext cx="8951326" cy="517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𝑝𝐹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  <m:r>
                        <a:rPr lang="en-US" altLang="ru-RU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1,125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m:rPr>
                              <m:nor/>
                            </m:rPr>
                            <a:rPr lang="en-US" altLang="ru-RU" sz="2200" b="0" i="0" dirty="0" smtClean="0">
                              <a:latin typeface="+mn-lt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rad>
                      <m:r>
                        <a:rPr lang="en-US" altLang="ru-RU" sz="2200" b="0" i="0" smtClean="0">
                          <a:latin typeface="Cambria Math" panose="02040503050406030204" pitchFamily="18" charset="0"/>
                        </a:rPr>
                        <m:t>=1,061,</m:t>
                      </m:r>
                      <m:r>
                        <m:rPr>
                          <m:nor/>
                        </m:rPr>
                        <a:rPr lang="ru-RU" altLang="ru-RU" sz="2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ц</m:t>
                      </m:r>
                      <m:r>
                        <m:rPr>
                          <m:nor/>
                        </m:rPr>
                        <a:rPr lang="ru-RU" altLang="ru-RU" sz="2200" b="1" smtClean="0">
                          <a:solidFill>
                            <a:srgbClr val="00FFFF"/>
                          </a:solidFill>
                          <a:latin typeface="+mn-lt"/>
                        </a:rPr>
                        <m:t>ены</m:t>
                      </m:r>
                      <m:r>
                        <m:rPr>
                          <m:nor/>
                        </m:rPr>
                        <a:rPr lang="en-US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ru-RU" sz="2200" b="1" dirty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 на 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6,1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%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674" y="1702821"/>
                <a:ext cx="8951326" cy="517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66522" y="2236737"/>
            <a:ext cx="889726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Индексы цен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Уолша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Эджворта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– использует в качестве весов среднее арифметическое и среднее геометрическое объемов продаж: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79480" y="5083608"/>
            <a:ext cx="8913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Индексы цен с нормативными весами </a:t>
            </a:r>
            <a:r>
              <a:rPr lang="ru-RU" altLang="ru-RU" sz="2200" dirty="0" smtClean="0">
                <a:latin typeface="Times New Roman Cyr" pitchFamily="18" charset="0"/>
              </a:rPr>
              <a:t>– используют в качестве весов фиксированные объемы продаж (например, потребительскую корзину</a:t>
            </a:r>
            <a:r>
              <a:rPr lang="ru-RU" altLang="ru-RU" sz="2200" dirty="0">
                <a:latin typeface="Times New Roman Cyr" pitchFamily="18" charset="0"/>
              </a:rPr>
              <a:t>)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>
                <a:spLocks noChangeArrowheads="1"/>
              </p:cNvSpPr>
              <p:nvPr/>
            </p:nvSpPr>
            <p:spPr bwMode="auto">
              <a:xfrm>
                <a:off x="165016" y="5813225"/>
                <a:ext cx="8813967" cy="81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Индексы цен в форме средних (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арифметич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.,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геометрич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.,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гармонич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.):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u-RU" altLang="ru-RU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altLang="ru-RU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</a:rPr>
                      <m:t>𝑝𝐺</m:t>
                    </m:r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altLang="ru-RU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ru-RU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1/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ru-RU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ru-RU" altLang="ru-RU" sz="2200" dirty="0">
                        <a:latin typeface="Times New Roman Cyr" pitchFamily="18" charset="0"/>
                      </a:rPr>
                      <m:t>.</m:t>
                    </m:r>
                  </m:oMath>
                </a14:m>
                <a:endParaRPr lang="ru-RU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16" y="5813225"/>
                <a:ext cx="8813967" cy="819904"/>
              </a:xfrm>
              <a:prstGeom prst="rect">
                <a:avLst/>
              </a:prstGeom>
              <a:blipFill>
                <a:blip r:embed="rId3"/>
                <a:stretch>
                  <a:fillRect l="-899" t="-22388" r="-484" b="-97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2674" y="2958847"/>
                <a:ext cx="8871116" cy="90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i="1" baseline="-250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altLang="ru-RU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ru-RU" altLang="ru-RU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nary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0+3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85</m:t>
                          </m:r>
                        </m:num>
                        <m:den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0+4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85</m:t>
                          </m:r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ru-RU" sz="2200" b="0" i="0" smtClean="0">
                          <a:latin typeface="Cambria Math" panose="02040503050406030204" pitchFamily="18" charset="0"/>
                        </a:rPr>
                        <m:t>056</m:t>
                      </m:r>
                      <m:r>
                        <a:rPr lang="ru-RU" altLang="ru-RU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>
                          <a:solidFill>
                            <a:srgbClr val="00FFFF"/>
                          </a:solidFill>
                          <a:latin typeface="+mj-lt"/>
                        </a:rPr>
                        <m:t>цены</m:t>
                      </m:r>
                      <m:r>
                        <m:rPr>
                          <m:nor/>
                        </m:rPr>
                        <a:rPr lang="ru-RU" altLang="ru-RU" sz="2200" b="1" i="1">
                          <a:solidFill>
                            <a:srgbClr val="00FFFF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 на 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%.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4" y="2958847"/>
                <a:ext cx="8871116" cy="905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92674" y="3740488"/>
                <a:ext cx="8871116" cy="1518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i="1" baseline="-250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altLang="ru-RU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ad>
                                <m:radPr>
                                  <m:degHide m:val="on"/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altLang="ru-RU" sz="2200" dirty="0">
                                      <a:sym typeface="Symbol" panose="05050102010706020507" pitchFamily="18" charset="2"/>
                                    </a:rPr>
                                    <m:t></m:t>
                                  </m:r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ad>
                                <m:radPr>
                                  <m:degHide m:val="on"/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altLang="ru-RU" sz="2200" dirty="0">
                                      <a:sym typeface="Symbol" panose="05050102010706020507" pitchFamily="18" charset="2"/>
                                    </a:rPr>
                                    <m:t></m:t>
                                  </m:r>
                                  <m:sSubSup>
                                    <m:sSubSupPr>
                                      <m:ctrlP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nary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19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+3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num>
                        <m:den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19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+4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j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  <m:r>
                            <a:rPr lang="ru-RU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ru-RU" sz="2200" b="0" i="0" smtClean="0">
                          <a:latin typeface="Cambria Math" panose="02040503050406030204" pitchFamily="18" charset="0"/>
                        </a:rPr>
                        <m:t>058</m:t>
                      </m:r>
                      <m:r>
                        <a:rPr lang="ru-RU" altLang="ru-RU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>
                          <a:solidFill>
                            <a:srgbClr val="00FFFF"/>
                          </a:solidFill>
                          <a:latin typeface="+mj-lt"/>
                        </a:rPr>
                        <m:t>цены</m:t>
                      </m:r>
                      <m:r>
                        <m:rPr>
                          <m:nor/>
                        </m:rPr>
                        <a:rPr lang="ru-RU" altLang="ru-RU" sz="2200" b="1" i="1">
                          <a:solidFill>
                            <a:srgbClr val="00FFFF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 на 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8</m:t>
                      </m:r>
                      <m:r>
                        <m:rPr>
                          <m:nor/>
                        </m:rPr>
                        <a:rPr lang="ru-RU" altLang="ru-RU" sz="2200" b="1" dirty="0">
                          <a:solidFill>
                            <a:srgbClr val="00FFFF"/>
                          </a:solidFill>
                          <a:latin typeface="+mj-lt"/>
                          <a:sym typeface="Symbol" panose="05050102010706020507" pitchFamily="18" charset="2"/>
                        </a:rPr>
                        <m:t>%.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4" y="3740488"/>
                <a:ext cx="8871116" cy="1518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1102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/>
      <p:bldP spid="9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Индексы цен для корзины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продуктов питания в Иркутске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7368"/>
              </p:ext>
            </p:extLst>
          </p:nvPr>
        </p:nvGraphicFramePr>
        <p:xfrm>
          <a:off x="182563" y="1518904"/>
          <a:ext cx="8797925" cy="2830872"/>
        </p:xfrm>
        <a:graphic>
          <a:graphicData uri="http://schemas.openxmlformats.org/drawingml/2006/table">
            <a:tbl>
              <a:tblPr/>
              <a:tblGrid>
                <a:gridCol w="154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588">
                  <a:extLst>
                    <a:ext uri="{9D8B030D-6E8A-4147-A177-3AD203B41FA5}">
                      <a16:colId xmlns:a16="http://schemas.microsoft.com/office/drawing/2014/main" val="1681846797"/>
                    </a:ext>
                  </a:extLst>
                </a:gridCol>
                <a:gridCol w="911588">
                  <a:extLst>
                    <a:ext uri="{9D8B030D-6E8A-4147-A177-3AD203B41FA5}">
                      <a16:colId xmlns:a16="http://schemas.microsoft.com/office/drawing/2014/main" val="4243077804"/>
                    </a:ext>
                  </a:extLst>
                </a:gridCol>
                <a:gridCol w="911588">
                  <a:extLst>
                    <a:ext uri="{9D8B030D-6E8A-4147-A177-3AD203B41FA5}">
                      <a16:colId xmlns:a16="http://schemas.microsoft.com/office/drawing/2014/main" val="213224430"/>
                    </a:ext>
                  </a:extLst>
                </a:gridCol>
                <a:gridCol w="911588">
                  <a:extLst>
                    <a:ext uri="{9D8B030D-6E8A-4147-A177-3AD203B41FA5}">
                      <a16:colId xmlns:a16="http://schemas.microsoft.com/office/drawing/2014/main" val="951280978"/>
                    </a:ext>
                  </a:extLst>
                </a:gridCol>
              </a:tblGrid>
              <a:tr h="3954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потреби-</a:t>
                      </a: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тельской</a:t>
                      </a:r>
                      <a:endParaRPr kumimoji="0" lang="ru-RU" altLang="ru-RU" sz="20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корзины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Средне-</a:t>
                      </a: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геомет</a:t>
                      </a: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рич</a:t>
                      </a: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Пааше</a:t>
                      </a:r>
                      <a:endParaRPr kumimoji="0" lang="ru-RU" altLang="ru-RU" sz="2000" b="0" i="0" u="none" strike="noStrike" cap="none" spc="-50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 пост.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базе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Пааше</a:t>
                      </a: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по пер.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базе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Ласп</a:t>
                      </a: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 пост.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базе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Ласп</a:t>
                      </a: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 пер.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базе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Фишера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 пост.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базе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Индекс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Фишера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по пер.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spc="-50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базе</a:t>
                      </a:r>
                    </a:p>
                  </a:txBody>
                  <a:tcPr marL="18001" marR="18001" marT="18018" marB="180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Январь</a:t>
                      </a: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’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93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Июнь</a:t>
                      </a: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’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1,82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1,47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1,31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1,26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1,82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1,79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1,54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Январь</a:t>
                      </a: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’93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5,27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4,21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3,73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3,36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5,27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5,56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4,43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4,32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Июнь</a:t>
                      </a: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’93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12,73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7,33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7,16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12,73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13,33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9,66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9,77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400518"/>
                  </a:ext>
                </a:extLst>
              </a:tr>
            </a:tbl>
          </a:graphicData>
        </a:graphic>
      </p:graphicFrame>
      <p:sp>
        <p:nvSpPr>
          <p:cNvPr id="20" name="Text Box 388"/>
          <p:cNvSpPr txBox="1">
            <a:spLocks noChangeArrowheads="1"/>
          </p:cNvSpPr>
          <p:nvPr/>
        </p:nvSpPr>
        <p:spPr bwMode="auto">
          <a:xfrm>
            <a:off x="173037" y="4397263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Индексы объемов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9026" y="4924402"/>
                <a:ext cx="8951326" cy="885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𝑞𝐿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m:rPr>
                              <m:nor/>
                            </m:rPr>
                            <a:rPr lang="en-US" altLang="ru-RU" sz="2200" b="0" i="0" dirty="0" smtClean="0">
                              <a:latin typeface="+mn-lt"/>
                              <a:sym typeface="Symbol" panose="05050102010706020507" pitchFamily="18" charset="2"/>
                            </a:rPr>
                            <m:t>50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400</m:t>
                          </m:r>
                        </m:num>
                        <m:den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m:rPr>
                              <m:nor/>
                            </m:rPr>
                            <a:rPr lang="en-US" altLang="ru-RU" sz="2200" b="0" i="0" dirty="0" smtClean="0">
                              <a:latin typeface="+mn-lt"/>
                              <a:sym typeface="Symbol" panose="05050102010706020507" pitchFamily="18" charset="2"/>
                            </a:rPr>
                            <m:t>50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+7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40000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=1,25</m:t>
                      </m:r>
                      <m:r>
                        <a:rPr lang="ru-RU" altLang="ru-RU" sz="2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продажи</m:t>
                      </m:r>
                      <m:r>
                        <m:rPr>
                          <m:nor/>
                        </m:rPr>
                        <a:rPr lang="en-US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на 25%.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26" y="4924402"/>
                <a:ext cx="8951326" cy="885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3037" y="5733259"/>
                <a:ext cx="8960852" cy="874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</a:rPr>
                        <m:t>𝑞𝑃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ru-RU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altLang="ru-RU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altLang="ru-RU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m:rPr>
                              <m:nor/>
                            </m:rPr>
                            <a:rPr lang="en-US" altLang="ru-RU" sz="2200" b="0" i="0" dirty="0" smtClean="0">
                              <a:latin typeface="+mn-lt"/>
                              <a:sym typeface="Symbol" panose="05050102010706020507" pitchFamily="18" charset="2"/>
                            </a:rPr>
                            <m:t>100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+100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m:rPr>
                              <m:nor/>
                            </m:rPr>
                            <a:rPr lang="en-US" altLang="ru-RU" sz="2200" b="0" i="0" dirty="0" smtClean="0">
                              <a:latin typeface="+mn-lt"/>
                              <a:sym typeface="Symbol" panose="05050102010706020507" pitchFamily="18" charset="2"/>
                            </a:rPr>
                            <m:t>3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00</m:t>
                          </m:r>
                        </m:num>
                        <m:den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m:rPr>
                              <m:nor/>
                            </m:rPr>
                            <a:rPr lang="en-US" altLang="ru-RU" sz="2200" b="0" i="0" dirty="0" smtClean="0">
                              <a:latin typeface="+mn-lt"/>
                              <a:sym typeface="Symbol" panose="05050102010706020507" pitchFamily="18" charset="2"/>
                            </a:rPr>
                            <m:t>100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+7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altLang="ru-RU" sz="2200" dirty="0">
                              <a:latin typeface="+mn-lt"/>
                              <a:sym typeface="Symbol" panose="05050102010706020507" pitchFamily="18" charset="2"/>
                            </a:rPr>
                            <m:t></m:t>
                          </m:r>
                          <m:r>
                            <a:rPr lang="en-US" altLang="ru-RU" sz="22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45000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=1,11</m:t>
                      </m:r>
                      <m:r>
                        <a:rPr lang="ru-RU" altLang="ru-RU" sz="2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altLang="ru-RU" sz="2200" b="1" i="0" smtClean="0">
                          <a:solidFill>
                            <a:srgbClr val="00FFFF"/>
                          </a:solidFill>
                          <a:latin typeface="+mn-lt"/>
                        </a:rPr>
                        <m:t>продажи </m:t>
                      </m:r>
                      <m:r>
                        <m:rPr>
                          <m:nor/>
                        </m:rPr>
                        <a:rPr lang="en-US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</m:t>
                      </m:r>
                      <m:r>
                        <m:rPr>
                          <m:nor/>
                        </m:rPr>
                        <a:rPr lang="ru-RU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на </m:t>
                      </m:r>
                      <m:r>
                        <m:rPr>
                          <m:nor/>
                        </m:rPr>
                        <a:rPr lang="en-US" altLang="ru-RU" sz="2200" b="1" i="0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11</m:t>
                      </m:r>
                      <m:r>
                        <m:rPr>
                          <m:nor/>
                        </m:rPr>
                        <a:rPr lang="ru-RU" altLang="ru-RU" sz="2200" b="1" dirty="0" smtClean="0">
                          <a:solidFill>
                            <a:srgbClr val="00FFFF"/>
                          </a:solidFill>
                          <a:latin typeface="+mn-lt"/>
                          <a:sym typeface="Symbol" panose="05050102010706020507" pitchFamily="18" charset="2"/>
                        </a:rPr>
                        <m:t>%.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7" y="5733259"/>
                <a:ext cx="8960852" cy="874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1238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Аксиоматический подход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82564" y="5411850"/>
            <a:ext cx="8797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Теорема о невозможности корректного агрегирования:</a:t>
            </a:r>
          </a:p>
          <a:p>
            <a:r>
              <a:rPr lang="ru-RU" altLang="ru-RU" sz="2200" dirty="0" smtClean="0"/>
              <a:t>Не существует индексов цен и объемов, удовлетворяющих требованиям 1-3.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>
                <a:spLocks noChangeArrowheads="1"/>
              </p:cNvSpPr>
              <p:nvPr/>
            </p:nvSpPr>
            <p:spPr bwMode="auto">
              <a:xfrm>
                <a:off x="156985" y="1082630"/>
                <a:ext cx="8987015" cy="1492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Желаемые требования к индексам цен и объемов:</a:t>
                </a:r>
              </a:p>
              <a:p>
                <a:pPr marL="273050" indent="-273050">
                  <a:spcBef>
                    <a:spcPct val="0"/>
                  </a:spcBef>
                  <a:buClrTx/>
                  <a:buSzTx/>
                  <a:buFontTx/>
                  <a:buAutoNum type="arabicPeriod"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Транзитивность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sz="2200" dirty="0" smtClean="0">
                    <a:latin typeface="+mj-lt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02</m:t>
                        </m:r>
                      </m:sup>
                    </m:sSubSup>
                  </m:oMath>
                </a14:m>
                <a:r>
                  <a:rPr lang="ru-RU" altLang="ru-RU" sz="2200" dirty="0" smtClean="0">
                    <a:latin typeface="+mj-lt"/>
                  </a:rPr>
                  <a:t>.</a:t>
                </a:r>
                <a:br>
                  <a:rPr lang="ru-RU" altLang="ru-RU" sz="2200" dirty="0" smtClean="0">
                    <a:latin typeface="+mj-lt"/>
                  </a:rPr>
                </a:br>
                <a:r>
                  <a:rPr lang="ru-RU" sz="2200" dirty="0" smtClean="0">
                    <a:latin typeface="+mj-lt"/>
                  </a:rPr>
                  <a:t>Если </a:t>
                </a:r>
                <a:r>
                  <a:rPr lang="ru-RU" sz="2200" dirty="0">
                    <a:latin typeface="+mj-lt"/>
                  </a:rPr>
                  <a:t>за первый год цены (объемы) возросли втрое, а за </a:t>
                </a:r>
                <a:r>
                  <a:rPr lang="ru-RU" sz="2200" dirty="0" smtClean="0">
                    <a:latin typeface="+mj-lt"/>
                  </a:rPr>
                  <a:t>следующий –еще </a:t>
                </a:r>
                <a:r>
                  <a:rPr lang="ru-RU" sz="2200" dirty="0">
                    <a:latin typeface="+mj-lt"/>
                  </a:rPr>
                  <a:t>вдвое, то за 2 года они возросли в </a:t>
                </a:r>
                <a:r>
                  <a:rPr lang="ru-RU" sz="2200" dirty="0" smtClean="0">
                    <a:latin typeface="+mj-lt"/>
                  </a:rPr>
                  <a:t>3</a:t>
                </a:r>
                <a:r>
                  <a:rPr lang="ru-RU" sz="2200" dirty="0" smtClean="0">
                    <a:latin typeface="+mj-lt"/>
                    <a:sym typeface="Symbol" panose="05050102010706020507" pitchFamily="18" charset="2"/>
                  </a:rPr>
                  <a:t></a:t>
                </a:r>
                <a:r>
                  <a:rPr lang="ru-RU" sz="2200" dirty="0" smtClean="0">
                    <a:latin typeface="+mj-lt"/>
                  </a:rPr>
                  <a:t>2 = 6 </a:t>
                </a:r>
                <a:r>
                  <a:rPr lang="ru-RU" sz="2200" dirty="0">
                    <a:latin typeface="+mj-lt"/>
                  </a:rPr>
                  <a:t>раз</a:t>
                </a:r>
                <a:r>
                  <a:rPr lang="ru-RU" sz="2200" dirty="0" smtClean="0">
                    <a:latin typeface="+mj-lt"/>
                  </a:rPr>
                  <a:t>.</a:t>
                </a:r>
                <a:endParaRPr lang="ru-RU" altLang="ru-RU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85" y="1082630"/>
                <a:ext cx="8987015" cy="1492332"/>
              </a:xfrm>
              <a:prstGeom prst="rect">
                <a:avLst/>
              </a:prstGeom>
              <a:blipFill>
                <a:blip r:embed="rId2"/>
                <a:stretch>
                  <a:fillRect l="-882" t="-2869" b="-77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56985" y="2492690"/>
                <a:ext cx="8877478" cy="1140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3050" indent="-273050">
                  <a:buFont typeface="+mj-lt"/>
                  <a:buAutoNum type="arabicPeriod" startAt="2"/>
                </a:pPr>
                <a:r>
                  <a:rPr lang="ru-RU" altLang="ru-RU" sz="2200" b="1" dirty="0">
                    <a:solidFill>
                      <a:srgbClr val="00FFFF"/>
                    </a:solidFill>
                  </a:rPr>
                  <a:t>Мультипликативность</a:t>
                </a:r>
                <a:r>
                  <a:rPr lang="en-US" altLang="ru-RU" sz="2200" b="1" dirty="0">
                    <a:solidFill>
                      <a:srgbClr val="00FFFF"/>
                    </a:solidFill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</m:oMath>
                </a14:m>
                <a:r>
                  <a:rPr lang="ru-RU" altLang="ru-RU" sz="2200" dirty="0"/>
                  <a:t/>
                </a:r>
                <a:br>
                  <a:rPr lang="ru-RU" altLang="ru-RU" sz="2200" dirty="0"/>
                </a:br>
                <a:r>
                  <a:rPr lang="ru-RU" sz="2200" dirty="0"/>
                  <a:t>Если за некоторый год цены возросли вдвое, а объемы продаж – в 1,1 раза, то номинальный ВВП вырос в 2</a:t>
                </a:r>
                <a:r>
                  <a:rPr lang="ru-RU" sz="2200" dirty="0">
                    <a:sym typeface="Symbol" panose="05050102010706020507" pitchFamily="18" charset="2"/>
                  </a:rPr>
                  <a:t></a:t>
                </a:r>
                <a:r>
                  <a:rPr lang="ru-RU" sz="2200" dirty="0"/>
                  <a:t>1,1=2,2 раза.</a:t>
                </a:r>
                <a:endParaRPr lang="en-US" alt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85" y="2492690"/>
                <a:ext cx="8877478" cy="1140953"/>
              </a:xfrm>
              <a:prstGeom prst="rect">
                <a:avLst/>
              </a:prstGeom>
              <a:blipFill>
                <a:blip r:embed="rId3"/>
                <a:stretch>
                  <a:fillRect l="-755" t="-3209" b="-10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40943" y="3548054"/>
                <a:ext cx="8823503" cy="1847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3050" indent="-273050">
                  <a:buFont typeface="+mj-lt"/>
                  <a:buAutoNum type="arabicPeriod" startAt="3"/>
                </a:pPr>
                <a:r>
                  <a:rPr lang="ru-RU" altLang="ru-RU" sz="2200" b="1" dirty="0">
                    <a:solidFill>
                      <a:srgbClr val="00FFFF"/>
                    </a:solidFill>
                    <a:latin typeface="+mj-lt"/>
                  </a:rPr>
                  <a:t>Требование о среднем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ru-RU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b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ru-RU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altLang="ru-RU" sz="2200" dirty="0">
                    <a:latin typeface="+mj-lt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ru-RU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b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ru-RU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  <m:sup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bSup>
                      </m:e>
                    </m:d>
                    <m:r>
                      <a:rPr lang="ru-RU" altLang="ru-RU" sz="22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ru-RU" sz="2200" b="1" dirty="0">
                    <a:solidFill>
                      <a:srgbClr val="00FFFF"/>
                    </a:solidFill>
                    <a:latin typeface="+mj-lt"/>
                  </a:rPr>
                  <a:t/>
                </a:r>
                <a:br>
                  <a:rPr lang="en-US" altLang="ru-RU" sz="2200" b="1" dirty="0">
                    <a:solidFill>
                      <a:srgbClr val="00FFFF"/>
                    </a:solidFill>
                    <a:latin typeface="+mj-lt"/>
                  </a:rPr>
                </a:br>
                <a:r>
                  <a:rPr lang="ru-RU" sz="2200" dirty="0">
                    <a:latin typeface="+mj-lt"/>
                  </a:rPr>
                  <a:t>Индекс цен (объемов) должен находиться между крайними </a:t>
                </a:r>
                <a:r>
                  <a:rPr lang="ru-RU" sz="2200" dirty="0" err="1">
                    <a:latin typeface="+mj-lt"/>
                  </a:rPr>
                  <a:t>значени</a:t>
                </a:r>
                <a:r>
                  <a:rPr lang="en-US" sz="2200" dirty="0">
                    <a:latin typeface="+mj-lt"/>
                  </a:rPr>
                  <a:t>-</a:t>
                </a:r>
                <a:r>
                  <a:rPr lang="ru-RU" sz="2200" dirty="0" err="1">
                    <a:latin typeface="+mj-lt"/>
                  </a:rPr>
                  <a:t>ями</a:t>
                </a:r>
                <a:r>
                  <a:rPr lang="ru-RU" sz="2200" dirty="0">
                    <a:latin typeface="+mj-lt"/>
                  </a:rPr>
                  <a:t> индексов цен (объемов) на отдельные товары.</a:t>
                </a:r>
                <a:r>
                  <a:rPr lang="en-US" sz="2200" dirty="0">
                    <a:latin typeface="+mj-lt"/>
                  </a:rPr>
                  <a:t/>
                </a:r>
                <a:br>
                  <a:rPr lang="en-US" sz="2200" dirty="0">
                    <a:latin typeface="+mj-lt"/>
                  </a:rPr>
                </a:br>
                <a:r>
                  <a:rPr lang="ru-RU" sz="2200" dirty="0">
                    <a:latin typeface="+mj-lt"/>
                  </a:rPr>
                  <a:t>Если все товары увеличились в цене от 5 до 20%, итоговое значение инфляции не может оказаться равным 30%</a:t>
                </a:r>
                <a:r>
                  <a:rPr lang="en-US" sz="2200" dirty="0">
                    <a:latin typeface="+mj-lt"/>
                  </a:rPr>
                  <a:t>.</a:t>
                </a:r>
                <a:endParaRPr lang="ru-RU" altLang="ru-RU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3" y="3548054"/>
                <a:ext cx="8823503" cy="1847942"/>
              </a:xfrm>
              <a:prstGeom prst="rect">
                <a:avLst/>
              </a:prstGeom>
              <a:blipFill>
                <a:blip r:embed="rId4"/>
                <a:stretch>
                  <a:fillRect l="-760" t="-1320" b="-62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45015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Возможные пути решения проблемы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173028" y="1066588"/>
            <a:ext cx="887747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 рамках аксиоматического подхода (Фишер):</a:t>
            </a:r>
          </a:p>
          <a:p>
            <a:pPr marL="273050" indent="-27305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+mj-lt"/>
              </a:rPr>
              <a:t>Выбор индексов, дающих минимальные отклонения по представлен-</a:t>
            </a:r>
            <a:r>
              <a:rPr lang="ru-RU" altLang="ru-RU" sz="2200" dirty="0" err="1" smtClean="0">
                <a:latin typeface="+mj-lt"/>
              </a:rPr>
              <a:t>ным</a:t>
            </a:r>
            <a:r>
              <a:rPr lang="ru-RU" altLang="ru-RU" sz="2200" dirty="0" smtClean="0">
                <a:latin typeface="+mj-lt"/>
              </a:rPr>
              <a:t> выше и другим (в том числе, более слабым) требованиям</a:t>
            </a:r>
            <a:r>
              <a:rPr lang="ru-RU" sz="2200" dirty="0" smtClean="0">
                <a:latin typeface="+mj-lt"/>
              </a:rPr>
              <a:t>.</a:t>
            </a:r>
          </a:p>
          <a:p>
            <a:pPr marL="273050" indent="-27305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sz="2200" dirty="0" smtClean="0">
                <a:latin typeface="+mj-lt"/>
              </a:rPr>
              <a:t>Отказ от части требований 1-3, переход к «</a:t>
            </a:r>
            <a:r>
              <a:rPr lang="ru-RU" sz="2200" dirty="0" err="1" smtClean="0">
                <a:latin typeface="+mj-lt"/>
              </a:rPr>
              <a:t>субидеальным</a:t>
            </a:r>
            <a:r>
              <a:rPr lang="ru-RU" sz="2200" dirty="0" smtClean="0">
                <a:latin typeface="+mj-lt"/>
              </a:rPr>
              <a:t>» индексам.</a:t>
            </a:r>
            <a:endParaRPr lang="ru-RU" altLang="ru-RU" sz="2200" dirty="0">
              <a:latin typeface="+mj-lt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73026" y="2491881"/>
            <a:ext cx="887747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 рамках экономического подхода (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Конюс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):</a:t>
            </a:r>
          </a:p>
          <a:p>
            <a:pPr marL="273050" indent="-273050"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ru-RU" altLang="ru-RU" sz="2200" dirty="0" smtClean="0">
                <a:latin typeface="+mj-lt"/>
              </a:rPr>
              <a:t>Построение «аналитических» индексов, основанных на моделях </a:t>
            </a:r>
            <a:r>
              <a:rPr lang="ru-RU" altLang="ru-RU" sz="2200" dirty="0" err="1" smtClean="0">
                <a:latin typeface="+mj-lt"/>
              </a:rPr>
              <a:t>ра-ционального</a:t>
            </a:r>
            <a:r>
              <a:rPr lang="ru-RU" altLang="ru-RU" sz="2200" dirty="0" smtClean="0">
                <a:latin typeface="+mj-lt"/>
              </a:rPr>
              <a:t> потребительского поведения в условиях определенных предположений о виде функций полезности (например, </a:t>
            </a:r>
            <a:r>
              <a:rPr lang="en-US" altLang="ru-RU" sz="2200" dirty="0" smtClean="0">
                <a:latin typeface="+mj-lt"/>
              </a:rPr>
              <a:t>CES)</a:t>
            </a:r>
            <a:r>
              <a:rPr lang="ru-RU" sz="2200" dirty="0" smtClean="0">
                <a:latin typeface="+mj-lt"/>
              </a:rPr>
              <a:t>.</a:t>
            </a:r>
            <a:endParaRPr lang="ru-RU" altLang="ru-RU" sz="2200" dirty="0">
              <a:latin typeface="+mj-lt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3026" y="3949258"/>
            <a:ext cx="887748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Общие рекомендации:</a:t>
            </a:r>
          </a:p>
          <a:p>
            <a:pPr marL="273050" indent="-273050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+mj-lt"/>
              </a:rPr>
              <a:t>Индексы в форме среднего арифметического и гармонического плохи (несмотря на применение, в </a:t>
            </a:r>
            <a:r>
              <a:rPr lang="ru-RU" altLang="ru-RU" sz="2200" dirty="0" err="1" smtClean="0">
                <a:latin typeface="+mj-lt"/>
              </a:rPr>
              <a:t>т.ч</a:t>
            </a:r>
            <a:r>
              <a:rPr lang="ru-RU" altLang="ru-RU" sz="2200" dirty="0" smtClean="0">
                <a:latin typeface="+mj-lt"/>
              </a:rPr>
              <a:t>. для анализа фондового рынка).</a:t>
            </a:r>
          </a:p>
          <a:p>
            <a:pPr marL="273050" indent="-273050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+mj-lt"/>
              </a:rPr>
              <a:t>Среднее геометрическое с постоянными весами удовлетворяет </a:t>
            </a:r>
            <a:r>
              <a:rPr lang="ru-RU" altLang="ru-RU" sz="2200" dirty="0" err="1" smtClean="0">
                <a:latin typeface="+mj-lt"/>
              </a:rPr>
              <a:t>требо-ваниям</a:t>
            </a:r>
            <a:r>
              <a:rPr lang="ru-RU" altLang="ru-RU" sz="2200" dirty="0" smtClean="0">
                <a:latin typeface="+mj-lt"/>
              </a:rPr>
              <a:t> </a:t>
            </a:r>
            <a:r>
              <a:rPr lang="ru-RU" altLang="ru-RU" sz="2200" dirty="0" err="1" smtClean="0">
                <a:latin typeface="+mj-lt"/>
              </a:rPr>
              <a:t>транзитивости</a:t>
            </a:r>
            <a:r>
              <a:rPr lang="ru-RU" altLang="ru-RU" sz="2200" dirty="0" smtClean="0">
                <a:latin typeface="+mj-lt"/>
              </a:rPr>
              <a:t> и о среднем. Желателен удачный выбор весов. Пример: логарифмическое среднее из объемов (индекс </a:t>
            </a:r>
            <a:r>
              <a:rPr lang="ru-RU" altLang="ru-RU" sz="2200" dirty="0" err="1" smtClean="0">
                <a:latin typeface="+mj-lt"/>
              </a:rPr>
              <a:t>Вартии</a:t>
            </a:r>
            <a:r>
              <a:rPr lang="ru-RU" altLang="ru-RU" sz="2200" dirty="0" smtClean="0">
                <a:latin typeface="+mj-lt"/>
              </a:rPr>
              <a:t>).</a:t>
            </a:r>
          </a:p>
          <a:p>
            <a:pPr marL="273050" indent="-273050">
              <a:spcBef>
                <a:spcPct val="0"/>
              </a:spcBef>
              <a:buClrTx/>
              <a:buSzTx/>
              <a:buAutoNum type="arabicPeriod"/>
            </a:pPr>
            <a:r>
              <a:rPr lang="ru-RU" altLang="ru-RU" sz="2200" dirty="0" smtClean="0">
                <a:latin typeface="+mj-lt"/>
              </a:rPr>
              <a:t>Индексы </a:t>
            </a:r>
            <a:r>
              <a:rPr lang="ru-RU" altLang="ru-RU" sz="2200" dirty="0" err="1" smtClean="0">
                <a:latin typeface="+mj-lt"/>
              </a:rPr>
              <a:t>Ласпейреса</a:t>
            </a:r>
            <a:r>
              <a:rPr lang="ru-RU" altLang="ru-RU" sz="2200" dirty="0" smtClean="0">
                <a:latin typeface="+mj-lt"/>
              </a:rPr>
              <a:t> (ИПЦ) и </a:t>
            </a:r>
            <a:r>
              <a:rPr lang="ru-RU" altLang="ru-RU" sz="2200" dirty="0" err="1" smtClean="0">
                <a:latin typeface="+mj-lt"/>
              </a:rPr>
              <a:t>Пааше</a:t>
            </a:r>
            <a:r>
              <a:rPr lang="ru-RU" altLang="ru-RU" sz="2200" dirty="0" smtClean="0">
                <a:latin typeface="+mj-lt"/>
              </a:rPr>
              <a:t> (дефлятор ВВП) плохи относи-</a:t>
            </a:r>
            <a:r>
              <a:rPr lang="ru-RU" altLang="ru-RU" sz="2200" dirty="0" err="1" smtClean="0">
                <a:latin typeface="+mj-lt"/>
              </a:rPr>
              <a:t>тельно</a:t>
            </a:r>
            <a:r>
              <a:rPr lang="ru-RU" altLang="ru-RU" sz="2200" dirty="0" smtClean="0">
                <a:latin typeface="+mj-lt"/>
              </a:rPr>
              <a:t> индексов Фишера, </a:t>
            </a:r>
            <a:r>
              <a:rPr lang="ru-RU" altLang="ru-RU" sz="2200" dirty="0" err="1" smtClean="0">
                <a:latin typeface="+mj-lt"/>
              </a:rPr>
              <a:t>Уолша</a:t>
            </a:r>
            <a:r>
              <a:rPr lang="ru-RU" altLang="ru-RU" sz="2200" dirty="0" smtClean="0">
                <a:latin typeface="+mj-lt"/>
              </a:rPr>
              <a:t>, </a:t>
            </a:r>
            <a:r>
              <a:rPr lang="ru-RU" altLang="ru-RU" sz="2200" dirty="0" err="1" smtClean="0">
                <a:latin typeface="+mj-lt"/>
              </a:rPr>
              <a:t>Эджворта</a:t>
            </a:r>
            <a:r>
              <a:rPr lang="ru-RU" altLang="ru-RU" sz="2200" dirty="0" smtClean="0">
                <a:latin typeface="+mj-lt"/>
              </a:rPr>
              <a:t>.</a:t>
            </a:r>
            <a:endParaRPr lang="ru-RU" altLang="ru-RU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68976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Эффект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ы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дохода и замещения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 Слуцкому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8880" y="-1168878"/>
            <a:ext cx="9879520" cy="6532447"/>
            <a:chOff x="0" y="-357813"/>
            <a:chExt cx="9144000" cy="7185025"/>
          </a:xfrm>
        </p:grpSpPr>
        <p:sp>
          <p:nvSpPr>
            <p:cNvPr id="7184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/>
            </a:p>
          </p:txBody>
        </p:sp>
        <p:grpSp>
          <p:nvGrpSpPr>
            <p:cNvPr id="107" name="Группа 106"/>
            <p:cNvGrpSpPr/>
            <p:nvPr/>
          </p:nvGrpSpPr>
          <p:grpSpPr>
            <a:xfrm>
              <a:off x="353669" y="72184"/>
              <a:ext cx="7128268" cy="6191930"/>
              <a:chOff x="523805" y="2487046"/>
              <a:chExt cx="5695207" cy="3758925"/>
            </a:xfrm>
          </p:grpSpPr>
          <p:sp>
            <p:nvSpPr>
              <p:cNvPr id="112" name="Дуга 111"/>
              <p:cNvSpPr/>
              <p:nvPr/>
            </p:nvSpPr>
            <p:spPr bwMode="auto">
              <a:xfrm flipH="1" flipV="1">
                <a:off x="1042707" y="2487046"/>
                <a:ext cx="4686017" cy="3083181"/>
              </a:xfrm>
              <a:prstGeom prst="arc">
                <a:avLst>
                  <a:gd name="adj1" fmla="val 16200000"/>
                  <a:gd name="adj2" fmla="val 21398023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13" name="Дуга 112"/>
              <p:cNvSpPr/>
              <p:nvPr/>
            </p:nvSpPr>
            <p:spPr bwMode="auto">
              <a:xfrm flipH="1" flipV="1">
                <a:off x="880299" y="3091850"/>
                <a:ext cx="3471751" cy="2600521"/>
              </a:xfrm>
              <a:prstGeom prst="arc">
                <a:avLst>
                  <a:gd name="adj1" fmla="val 16200000"/>
                  <a:gd name="adj2" fmla="val 21220801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14" name="Line 64"/>
              <p:cNvSpPr>
                <a:spLocks noChangeShapeType="1"/>
              </p:cNvSpPr>
              <p:nvPr/>
            </p:nvSpPr>
            <p:spPr bwMode="auto">
              <a:xfrm>
                <a:off x="523805" y="3934890"/>
                <a:ext cx="0" cy="22198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5" name="Line 65"/>
              <p:cNvSpPr>
                <a:spLocks noChangeShapeType="1"/>
              </p:cNvSpPr>
              <p:nvPr/>
            </p:nvSpPr>
            <p:spPr bwMode="auto">
              <a:xfrm flipV="1">
                <a:off x="523806" y="6145857"/>
                <a:ext cx="5518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6" name="Rectangle 70"/>
              <p:cNvSpPr>
                <a:spLocks noChangeArrowheads="1"/>
              </p:cNvSpPr>
              <p:nvPr/>
            </p:nvSpPr>
            <p:spPr bwMode="auto">
              <a:xfrm>
                <a:off x="5682308" y="5890003"/>
                <a:ext cx="536704" cy="3559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17" name="Rectangle 70"/>
              <p:cNvSpPr>
                <a:spLocks noChangeArrowheads="1"/>
              </p:cNvSpPr>
              <p:nvPr/>
            </p:nvSpPr>
            <p:spPr bwMode="auto">
              <a:xfrm>
                <a:off x="540349" y="3869188"/>
                <a:ext cx="314876" cy="3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18" name="Rectangle 70"/>
              <p:cNvSpPr>
                <a:spLocks noChangeArrowheads="1"/>
              </p:cNvSpPr>
              <p:nvPr/>
            </p:nvSpPr>
            <p:spPr bwMode="auto">
              <a:xfrm>
                <a:off x="865034" y="4633975"/>
                <a:ext cx="533910" cy="297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119" name="Овал 118"/>
              <p:cNvSpPr/>
              <p:nvPr/>
            </p:nvSpPr>
            <p:spPr bwMode="auto">
              <a:xfrm>
                <a:off x="2065421" y="5285068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20" name="Овал 119"/>
              <p:cNvSpPr/>
              <p:nvPr/>
            </p:nvSpPr>
            <p:spPr bwMode="auto">
              <a:xfrm>
                <a:off x="3158168" y="5103273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21" name="Овал 120"/>
              <p:cNvSpPr/>
              <p:nvPr/>
            </p:nvSpPr>
            <p:spPr bwMode="auto">
              <a:xfrm>
                <a:off x="981332" y="4880819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22" name="Line 67"/>
              <p:cNvSpPr>
                <a:spLocks noChangeShapeType="1"/>
              </p:cNvSpPr>
              <p:nvPr/>
            </p:nvSpPr>
            <p:spPr bwMode="auto">
              <a:xfrm>
                <a:off x="549819" y="4735331"/>
                <a:ext cx="3732172" cy="1411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8" name="Rectangle 70"/>
              <p:cNvSpPr>
                <a:spLocks noChangeArrowheads="1"/>
              </p:cNvSpPr>
              <p:nvPr/>
            </p:nvSpPr>
            <p:spPr bwMode="auto">
              <a:xfrm>
                <a:off x="2065623" y="5138991"/>
                <a:ext cx="533910" cy="297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 smtClean="0">
                    <a:latin typeface="Times New Roman Cyr" pitchFamily="18" charset="0"/>
                  </a:rPr>
                  <a:t>С</a:t>
                </a:r>
                <a:r>
                  <a:rPr lang="ru-RU" altLang="ru-RU" sz="2200" i="1" baseline="-25000" dirty="0" smtClean="0">
                    <a:latin typeface="Times New Roman Cyr" pitchFamily="18" charset="0"/>
                  </a:rPr>
                  <a:t>С</a:t>
                </a:r>
                <a:endParaRPr lang="ru-RU" altLang="ru-RU" sz="2200" i="1" baseline="-25000" dirty="0">
                  <a:latin typeface="Times New Roman Cyr" pitchFamily="18" charset="0"/>
                </a:endParaRPr>
              </a:p>
            </p:txBody>
          </p:sp>
        </p:grpSp>
        <p:sp>
          <p:nvSpPr>
            <p:cNvPr id="108" name="Line 67"/>
            <p:cNvSpPr>
              <a:spLocks noChangeShapeType="1"/>
            </p:cNvSpPr>
            <p:nvPr/>
          </p:nvSpPr>
          <p:spPr bwMode="auto">
            <a:xfrm>
              <a:off x="351101" y="2772531"/>
              <a:ext cx="1590992" cy="332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Дуга 108"/>
            <p:cNvSpPr/>
            <p:nvPr/>
          </p:nvSpPr>
          <p:spPr bwMode="auto">
            <a:xfrm flipH="1" flipV="1">
              <a:off x="2306462" y="-357813"/>
              <a:ext cx="5750269" cy="5154705"/>
            </a:xfrm>
            <a:prstGeom prst="arc">
              <a:avLst>
                <a:gd name="adj1" fmla="val 16279148"/>
                <a:gd name="adj2" fmla="val 2126053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10" name="Line 67"/>
            <p:cNvSpPr>
              <a:spLocks noChangeShapeType="1"/>
            </p:cNvSpPr>
            <p:nvPr/>
          </p:nvSpPr>
          <p:spPr bwMode="auto">
            <a:xfrm>
              <a:off x="374810" y="2772532"/>
              <a:ext cx="6648596" cy="333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3484857" y="4013071"/>
              <a:ext cx="668255" cy="511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23" name="Line 67"/>
            <p:cNvSpPr>
              <a:spLocks noChangeShapeType="1"/>
            </p:cNvSpPr>
            <p:nvPr/>
          </p:nvSpPr>
          <p:spPr bwMode="auto">
            <a:xfrm>
              <a:off x="363133" y="4074347"/>
              <a:ext cx="641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Line 67"/>
            <p:cNvSpPr>
              <a:spLocks noChangeShapeType="1"/>
            </p:cNvSpPr>
            <p:nvPr/>
          </p:nvSpPr>
          <p:spPr bwMode="auto">
            <a:xfrm>
              <a:off x="374810" y="4395940"/>
              <a:ext cx="3286895" cy="46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Line 67"/>
            <p:cNvSpPr>
              <a:spLocks noChangeShapeType="1"/>
            </p:cNvSpPr>
            <p:nvPr/>
          </p:nvSpPr>
          <p:spPr bwMode="auto">
            <a:xfrm flipH="1">
              <a:off x="3705602" y="4453991"/>
              <a:ext cx="4227" cy="1620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Line 67"/>
            <p:cNvSpPr>
              <a:spLocks noChangeShapeType="1"/>
            </p:cNvSpPr>
            <p:nvPr/>
          </p:nvSpPr>
          <p:spPr bwMode="auto">
            <a:xfrm>
              <a:off x="998528" y="4104819"/>
              <a:ext cx="4613" cy="199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Line 67"/>
            <p:cNvSpPr>
              <a:spLocks noChangeShapeType="1"/>
            </p:cNvSpPr>
            <p:nvPr/>
          </p:nvSpPr>
          <p:spPr bwMode="auto">
            <a:xfrm flipV="1">
              <a:off x="376360" y="4764393"/>
              <a:ext cx="1979371" cy="5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>
              <a:off x="2342738" y="4738495"/>
              <a:ext cx="5116" cy="135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Line 65"/>
            <p:cNvSpPr>
              <a:spLocks noChangeShapeType="1"/>
            </p:cNvSpPr>
            <p:nvPr/>
          </p:nvSpPr>
          <p:spPr bwMode="auto">
            <a:xfrm>
              <a:off x="998624" y="6271686"/>
              <a:ext cx="134393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Line 65"/>
            <p:cNvSpPr>
              <a:spLocks noChangeShapeType="1"/>
            </p:cNvSpPr>
            <p:nvPr/>
          </p:nvSpPr>
          <p:spPr bwMode="auto">
            <a:xfrm>
              <a:off x="2366209" y="6267674"/>
              <a:ext cx="134393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Rectangle 70"/>
            <p:cNvSpPr>
              <a:spLocks noChangeArrowheads="1"/>
            </p:cNvSpPr>
            <p:nvPr/>
          </p:nvSpPr>
          <p:spPr bwMode="auto">
            <a:xfrm>
              <a:off x="1386372" y="6308820"/>
              <a:ext cx="668255" cy="511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dirty="0" smtClean="0">
                  <a:latin typeface="Times New Roman Cyr" pitchFamily="18" charset="0"/>
                  <a:sym typeface="Symbol" panose="05050102010706020507" pitchFamily="18" charset="2"/>
                </a:rPr>
                <a:t></a:t>
              </a:r>
              <a:r>
                <a:rPr lang="en-US" altLang="ru-RU" sz="2200" i="1" dirty="0" err="1" smtClean="0">
                  <a:latin typeface="Times New Roman Cyr" pitchFamily="18" charset="0"/>
                  <a:sym typeface="Symbol" panose="05050102010706020507" pitchFamily="18" charset="2"/>
                </a:rPr>
                <a:t>x</a:t>
              </a:r>
              <a:r>
                <a:rPr lang="en-US" altLang="ru-RU" sz="2200" i="1" baseline="30000" dirty="0" err="1" smtClean="0">
                  <a:latin typeface="Times New Roman Cyr" pitchFamily="18" charset="0"/>
                  <a:sym typeface="Symbol" panose="05050102010706020507" pitchFamily="18" charset="2"/>
                </a:rPr>
                <a:t>S</a:t>
              </a:r>
              <a:endParaRPr lang="ru-RU" altLang="ru-RU" sz="2200" i="1" baseline="30000" dirty="0">
                <a:latin typeface="Times New Roman Cyr" pitchFamily="18" charset="0"/>
              </a:endParaRPr>
            </a:p>
          </p:txBody>
        </p:sp>
        <p:sp>
          <p:nvSpPr>
            <p:cNvPr id="133" name="Rectangle 70"/>
            <p:cNvSpPr>
              <a:spLocks noChangeArrowheads="1"/>
            </p:cNvSpPr>
            <p:nvPr/>
          </p:nvSpPr>
          <p:spPr bwMode="auto">
            <a:xfrm>
              <a:off x="2704048" y="6315277"/>
              <a:ext cx="668255" cy="511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dirty="0" smtClean="0">
                  <a:latin typeface="Times New Roman Cyr" pitchFamily="18" charset="0"/>
                  <a:sym typeface="Symbol" panose="05050102010706020507" pitchFamily="18" charset="2"/>
                </a:rPr>
                <a:t></a:t>
              </a:r>
              <a:r>
                <a:rPr lang="en-US" altLang="ru-RU" sz="2200" i="1" dirty="0" err="1" smtClean="0">
                  <a:latin typeface="Times New Roman Cyr" pitchFamily="18" charset="0"/>
                  <a:sym typeface="Symbol" panose="05050102010706020507" pitchFamily="18" charset="2"/>
                </a:rPr>
                <a:t>x</a:t>
              </a:r>
              <a:r>
                <a:rPr lang="en-US" altLang="ru-RU" sz="2200" i="1" baseline="30000" dirty="0" err="1" smtClean="0">
                  <a:latin typeface="Times New Roman Cyr" pitchFamily="18" charset="0"/>
                  <a:sym typeface="Symbol" panose="05050102010706020507" pitchFamily="18" charset="2"/>
                </a:rPr>
                <a:t>M</a:t>
              </a:r>
              <a:endParaRPr lang="ru-RU" altLang="ru-RU" sz="2200" i="1" baseline="30000" dirty="0">
                <a:latin typeface="Times New Roman Cyr" pitchFamily="18" charset="0"/>
              </a:endParaRPr>
            </a:p>
          </p:txBody>
        </p:sp>
        <p:sp>
          <p:nvSpPr>
            <p:cNvPr id="134" name="Line 65"/>
            <p:cNvSpPr>
              <a:spLocks noChangeShapeType="1"/>
            </p:cNvSpPr>
            <p:nvPr/>
          </p:nvSpPr>
          <p:spPr bwMode="auto">
            <a:xfrm flipV="1">
              <a:off x="231103" y="4388427"/>
              <a:ext cx="78" cy="375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Line 65"/>
            <p:cNvSpPr>
              <a:spLocks noChangeShapeType="1"/>
            </p:cNvSpPr>
            <p:nvPr/>
          </p:nvSpPr>
          <p:spPr bwMode="auto">
            <a:xfrm flipH="1" flipV="1">
              <a:off x="106284" y="4107685"/>
              <a:ext cx="5980" cy="656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4093131" y="1616891"/>
            <a:ext cx="49114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Задача разделить разворот бюджетного ограничения (изменение соотношения цен) и его сдвиг (изменение богатства).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38" name="Прямоугольник 14"/>
          <p:cNvSpPr>
            <a:spLocks noChangeArrowheads="1"/>
          </p:cNvSpPr>
          <p:nvPr/>
        </p:nvSpPr>
        <p:spPr bwMode="auto">
          <a:xfrm>
            <a:off x="182563" y="5189050"/>
            <a:ext cx="87979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Точка Слуцкого (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  <a:r>
              <a:rPr lang="ru-RU" altLang="ru-RU" sz="2200" b="1" i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sz="2200" dirty="0" smtClean="0">
                <a:latin typeface="Times New Roman Cyr" pitchFamily="18" charset="0"/>
              </a:rPr>
              <a:t>– оптимальный выбор потребителя в ситуации, когда по новым ценам ему доступен в точности прежний набор товаров.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AC</a:t>
            </a:r>
            <a:r>
              <a:rPr lang="ru-RU" altLang="ru-RU" sz="2200" b="1" i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– эффект замещения (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substitution effect)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C</a:t>
            </a:r>
            <a:r>
              <a:rPr lang="ru-RU" altLang="ru-RU" sz="2200" b="1" i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B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– эффект дохода (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income effect)</a:t>
            </a:r>
          </a:p>
        </p:txBody>
      </p:sp>
    </p:spTree>
    <p:extLst>
      <p:ext uri="{BB962C8B-B14F-4D97-AF65-F5344CB8AC3E}">
        <p14:creationId xmlns:p14="http://schemas.microsoft.com/office/powerpoint/2010/main" val="14265353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Эффект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ы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дохода и замещения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Хиксу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3561321" y="1616891"/>
            <a:ext cx="544321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Проблема в том, что разделение эффектов по Слуцкому не совсем точное, поскольку в точке Слуцкого полезность выше исходной.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38" name="Прямоугольник 14"/>
          <p:cNvSpPr>
            <a:spLocks noChangeArrowheads="1"/>
          </p:cNvSpPr>
          <p:nvPr/>
        </p:nvSpPr>
        <p:spPr bwMode="auto">
          <a:xfrm>
            <a:off x="178880" y="5189787"/>
            <a:ext cx="88016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Точка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Хикса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С</a:t>
            </a:r>
            <a:r>
              <a:rPr lang="ru-RU" altLang="ru-RU" sz="2200" b="1" i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Х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sz="2200" dirty="0" smtClean="0">
                <a:latin typeface="Times New Roman Cyr" pitchFamily="18" charset="0"/>
              </a:rPr>
              <a:t>– оптимальный выбор потребителя в ситуации, когда по новым ценам он достигает в точности прежнего уровня полезности.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78880" y="-843563"/>
            <a:ext cx="98795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93713" y="-1168878"/>
            <a:ext cx="8589961" cy="6532447"/>
            <a:chOff x="293713" y="-1168878"/>
            <a:chExt cx="8589961" cy="6532447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560997" y="127849"/>
              <a:ext cx="7701648" cy="4723767"/>
              <a:chOff x="523805" y="3091850"/>
              <a:chExt cx="5695207" cy="3154121"/>
            </a:xfrm>
          </p:grpSpPr>
          <p:sp>
            <p:nvSpPr>
              <p:cNvPr id="57" name="Дуга 56"/>
              <p:cNvSpPr/>
              <p:nvPr/>
            </p:nvSpPr>
            <p:spPr bwMode="auto">
              <a:xfrm flipH="1" flipV="1">
                <a:off x="880299" y="3091850"/>
                <a:ext cx="3471751" cy="2600521"/>
              </a:xfrm>
              <a:prstGeom prst="arc">
                <a:avLst>
                  <a:gd name="adj1" fmla="val 16054506"/>
                  <a:gd name="adj2" fmla="val 2146210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8" name="Line 64"/>
              <p:cNvSpPr>
                <a:spLocks noChangeShapeType="1"/>
              </p:cNvSpPr>
              <p:nvPr/>
            </p:nvSpPr>
            <p:spPr bwMode="auto">
              <a:xfrm>
                <a:off x="523805" y="3934890"/>
                <a:ext cx="0" cy="22198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V="1">
                <a:off x="523806" y="6145857"/>
                <a:ext cx="5518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Rectangle 70"/>
              <p:cNvSpPr>
                <a:spLocks noChangeArrowheads="1"/>
              </p:cNvSpPr>
              <p:nvPr/>
            </p:nvSpPr>
            <p:spPr bwMode="auto">
              <a:xfrm>
                <a:off x="5682308" y="5890003"/>
                <a:ext cx="536704" cy="3559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540349" y="3869188"/>
                <a:ext cx="314876" cy="3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y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865034" y="4633975"/>
                <a:ext cx="533910" cy="297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3" name="Овал 62"/>
              <p:cNvSpPr/>
              <p:nvPr/>
            </p:nvSpPr>
            <p:spPr bwMode="auto">
              <a:xfrm>
                <a:off x="1813110" y="5540230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64" name="Овал 63"/>
              <p:cNvSpPr/>
              <p:nvPr/>
            </p:nvSpPr>
            <p:spPr bwMode="auto">
              <a:xfrm>
                <a:off x="3158168" y="5103273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65" name="Овал 64"/>
              <p:cNvSpPr/>
              <p:nvPr/>
            </p:nvSpPr>
            <p:spPr bwMode="auto">
              <a:xfrm>
                <a:off x="981332" y="4880819"/>
                <a:ext cx="95144" cy="8694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66" name="Line 67"/>
              <p:cNvSpPr>
                <a:spLocks noChangeShapeType="1"/>
              </p:cNvSpPr>
              <p:nvPr/>
            </p:nvSpPr>
            <p:spPr bwMode="auto">
              <a:xfrm>
                <a:off x="529634" y="5063392"/>
                <a:ext cx="2839116" cy="10913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Rectangle 70"/>
              <p:cNvSpPr>
                <a:spLocks noChangeArrowheads="1"/>
              </p:cNvSpPr>
              <p:nvPr/>
            </p:nvSpPr>
            <p:spPr bwMode="auto">
              <a:xfrm>
                <a:off x="1723991" y="5274899"/>
                <a:ext cx="533910" cy="297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 smtClean="0">
                    <a:latin typeface="Times New Roman Cyr" pitchFamily="18" charset="0"/>
                  </a:rPr>
                  <a:t>С</a:t>
                </a:r>
                <a:r>
                  <a:rPr lang="ru-RU" altLang="ru-RU" sz="2200" i="1" baseline="-25000" dirty="0" smtClean="0">
                    <a:latin typeface="Times New Roman Cyr" pitchFamily="18" charset="0"/>
                  </a:rPr>
                  <a:t>Х</a:t>
                </a:r>
                <a:endParaRPr lang="ru-RU" altLang="ru-RU" sz="2200" i="1" baseline="-25000" dirty="0">
                  <a:latin typeface="Times New Roman Cyr" pitchFamily="18" charset="0"/>
                </a:endParaRPr>
              </a:p>
            </p:txBody>
          </p:sp>
        </p:grp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>
              <a:off x="558223" y="1677153"/>
              <a:ext cx="1718967" cy="3022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Дуга 40"/>
            <p:cNvSpPr/>
            <p:nvPr/>
          </p:nvSpPr>
          <p:spPr bwMode="auto">
            <a:xfrm flipH="1" flipV="1">
              <a:off x="2670868" y="-1168878"/>
              <a:ext cx="6212806" cy="4686530"/>
            </a:xfrm>
            <a:prstGeom prst="arc">
              <a:avLst>
                <a:gd name="adj1" fmla="val 16279148"/>
                <a:gd name="adj2" fmla="val 2126053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2" name="Line 67"/>
            <p:cNvSpPr>
              <a:spLocks noChangeShapeType="1"/>
            </p:cNvSpPr>
            <p:nvPr/>
          </p:nvSpPr>
          <p:spPr bwMode="auto">
            <a:xfrm>
              <a:off x="583839" y="1677154"/>
              <a:ext cx="7183392" cy="302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3944050" y="2805022"/>
              <a:ext cx="722008" cy="465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4" name="Line 67"/>
            <p:cNvSpPr>
              <a:spLocks noChangeShapeType="1"/>
            </p:cNvSpPr>
            <p:nvPr/>
          </p:nvSpPr>
          <p:spPr bwMode="auto">
            <a:xfrm>
              <a:off x="571222" y="2860732"/>
              <a:ext cx="692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583839" y="3180413"/>
              <a:ext cx="3551284" cy="41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 flipH="1">
              <a:off x="4182551" y="3205895"/>
              <a:ext cx="4567" cy="1473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1257727" y="2888437"/>
              <a:ext cx="4984" cy="1815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571866" y="3848225"/>
              <a:ext cx="1783340" cy="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355205" y="3838803"/>
              <a:ext cx="5542" cy="874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1257832" y="4858178"/>
              <a:ext cx="1097374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 flipV="1">
              <a:off x="2355205" y="4854851"/>
              <a:ext cx="1832253" cy="3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1431106" y="4892260"/>
              <a:ext cx="722008" cy="465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dirty="0" smtClean="0">
                  <a:latin typeface="Times New Roman Cyr" pitchFamily="18" charset="0"/>
                  <a:sym typeface="Symbol" panose="05050102010706020507" pitchFamily="18" charset="2"/>
                </a:rPr>
                <a:t></a:t>
              </a:r>
              <a:r>
                <a:rPr lang="en-US" altLang="ru-RU" sz="2200" i="1" dirty="0" err="1" smtClean="0">
                  <a:latin typeface="Times New Roman Cyr" pitchFamily="18" charset="0"/>
                  <a:sym typeface="Symbol" panose="05050102010706020507" pitchFamily="18" charset="2"/>
                </a:rPr>
                <a:t>x</a:t>
              </a:r>
              <a:r>
                <a:rPr lang="en-US" altLang="ru-RU" sz="2200" i="1" baseline="30000" dirty="0" err="1" smtClean="0">
                  <a:latin typeface="Times New Roman Cyr" pitchFamily="18" charset="0"/>
                  <a:sym typeface="Symbol" panose="05050102010706020507" pitchFamily="18" charset="2"/>
                </a:rPr>
                <a:t>S</a:t>
              </a:r>
              <a:endParaRPr lang="ru-RU" altLang="ru-RU" sz="2200" i="1" baseline="30000" dirty="0">
                <a:latin typeface="Times New Roman Cyr" pitchFamily="18" charset="0"/>
              </a:endParaRPr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2909364" y="4898130"/>
              <a:ext cx="722008" cy="465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dirty="0" smtClean="0">
                  <a:latin typeface="Times New Roman Cyr" pitchFamily="18" charset="0"/>
                  <a:sym typeface="Symbol" panose="05050102010706020507" pitchFamily="18" charset="2"/>
                </a:rPr>
                <a:t></a:t>
              </a:r>
              <a:r>
                <a:rPr lang="en-US" altLang="ru-RU" sz="2200" i="1" dirty="0" err="1" smtClean="0">
                  <a:latin typeface="Times New Roman Cyr" pitchFamily="18" charset="0"/>
                  <a:sym typeface="Symbol" panose="05050102010706020507" pitchFamily="18" charset="2"/>
                </a:rPr>
                <a:t>x</a:t>
              </a:r>
              <a:r>
                <a:rPr lang="en-US" altLang="ru-RU" sz="2200" i="1" baseline="30000" dirty="0" err="1" smtClean="0">
                  <a:latin typeface="Times New Roman Cyr" pitchFamily="18" charset="0"/>
                  <a:sym typeface="Symbol" panose="05050102010706020507" pitchFamily="18" charset="2"/>
                </a:rPr>
                <a:t>M</a:t>
              </a:r>
              <a:endParaRPr lang="ru-RU" altLang="ru-RU" sz="2200" i="1" baseline="30000" dirty="0">
                <a:latin typeface="Times New Roman Cyr" pitchFamily="18" charset="0"/>
              </a:endParaRPr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 flipV="1">
              <a:off x="427732" y="3146286"/>
              <a:ext cx="924" cy="70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65"/>
            <p:cNvSpPr>
              <a:spLocks noChangeShapeType="1"/>
            </p:cNvSpPr>
            <p:nvPr/>
          </p:nvSpPr>
          <p:spPr bwMode="auto">
            <a:xfrm flipH="1" flipV="1">
              <a:off x="293713" y="2891041"/>
              <a:ext cx="5292" cy="957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8" name="Прямоугольник 67"/>
          <p:cNvSpPr/>
          <p:nvPr/>
        </p:nvSpPr>
        <p:spPr>
          <a:xfrm>
            <a:off x="117833" y="5961173"/>
            <a:ext cx="879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2200" b="1" i="1" dirty="0" smtClean="0">
                <a:solidFill>
                  <a:srgbClr val="00FFFF"/>
                </a:solidFill>
              </a:rPr>
              <a:t>C</a:t>
            </a:r>
            <a:r>
              <a:rPr lang="en-US" altLang="ru-RU" sz="2200" b="1" i="1" baseline="-25000" dirty="0" smtClean="0">
                <a:solidFill>
                  <a:srgbClr val="00FFFF"/>
                </a:solidFill>
              </a:rPr>
              <a:t>C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и </a:t>
            </a:r>
            <a:r>
              <a:rPr lang="ru-RU" altLang="ru-RU" sz="2200" b="1" i="1" dirty="0" smtClean="0">
                <a:solidFill>
                  <a:srgbClr val="00FFFF"/>
                </a:solidFill>
              </a:rPr>
              <a:t>С</a:t>
            </a:r>
            <a:r>
              <a:rPr lang="ru-RU" altLang="ru-RU" sz="2200" b="1" i="1" baseline="-25000" dirty="0" smtClean="0">
                <a:solidFill>
                  <a:srgbClr val="00FFFF"/>
                </a:solidFill>
              </a:rPr>
              <a:t>Х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 –  точки, в которых сохраняется реальный уровень дохода!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3857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148047" y="1051806"/>
            <a:ext cx="88324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Потребитель тратит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= 1000 руб. </a:t>
            </a:r>
            <a:r>
              <a:rPr lang="ru-RU" altLang="ru-RU" sz="2200" dirty="0" smtClean="0">
                <a:latin typeface="Times New Roman Cyr" pitchFamily="18" charset="0"/>
              </a:rPr>
              <a:t>в месяц на черешню (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= 50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0 руб.</a:t>
            </a:r>
            <a:r>
              <a:rPr lang="ru-RU" altLang="ru-RU" sz="2200" dirty="0" smtClean="0">
                <a:latin typeface="Times New Roman Cyr" pitchFamily="18" charset="0"/>
              </a:rPr>
              <a:t>) и бананы 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= 100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руб.</a:t>
            </a:r>
            <a:r>
              <a:rPr lang="ru-RU" altLang="ru-RU" sz="2200" dirty="0" smtClean="0">
                <a:latin typeface="Times New Roman Cyr" pitchFamily="18" charset="0"/>
              </a:rPr>
              <a:t>) В июле цена черешни упала до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=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200 руб.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u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=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xy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63058" y="-323144"/>
            <a:ext cx="8734322" cy="5303141"/>
            <a:chOff x="-169504" y="-329610"/>
            <a:chExt cx="10177610" cy="666931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-169504" y="-329610"/>
              <a:ext cx="10177610" cy="6669319"/>
              <a:chOff x="-275898" y="-720350"/>
              <a:chExt cx="9419898" cy="7335571"/>
            </a:xfrm>
          </p:grpSpPr>
          <p:sp>
            <p:nvSpPr>
              <p:cNvPr id="7184" name="Rectangle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ru-RU"/>
              </a:p>
            </p:txBody>
          </p:sp>
          <p:grpSp>
            <p:nvGrpSpPr>
              <p:cNvPr id="107" name="Группа 106"/>
              <p:cNvGrpSpPr/>
              <p:nvPr/>
            </p:nvGrpSpPr>
            <p:grpSpPr>
              <a:xfrm>
                <a:off x="353669" y="72184"/>
                <a:ext cx="7128268" cy="6117464"/>
                <a:chOff x="523805" y="2487046"/>
                <a:chExt cx="5695207" cy="3713721"/>
              </a:xfrm>
            </p:grpSpPr>
            <p:sp>
              <p:nvSpPr>
                <p:cNvPr id="112" name="Дуга 111"/>
                <p:cNvSpPr/>
                <p:nvPr/>
              </p:nvSpPr>
              <p:spPr bwMode="auto">
                <a:xfrm flipH="1" flipV="1">
                  <a:off x="1042707" y="2487046"/>
                  <a:ext cx="4686017" cy="3083181"/>
                </a:xfrm>
                <a:prstGeom prst="arc">
                  <a:avLst>
                    <a:gd name="adj1" fmla="val 16200000"/>
                    <a:gd name="adj2" fmla="val 21398023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113" name="Дуга 112"/>
                <p:cNvSpPr/>
                <p:nvPr/>
              </p:nvSpPr>
              <p:spPr bwMode="auto">
                <a:xfrm flipH="1" flipV="1">
                  <a:off x="880299" y="3091850"/>
                  <a:ext cx="3471751" cy="2600521"/>
                </a:xfrm>
                <a:prstGeom prst="arc">
                  <a:avLst>
                    <a:gd name="adj1" fmla="val 16200000"/>
                    <a:gd name="adj2" fmla="val 2122080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114" name="Line 64"/>
                <p:cNvSpPr>
                  <a:spLocks noChangeShapeType="1"/>
                </p:cNvSpPr>
                <p:nvPr/>
              </p:nvSpPr>
              <p:spPr bwMode="auto">
                <a:xfrm>
                  <a:off x="523805" y="3929075"/>
                  <a:ext cx="0" cy="22198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23806" y="6145857"/>
                  <a:ext cx="55181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6" name="Rectangle 70"/>
                <p:cNvSpPr>
                  <a:spLocks noChangeArrowheads="1"/>
                </p:cNvSpPr>
                <p:nvPr/>
              </p:nvSpPr>
              <p:spPr bwMode="auto">
                <a:xfrm>
                  <a:off x="5682308" y="5844799"/>
                  <a:ext cx="536704" cy="3559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x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117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349" y="3811148"/>
                  <a:ext cx="353457" cy="3696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y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118" name="Rectangle 70"/>
                <p:cNvSpPr>
                  <a:spLocks noChangeArrowheads="1"/>
                </p:cNvSpPr>
                <p:nvPr/>
              </p:nvSpPr>
              <p:spPr bwMode="auto">
                <a:xfrm>
                  <a:off x="865034" y="4633975"/>
                  <a:ext cx="533910" cy="297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A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119" name="Овал 118"/>
                <p:cNvSpPr/>
                <p:nvPr/>
              </p:nvSpPr>
              <p:spPr bwMode="auto">
                <a:xfrm>
                  <a:off x="2101457" y="5294400"/>
                  <a:ext cx="95144" cy="86940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120" name="Овал 119"/>
                <p:cNvSpPr/>
                <p:nvPr/>
              </p:nvSpPr>
              <p:spPr bwMode="auto">
                <a:xfrm>
                  <a:off x="2623523" y="4890282"/>
                  <a:ext cx="95144" cy="86940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121" name="Овал 120"/>
                <p:cNvSpPr/>
                <p:nvPr/>
              </p:nvSpPr>
              <p:spPr bwMode="auto">
                <a:xfrm>
                  <a:off x="981332" y="4880819"/>
                  <a:ext cx="95144" cy="86940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122" name="Line 67"/>
                <p:cNvSpPr>
                  <a:spLocks noChangeShapeType="1"/>
                </p:cNvSpPr>
                <p:nvPr/>
              </p:nvSpPr>
              <p:spPr bwMode="auto">
                <a:xfrm>
                  <a:off x="529635" y="4726217"/>
                  <a:ext cx="3732172" cy="14117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2065623" y="5071185"/>
                  <a:ext cx="533910" cy="297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2200" i="1" dirty="0" smtClean="0">
                      <a:latin typeface="Times New Roman Cyr" pitchFamily="18" charset="0"/>
                    </a:rPr>
                    <a:t>С</a:t>
                  </a:r>
                  <a:r>
                    <a:rPr lang="ru-RU" altLang="ru-RU" sz="2200" i="1" baseline="-25000" dirty="0" smtClean="0">
                      <a:latin typeface="Times New Roman Cyr" pitchFamily="18" charset="0"/>
                    </a:rPr>
                    <a:t>С</a:t>
                  </a:r>
                  <a:endParaRPr lang="ru-RU" altLang="ru-RU" sz="2200" i="1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41" name="Rectangle 70"/>
                <p:cNvSpPr>
                  <a:spLocks noChangeArrowheads="1"/>
                </p:cNvSpPr>
                <p:nvPr/>
              </p:nvSpPr>
              <p:spPr bwMode="auto">
                <a:xfrm>
                  <a:off x="1442429" y="5564222"/>
                  <a:ext cx="533910" cy="2979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2200" i="1" dirty="0" smtClean="0">
                      <a:latin typeface="Times New Roman Cyr" pitchFamily="18" charset="0"/>
                    </a:rPr>
                    <a:t>С</a:t>
                  </a:r>
                  <a:r>
                    <a:rPr lang="en-US" altLang="ru-RU" sz="2200" i="1" baseline="-25000" dirty="0" smtClean="0">
                      <a:latin typeface="Times New Roman Cyr" pitchFamily="18" charset="0"/>
                    </a:rPr>
                    <a:t>X</a:t>
                  </a:r>
                  <a:endParaRPr lang="ru-RU" altLang="ru-RU" sz="2200" i="1" baseline="-25000" dirty="0">
                    <a:latin typeface="Times New Roman Cyr" pitchFamily="18" charset="0"/>
                  </a:endParaRPr>
                </a:p>
              </p:txBody>
            </p:sp>
          </p:grpSp>
          <p:sp>
            <p:nvSpPr>
              <p:cNvPr id="108" name="Line 67"/>
              <p:cNvSpPr>
                <a:spLocks noChangeShapeType="1"/>
              </p:cNvSpPr>
              <p:nvPr/>
            </p:nvSpPr>
            <p:spPr bwMode="auto">
              <a:xfrm>
                <a:off x="359161" y="2772531"/>
                <a:ext cx="1590992" cy="33246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" name="Дуга 108"/>
              <p:cNvSpPr/>
              <p:nvPr/>
            </p:nvSpPr>
            <p:spPr bwMode="auto">
              <a:xfrm flipH="1" flipV="1">
                <a:off x="1568384" y="-720350"/>
                <a:ext cx="5750269" cy="5154709"/>
              </a:xfrm>
              <a:prstGeom prst="arc">
                <a:avLst>
                  <a:gd name="adj1" fmla="val 16279148"/>
                  <a:gd name="adj2" fmla="val 2126053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110" name="Line 67"/>
              <p:cNvSpPr>
                <a:spLocks noChangeShapeType="1"/>
              </p:cNvSpPr>
              <p:nvPr/>
            </p:nvSpPr>
            <p:spPr bwMode="auto">
              <a:xfrm>
                <a:off x="362178" y="2767099"/>
                <a:ext cx="6648596" cy="3332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" name="Rectangle 70"/>
              <p:cNvSpPr>
                <a:spLocks noChangeArrowheads="1"/>
              </p:cNvSpPr>
              <p:nvPr/>
            </p:nvSpPr>
            <p:spPr bwMode="auto">
              <a:xfrm>
                <a:off x="-275898" y="4950012"/>
                <a:ext cx="635059" cy="511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 smtClean="0">
                    <a:latin typeface="Times New Roman Cyr" pitchFamily="18" charset="0"/>
                  </a:rPr>
                  <a:t>3,16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  <p:sp>
            <p:nvSpPr>
              <p:cNvPr id="127" name="Line 67"/>
              <p:cNvSpPr>
                <a:spLocks noChangeShapeType="1"/>
              </p:cNvSpPr>
              <p:nvPr/>
            </p:nvSpPr>
            <p:spPr bwMode="auto">
              <a:xfrm flipV="1">
                <a:off x="360966" y="4765616"/>
                <a:ext cx="1988449" cy="47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9" name="Line 67"/>
              <p:cNvSpPr>
                <a:spLocks noChangeShapeType="1"/>
              </p:cNvSpPr>
              <p:nvPr/>
            </p:nvSpPr>
            <p:spPr bwMode="auto">
              <a:xfrm>
                <a:off x="2388262" y="4750190"/>
                <a:ext cx="5116" cy="1358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Rectangle 70"/>
              <p:cNvSpPr>
                <a:spLocks noChangeArrowheads="1"/>
              </p:cNvSpPr>
              <p:nvPr/>
            </p:nvSpPr>
            <p:spPr bwMode="auto">
              <a:xfrm>
                <a:off x="1537566" y="6103286"/>
                <a:ext cx="593665" cy="511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 smtClean="0">
                    <a:latin typeface="Times New Roman Cyr" pitchFamily="18" charset="0"/>
                  </a:rPr>
                  <a:t>1,58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  <p:sp>
            <p:nvSpPr>
              <p:cNvPr id="43" name="Rectangle 70"/>
              <p:cNvSpPr>
                <a:spLocks noChangeArrowheads="1"/>
              </p:cNvSpPr>
              <p:nvPr/>
            </p:nvSpPr>
            <p:spPr bwMode="auto">
              <a:xfrm>
                <a:off x="-145356" y="4465927"/>
                <a:ext cx="527818" cy="511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 smtClean="0">
                    <a:latin typeface="Times New Roman Cyr" pitchFamily="18" charset="0"/>
                  </a:rPr>
                  <a:t>3,5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  <p:sp>
            <p:nvSpPr>
              <p:cNvPr id="44" name="Rectangle 70"/>
              <p:cNvSpPr>
                <a:spLocks noChangeArrowheads="1"/>
              </p:cNvSpPr>
              <p:nvPr/>
            </p:nvSpPr>
            <p:spPr bwMode="auto">
              <a:xfrm>
                <a:off x="2951704" y="3666455"/>
                <a:ext cx="527818" cy="511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B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51" name="Rectangle 70"/>
              <p:cNvSpPr>
                <a:spLocks noChangeArrowheads="1"/>
              </p:cNvSpPr>
              <p:nvPr/>
            </p:nvSpPr>
            <p:spPr bwMode="auto">
              <a:xfrm>
                <a:off x="2287168" y="6101135"/>
                <a:ext cx="593665" cy="511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 smtClean="0">
                    <a:latin typeface="Times New Roman Cyr" pitchFamily="18" charset="0"/>
                  </a:rPr>
                  <a:t>1,75</a:t>
                </a:r>
                <a:endParaRPr lang="ru-RU" altLang="ru-RU" sz="2200" dirty="0">
                  <a:latin typeface="Times New Roman Cyr" pitchFamily="18" charset="0"/>
                </a:endParaRPr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520645" y="4238030"/>
              <a:ext cx="3887582" cy="1634471"/>
              <a:chOff x="520645" y="4238030"/>
              <a:chExt cx="3887582" cy="1634471"/>
            </a:xfrm>
          </p:grpSpPr>
          <p:sp>
            <p:nvSpPr>
              <p:cNvPr id="37" name="Line 67"/>
              <p:cNvSpPr>
                <a:spLocks noChangeShapeType="1"/>
              </p:cNvSpPr>
              <p:nvPr/>
            </p:nvSpPr>
            <p:spPr bwMode="auto">
              <a:xfrm>
                <a:off x="520860" y="4238030"/>
                <a:ext cx="3887367" cy="1632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Овал 37"/>
              <p:cNvSpPr/>
              <p:nvPr/>
            </p:nvSpPr>
            <p:spPr bwMode="auto">
              <a:xfrm>
                <a:off x="2220374" y="4916675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>
                <a:off x="2298873" y="5017174"/>
                <a:ext cx="7957" cy="855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Line 67"/>
              <p:cNvSpPr>
                <a:spLocks noChangeShapeType="1"/>
              </p:cNvSpPr>
              <p:nvPr/>
            </p:nvSpPr>
            <p:spPr bwMode="auto">
              <a:xfrm flipV="1">
                <a:off x="520645" y="4974706"/>
                <a:ext cx="1769519" cy="69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14"/>
              <p:cNvSpPr>
                <a:spLocks noChangeArrowheads="1"/>
              </p:cNvSpPr>
              <p:nvPr/>
            </p:nvSpPr>
            <p:spPr bwMode="auto">
              <a:xfrm>
                <a:off x="3396895" y="1849010"/>
                <a:ext cx="2662535" cy="953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: 1000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500,  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500,  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6895" y="1849010"/>
                <a:ext cx="2662535" cy="953210"/>
              </a:xfrm>
              <a:prstGeom prst="rect">
                <a:avLst/>
              </a:prstGeom>
              <a:blipFill>
                <a:blip r:embed="rId2"/>
                <a:stretch>
                  <a:fillRect l="-29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14"/>
              <p:cNvSpPr>
                <a:spLocks noChangeArrowheads="1"/>
              </p:cNvSpPr>
              <p:nvPr/>
            </p:nvSpPr>
            <p:spPr bwMode="auto">
              <a:xfrm>
                <a:off x="6155140" y="1820684"/>
                <a:ext cx="2897887" cy="953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B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: 1000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500,  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500,  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6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5140" y="1820684"/>
                <a:ext cx="2897887" cy="953210"/>
              </a:xfrm>
              <a:prstGeom prst="rect">
                <a:avLst/>
              </a:prstGeom>
              <a:blipFill>
                <a:blip r:embed="rId3"/>
                <a:stretch>
                  <a:fillRect l="-2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14"/>
              <p:cNvSpPr>
                <a:spLocks noChangeArrowheads="1"/>
              </p:cNvSpPr>
              <p:nvPr/>
            </p:nvSpPr>
            <p:spPr bwMode="auto">
              <a:xfrm>
                <a:off x="5727420" y="2664517"/>
                <a:ext cx="3416580" cy="1630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Точка Слуцкого:</a:t>
                </a:r>
                <a:endParaRPr lang="en-US" altLang="ru-RU" sz="2200" b="1" dirty="0" smtClean="0">
                  <a:solidFill>
                    <a:srgbClr val="00FFFF"/>
                  </a:solidFill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M =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200</a:t>
                </a:r>
                <a:r>
                  <a:rPr lang="en-US" altLang="ru-RU" sz="2200" dirty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 1 + 100</a:t>
                </a:r>
                <a:r>
                  <a:rPr lang="en-US" altLang="ru-RU" sz="2200" dirty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 5 = 700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C</a:t>
                </a:r>
                <a:r>
                  <a:rPr lang="en-US" altLang="ru-RU" sz="2200" i="1" baseline="-25000" dirty="0" smtClean="0">
                    <a:latin typeface="Times New Roman Cyr" pitchFamily="18" charset="0"/>
                  </a:rPr>
                  <a:t>C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: 700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350,  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𝟕𝟓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350,  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7420" y="2664517"/>
                <a:ext cx="3416580" cy="1630318"/>
              </a:xfrm>
              <a:prstGeom prst="rect">
                <a:avLst/>
              </a:prstGeom>
              <a:blipFill>
                <a:blip r:embed="rId4"/>
                <a:stretch>
                  <a:fillRect l="-2321" t="-26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14"/>
              <p:cNvSpPr>
                <a:spLocks noChangeArrowheads="1"/>
              </p:cNvSpPr>
              <p:nvPr/>
            </p:nvSpPr>
            <p:spPr bwMode="auto">
              <a:xfrm>
                <a:off x="160640" y="4979997"/>
                <a:ext cx="8819848" cy="1772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Точка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Хикса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:</a:t>
                </a:r>
                <a:endParaRPr lang="en-US" altLang="ru-RU" sz="2200" b="1" dirty="0" smtClean="0">
                  <a:solidFill>
                    <a:srgbClr val="00FFFF"/>
                  </a:solidFill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U =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1  5 = 5,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ru-RU" sz="2200" dirty="0"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a:rPr lang="en-US" altLang="ru-RU" sz="2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200</m:t>
                        </m:r>
                      </m:den>
                    </m:f>
                    <m:r>
                      <m:rPr>
                        <m:nor/>
                      </m:rPr>
                      <a:rPr lang="en-US" altLang="ru-RU" sz="2200" dirty="0">
                        <a:latin typeface="Times New Roman Cyr" pitchFamily="18" charset="0"/>
                        <a:sym typeface="Symbol" panose="05050102010706020507" pitchFamily="18" charset="2"/>
                      </a:rPr>
                      <m:t></m:t>
                    </m:r>
                    <m:f>
                      <m:f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num>
                      <m:den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ru-RU" sz="2200" dirty="0"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a:rPr lang="en-US" altLang="ru-RU" sz="2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ru-RU" sz="2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00</m:t>
                        </m:r>
                      </m:den>
                    </m:f>
                    <m:r>
                      <a:rPr lang="en-US" altLang="ru-RU" sz="22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=5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 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M</a:t>
                </a:r>
                <a:r>
                  <a:rPr lang="en-US" altLang="ru-RU" sz="2200" baseline="30000" dirty="0" smtClean="0">
                    <a:latin typeface="Times New Roman Cyr" pitchFamily="18" charset="0"/>
                  </a:rPr>
                  <a:t> 2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= 10</a:t>
                </a:r>
                <a:r>
                  <a:rPr lang="en-US" altLang="ru-RU" sz="2200" dirty="0">
                    <a:latin typeface="Times New Roman Cyr" pitchFamily="18" charset="0"/>
                    <a:sym typeface="Symbol" panose="05050102010706020507" pitchFamily="18" charset="2"/>
                  </a:rPr>
                  <a:t> 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200</a:t>
                </a:r>
                <a:r>
                  <a:rPr lang="en-US" altLang="ru-RU" sz="2200" baseline="30000" dirty="0" smtClean="0">
                    <a:latin typeface="Times New Roman Cyr" pitchFamily="18" charset="0"/>
                  </a:rPr>
                  <a:t>2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 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M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ru-RU" sz="22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ru-RU" sz="2200" b="0" i="0" smtClean="0">
                        <a:latin typeface="Cambria Math" panose="02040503050406030204" pitchFamily="18" charset="0"/>
                      </a:rPr>
                      <m:t>00</m:t>
                    </m:r>
                    <m:rad>
                      <m:radPr>
                        <m:degHide m:val="on"/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𝟔𝟑𝟐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 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C</a:t>
                </a:r>
                <a:r>
                  <a:rPr lang="en-US" altLang="ru-RU" sz="2200" i="1" baseline="-25000" dirty="0" smtClean="0">
                    <a:latin typeface="Times New Roman Cyr" pitchFamily="18" charset="0"/>
                  </a:rPr>
                  <a:t>X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: 200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rad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=0,5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𝟓𝟖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rad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.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84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40" y="4979997"/>
                <a:ext cx="8819848" cy="1772858"/>
              </a:xfrm>
              <a:prstGeom prst="rect">
                <a:avLst/>
              </a:prstGeom>
              <a:blipFill>
                <a:blip r:embed="rId5"/>
                <a:stretch>
                  <a:fillRect l="-898" t="-2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8048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45" grpId="0"/>
      <p:bldP spid="46" grpId="0"/>
      <p:bldP spid="47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Уравнение Слуцкого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прямых эффектах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72"/>
              <p:cNvSpPr txBox="1">
                <a:spLocks noChangeArrowheads="1"/>
              </p:cNvSpPr>
              <p:nvPr/>
            </p:nvSpPr>
            <p:spPr bwMode="auto">
              <a:xfrm>
                <a:off x="211637" y="1603554"/>
                <a:ext cx="8703083" cy="693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x</a:t>
                </a:r>
                <a:r>
                  <a:rPr lang="ru-RU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= 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x</a:t>
                </a:r>
                <a:r>
                  <a:rPr lang="en-US" altLang="ru-RU" sz="2200" b="1" i="1" baseline="30000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S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+ 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x</a:t>
                </a:r>
                <a:r>
                  <a:rPr lang="en-US" altLang="ru-RU" sz="2200" b="1" i="1" baseline="30000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M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   ~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  <m:r>
                      <a:rPr lang="en-US" altLang="ru-RU" sz="22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ru-RU" sz="2200" b="1" i="1" baseline="30000" dirty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  <m:r>
                      <a:rPr lang="en-US" altLang="ru-RU" sz="22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ru-RU" sz="2200" b="1" i="1" baseline="30000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ru-RU" altLang="ru-RU" sz="2200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  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– уравнение Слуцкого</a:t>
                </a:r>
              </a:p>
            </p:txBody>
          </p:sp>
        </mc:Choice>
        <mc:Fallback xmlns="">
          <p:sp>
            <p:nvSpPr>
              <p:cNvPr id="87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37" y="1603554"/>
                <a:ext cx="8703083" cy="693973"/>
              </a:xfrm>
              <a:prstGeom prst="rect">
                <a:avLst/>
              </a:prstGeom>
              <a:blipFill>
                <a:blip r:embed="rId3"/>
                <a:stretch>
                  <a:fillRect l="-9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4" name="Text Box 72"/>
          <p:cNvSpPr txBox="1">
            <a:spLocks noChangeArrowheads="1"/>
          </p:cNvSpPr>
          <p:nvPr/>
        </p:nvSpPr>
        <p:spPr bwMode="auto">
          <a:xfrm>
            <a:off x="2791326" y="2265443"/>
            <a:ext cx="6123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&lt;0       &lt;0       &lt;0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для нормальных товаров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        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           </a:t>
            </a:r>
            <a:r>
              <a:rPr lang="en-US" altLang="ru-RU" sz="8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&gt;0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для товаров низшей категории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sp>
        <p:nvSpPr>
          <p:cNvPr id="68" name="Text Box 72"/>
          <p:cNvSpPr txBox="1">
            <a:spLocks noChangeArrowheads="1"/>
          </p:cNvSpPr>
          <p:nvPr/>
        </p:nvSpPr>
        <p:spPr bwMode="auto">
          <a:xfrm>
            <a:off x="163510" y="3039338"/>
            <a:ext cx="898049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Эффект замещения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всегда направлен против цены – люди переходят на относительно подешевевшие товары.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Направление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эффекта дохода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зависит от категории товара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(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нормальный товар или товар низшей категории).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63510" y="4426963"/>
                <a:ext cx="8768851" cy="2148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sym typeface="Symbol" panose="05050102010706020507" pitchFamily="18" charset="2"/>
                  </a:rPr>
                  <a:t>Для всех реальных товаров функция спроса – убывающая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&lt; 0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. </a:t>
                </a:r>
                <a:endParaRPr lang="ru-RU" altLang="ru-RU" sz="2200" dirty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ru-RU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Товар </a:t>
                </a:r>
                <a:r>
                  <a:rPr lang="ru-RU" altLang="ru-RU" sz="2200" b="1" dirty="0" err="1">
                    <a:solidFill>
                      <a:srgbClr val="00FFFF"/>
                    </a:solidFill>
                    <a:sym typeface="Symbol" panose="05050102010706020507" pitchFamily="18" charset="2"/>
                  </a:rPr>
                  <a:t>Гиффена</a:t>
                </a:r>
                <a:r>
                  <a:rPr lang="ru-RU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(для которого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&lt;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0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–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товар низшей категории, для которого эффект дохода перекрывает эффект замещения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: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  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>
                    <a:solidFill>
                      <a:srgbClr val="00FFFF"/>
                    </a:solidFill>
                  </a:rPr>
                  <a:t>x</a:t>
                </a:r>
                <a:r>
                  <a:rPr lang="en-US" altLang="ru-RU" sz="2200" b="1" i="1" baseline="30000" dirty="0" err="1">
                    <a:solidFill>
                      <a:srgbClr val="00FFFF"/>
                    </a:solidFill>
                  </a:rPr>
                  <a:t>M</a:t>
                </a:r>
                <a:r>
                  <a:rPr lang="en-US" altLang="ru-RU" sz="2200" b="1" dirty="0">
                    <a:solidFill>
                      <a:srgbClr val="00FFFF"/>
                    </a:solidFill>
                  </a:rPr>
                  <a:t> |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&gt; |</a:t>
                </a:r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>
                    <a:solidFill>
                      <a:srgbClr val="00FFFF"/>
                    </a:solidFill>
                  </a:rPr>
                  <a:t>x</a:t>
                </a:r>
                <a:r>
                  <a:rPr lang="en-US" altLang="ru-RU" sz="2200" b="1" i="1" baseline="30000" dirty="0" err="1">
                    <a:solidFill>
                      <a:srgbClr val="00FFFF"/>
                    </a:solidFill>
                  </a:rPr>
                  <a:t>S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|</a:t>
                </a:r>
                <a:r>
                  <a:rPr lang="en-US" altLang="ru-RU" sz="2200" dirty="0" smtClean="0"/>
                  <a:t>.</a:t>
                </a:r>
                <a:endParaRPr lang="ru-RU" altLang="ru-RU" sz="2200" dirty="0" smtClean="0"/>
              </a:p>
              <a:p>
                <a:pPr algn="just">
                  <a:spcBef>
                    <a:spcPts val="200"/>
                  </a:spcBef>
                </a:pPr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Не путать с эффектом элитного товара</a:t>
                </a:r>
                <a:r>
                  <a:rPr lang="ru-RU" altLang="ru-RU" sz="2200" dirty="0" smtClean="0"/>
                  <a:t>, для которого цена, выступая сигналом качества, меняет предпочтения!</a:t>
                </a:r>
                <a:endParaRPr lang="ru-RU" alt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" y="4426963"/>
                <a:ext cx="8768851" cy="2148858"/>
              </a:xfrm>
              <a:prstGeom prst="rect">
                <a:avLst/>
              </a:prstGeom>
              <a:blipFill>
                <a:blip r:embed="rId4"/>
                <a:stretch>
                  <a:fillRect l="-904" r="-904" b="-4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135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64" grpId="0"/>
      <p:bldP spid="6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Уравнение Слуцкого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перекрестных эффектах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211638" y="1598476"/>
                <a:ext cx="5338930" cy="697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y</a:t>
                </a:r>
                <a:r>
                  <a:rPr lang="ru-RU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=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y</a:t>
                </a:r>
                <a:r>
                  <a:rPr lang="en-US" altLang="ru-RU" sz="2200" b="1" i="1" baseline="30000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S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+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y</a:t>
                </a:r>
                <a:r>
                  <a:rPr lang="en-US" altLang="ru-RU" sz="2200" b="1" i="1" baseline="30000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M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   ~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  <m:r>
                      <a:rPr lang="en-US" altLang="ru-RU" sz="22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ru-RU" sz="2200" b="1" i="1" baseline="30000" dirty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  <m:r>
                      <a:rPr lang="en-US" altLang="ru-RU" sz="22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ru-RU" sz="2200" b="1" i="1" baseline="30000" dirty="0" smtClean="0">
                            <a:solidFill>
                              <a:srgbClr val="00FFFF"/>
                            </a:solidFill>
                            <a:latin typeface="Times New Roman Cyr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latin typeface="Times New Roman Cyr" pitchFamily="18" charset="0"/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ru-RU" altLang="ru-RU" sz="2200" dirty="0" smtClean="0">
                    <a:latin typeface="+mj-lt"/>
                  </a:rPr>
                  <a:t>    –</a:t>
                </a:r>
              </a:p>
            </p:txBody>
          </p:sp>
        </mc:Choice>
        <mc:Fallback xmlns="">
          <p:sp>
            <p:nvSpPr>
              <p:cNvPr id="70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38" y="1598476"/>
                <a:ext cx="5338930" cy="697627"/>
              </a:xfrm>
              <a:prstGeom prst="rect">
                <a:avLst/>
              </a:prstGeom>
              <a:blipFill>
                <a:blip r:embed="rId3"/>
                <a:stretch>
                  <a:fillRect l="-14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2791326" y="2324533"/>
            <a:ext cx="61233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  <a:sym typeface="Symbol" panose="05050102010706020507" pitchFamily="18" charset="2"/>
              </a:rPr>
              <a:t>&gt;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0       &gt;0       &gt;0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для 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товаров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низшей категории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        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           </a:t>
            </a:r>
            <a:r>
              <a:rPr lang="en-US" altLang="ru-RU" sz="8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&lt;0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для нормальных товаров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y</a:t>
            </a:r>
            <a:endParaRPr lang="ru-RU" altLang="ru-RU" sz="2200" i="1" dirty="0" smtClean="0">
              <a:latin typeface="Times New Roman Cyr" pitchFamily="18" charset="0"/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182563" y="3136026"/>
            <a:ext cx="898049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Перекрестный эффект замещения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всегда направлен по цене.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Направление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эффекта дохода 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зависит от категории товара</a:t>
            </a:r>
            <a:r>
              <a:rPr lang="en-US" altLang="ru-RU" sz="2200" dirty="0">
                <a:latin typeface="Times New Roman Cyr" pitchFamily="18" charset="0"/>
                <a:sym typeface="Symbol" panose="05050102010706020507" pitchFamily="18" charset="2"/>
              </a:rPr>
              <a:t> (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нормальный товар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или 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товар </a:t>
            </a:r>
            <a:r>
              <a:rPr lang="en-US" altLang="ru-RU" sz="2200" i="1" dirty="0"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низшей </a:t>
            </a:r>
            <a:r>
              <a:rPr lang="ru-RU" altLang="ru-RU" sz="2200" dirty="0">
                <a:latin typeface="Times New Roman Cyr" pitchFamily="18" charset="0"/>
                <a:sym typeface="Symbol" panose="05050102010706020507" pitchFamily="18" charset="2"/>
              </a:rPr>
              <a:t>категории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).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13684" y="1679358"/>
            <a:ext cx="35566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 smtClean="0"/>
              <a:t>уравнение Слуцкого</a:t>
            </a:r>
          </a:p>
          <a:p>
            <a:r>
              <a:rPr lang="ru-RU" sz="2200" dirty="0" smtClean="0"/>
              <a:t>в перекрестных эффектах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97100" y="4310272"/>
                <a:ext cx="8768850" cy="160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80000"/>
                  </a:lnSpc>
                </a:pPr>
                <a:r>
                  <a:rPr lang="ru-RU" altLang="ru-RU" sz="2200" dirty="0" smtClean="0">
                    <a:sym typeface="Symbol" panose="05050102010706020507" pitchFamily="18" charset="2"/>
                  </a:rPr>
                  <a:t>Товар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ы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>
                    <a:sym typeface="Symbol" panose="05050102010706020507" pitchFamily="18" charset="2"/>
                  </a:rPr>
                  <a:t>y</a:t>
                </a:r>
                <a:r>
                  <a:rPr lang="en-US" altLang="ru-RU" sz="2200" dirty="0">
                    <a:sym typeface="Symbol" panose="05050102010706020507" pitchFamily="18" charset="2"/>
                  </a:rPr>
                  <a:t>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низшей категории и большинство нормальных товаров </a:t>
                </a:r>
                <a:r>
                  <a:rPr lang="en-US" altLang="ru-RU" sz="2200" i="1" dirty="0" smtClean="0">
                    <a:sym typeface="Symbol" panose="05050102010706020507" pitchFamily="18" charset="2"/>
                  </a:rPr>
                  <a:t>y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со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всеми товарами </a:t>
                </a:r>
                <a:r>
                  <a:rPr lang="en-US" altLang="ru-RU" sz="2200" i="1" dirty="0">
                    <a:sym typeface="Symbol" panose="05050102010706020507" pitchFamily="18" charset="2"/>
                  </a:rPr>
                  <a:t>x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являются </a:t>
                </a:r>
                <a:r>
                  <a:rPr lang="ru-RU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слабыми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заменителями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&gt; 0)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.</a:t>
                </a:r>
                <a:endParaRPr lang="en-US" altLang="ru-RU" sz="2200" dirty="0" smtClean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Дополняющим </a:t>
                </a:r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 smtClean="0">
                            <a:solidFill>
                              <a:srgbClr val="00FFFF"/>
                            </a:solidFill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ru-RU" sz="2200" b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en-US" altLang="ru-RU" sz="2200" b="1" i="1" dirty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ru-RU" sz="2200" b="1" i="1" baseline="-25000" dirty="0" smtClean="0">
                            <a:solidFill>
                              <a:srgbClr val="00FFFF"/>
                            </a:solidFill>
                            <a:sym typeface="Symbol" panose="05050102010706020507" pitchFamily="18" charset="2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&lt; 0)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нормальный товар </a:t>
                </a:r>
                <a:r>
                  <a:rPr lang="en-US" altLang="ru-RU" sz="2200" i="1" dirty="0">
                    <a:sym typeface="Symbol" panose="05050102010706020507" pitchFamily="18" charset="2"/>
                  </a:rPr>
                  <a:t>y</a:t>
                </a:r>
                <a:r>
                  <a:rPr lang="en-US" altLang="ru-RU" sz="2200" dirty="0">
                    <a:sym typeface="Symbol" panose="05050102010706020507" pitchFamily="18" charset="2"/>
                  </a:rPr>
                  <a:t>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будет для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товара </a:t>
                </a:r>
                <a:r>
                  <a:rPr lang="en-US" altLang="ru-RU" sz="2200" i="1" dirty="0">
                    <a:sym typeface="Symbol" panose="05050102010706020507" pitchFamily="18" charset="2"/>
                  </a:rPr>
                  <a:t>x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, если эффект дохода перекрывает эффект замещения </a:t>
                </a:r>
                <a:r>
                  <a:rPr lang="en-US" altLang="ru-RU" sz="2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</a:rPr>
                  <a:t>y</a:t>
                </a:r>
                <a:r>
                  <a:rPr lang="en-US" altLang="ru-RU" sz="2200" b="1" i="1" baseline="30000" dirty="0" err="1" smtClean="0">
                    <a:solidFill>
                      <a:srgbClr val="00FFFF"/>
                    </a:solidFill>
                  </a:rPr>
                  <a:t>M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 </a:t>
                </a:r>
                <a:r>
                  <a:rPr lang="en-US" altLang="ru-RU" sz="2200" b="1" dirty="0">
                    <a:solidFill>
                      <a:srgbClr val="00FFFF"/>
                    </a:solidFill>
                  </a:rPr>
                  <a:t>| &gt; |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</a:t>
                </a:r>
                <a:r>
                  <a:rPr lang="en-US" altLang="ru-RU" sz="2200" b="1" i="1" dirty="0" err="1" smtClean="0">
                    <a:solidFill>
                      <a:srgbClr val="00FFFF"/>
                    </a:solidFill>
                  </a:rPr>
                  <a:t>y</a:t>
                </a:r>
                <a:r>
                  <a:rPr lang="en-US" altLang="ru-RU" sz="2200" b="1" i="1" baseline="30000" dirty="0" err="1" smtClean="0">
                    <a:solidFill>
                      <a:srgbClr val="00FFFF"/>
                    </a:solidFill>
                  </a:rPr>
                  <a:t>S</a:t>
                </a:r>
                <a:r>
                  <a:rPr lang="en-US" altLang="ru-RU" sz="2200" b="1" dirty="0">
                    <a:solidFill>
                      <a:srgbClr val="00FFFF"/>
                    </a:solidFill>
                  </a:rPr>
                  <a:t>|</a:t>
                </a:r>
                <a:r>
                  <a:rPr lang="en-US" altLang="ru-RU" sz="2200" dirty="0"/>
                  <a:t>.</a:t>
                </a:r>
                <a:endParaRPr lang="ru-RU" alt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0" y="4310272"/>
                <a:ext cx="8768850" cy="1602490"/>
              </a:xfrm>
              <a:prstGeom prst="rect">
                <a:avLst/>
              </a:prstGeom>
              <a:blipFill>
                <a:blip r:embed="rId4"/>
                <a:stretch>
                  <a:fillRect l="-903" t="-6844" r="-834" b="-7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>
                <a:spLocks noChangeArrowheads="1"/>
              </p:cNvSpPr>
              <p:nvPr/>
            </p:nvSpPr>
            <p:spPr bwMode="auto">
              <a:xfrm>
                <a:off x="198448" y="5911251"/>
                <a:ext cx="1633590" cy="827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altLang="ru-RU" sz="2200" b="1" dirty="0" smtClean="0">
                  <a:solidFill>
                    <a:srgbClr val="00FFFF"/>
                  </a:solidFill>
                  <a:latin typeface="Times New Roman Cyr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448" y="5911251"/>
                <a:ext cx="1633590" cy="827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399688" y="5927153"/>
            <a:ext cx="46156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Иногда не совпадает даже знак!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##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x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продукты, </a:t>
            </a:r>
            <a:r>
              <a:rPr lang="en-US" altLang="ru-RU" sz="2200" i="1" dirty="0" smtClean="0">
                <a:latin typeface="Times New Roman Cyr" pitchFamily="18" charset="0"/>
                <a:sym typeface="Symbol" panose="05050102010706020507" pitchFamily="18" charset="2"/>
              </a:rPr>
              <a:t>y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элитный коньяк</a:t>
            </a:r>
          </a:p>
        </p:txBody>
      </p:sp>
    </p:spTree>
    <p:extLst>
      <p:ext uri="{BB962C8B-B14F-4D97-AF65-F5344CB8AC3E}">
        <p14:creationId xmlns:p14="http://schemas.microsoft.com/office/powerpoint/2010/main" val="349395933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6" grpId="0"/>
      <p:bldP spid="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Приложение: введение налога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 возвратом потерь потребителям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3162575" y="1650153"/>
            <a:ext cx="59814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1974 год: рост акциза на бензин в США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B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 для уменьшения зависимости от ОПЕК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при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   </a:t>
            </a:r>
            <a:r>
              <a:rPr lang="ru-RU" altLang="ru-RU" sz="2200" dirty="0" smtClean="0">
                <a:latin typeface="Times New Roman Cyr" pitchFamily="18" charset="0"/>
              </a:rPr>
              <a:t> одновременной полной (!) компенсации по</a:t>
            </a:r>
            <a:r>
              <a:rPr lang="en-US" altLang="ru-RU" sz="2200" dirty="0" smtClean="0">
                <a:latin typeface="Times New Roman Cyr" pitchFamily="18" charset="0"/>
              </a:rPr>
              <a:t>-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   </a:t>
            </a:r>
            <a:r>
              <a:rPr lang="ru-RU" altLang="ru-RU" sz="2200" dirty="0" err="1" smtClean="0">
                <a:latin typeface="Times New Roman Cyr" pitchFamily="18" charset="0"/>
              </a:rPr>
              <a:t>требителям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C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 потребителей уменьшилась!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78880" y="-843563"/>
            <a:ext cx="98795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42784" y="5311616"/>
            <a:ext cx="896511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При одинаковой итоговой полезности для рациональных потребителей: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Подоходный налог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&gt;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потоварный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 налог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(больше доходов в бюджет)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Денежная субсидия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&gt;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 panose="05050102010706020507" pitchFamily="18" charset="2"/>
              </a:rPr>
              <a:t>субсидирование товара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 (меньше расходы)</a:t>
            </a:r>
            <a:endParaRPr lang="ru-RU" altLang="ru-RU" sz="2200" b="1" dirty="0">
              <a:latin typeface="Times New Roman Cyr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45929" y="127849"/>
            <a:ext cx="6929420" cy="5149001"/>
            <a:chOff x="445929" y="127849"/>
            <a:chExt cx="7287154" cy="514900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45929" y="127849"/>
              <a:ext cx="7287154" cy="5149001"/>
              <a:chOff x="445929" y="127849"/>
              <a:chExt cx="6885912" cy="4697763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445929" y="127849"/>
                <a:ext cx="6885912" cy="4697763"/>
                <a:chOff x="558223" y="127849"/>
                <a:chExt cx="6042391" cy="4697763"/>
              </a:xfrm>
            </p:grpSpPr>
            <p:sp>
              <p:nvSpPr>
                <p:cNvPr id="57" name="Дуга 56"/>
                <p:cNvSpPr/>
                <p:nvPr/>
              </p:nvSpPr>
              <p:spPr bwMode="auto">
                <a:xfrm flipH="1" flipV="1">
                  <a:off x="1043085" y="127849"/>
                  <a:ext cx="4694861" cy="3894668"/>
                </a:xfrm>
                <a:prstGeom prst="arc">
                  <a:avLst>
                    <a:gd name="adj1" fmla="val 16144605"/>
                    <a:gd name="adj2" fmla="val 21173478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58" name="Line 64"/>
                <p:cNvSpPr>
                  <a:spLocks noChangeShapeType="1"/>
                </p:cNvSpPr>
                <p:nvPr/>
              </p:nvSpPr>
              <p:spPr bwMode="auto">
                <a:xfrm>
                  <a:off x="560997" y="1390427"/>
                  <a:ext cx="0" cy="3324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60998" y="4701680"/>
                  <a:ext cx="53906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0" name="Rectangle 70"/>
                <p:cNvSpPr>
                  <a:spLocks noChangeArrowheads="1"/>
                </p:cNvSpPr>
                <p:nvPr/>
              </p:nvSpPr>
              <p:spPr bwMode="auto">
                <a:xfrm>
                  <a:off x="5415301" y="4292497"/>
                  <a:ext cx="725787" cy="533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x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583370" y="1292029"/>
                  <a:ext cx="425808" cy="466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y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2" name="Rectangle 70"/>
                <p:cNvSpPr>
                  <a:spLocks noChangeArrowheads="1"/>
                </p:cNvSpPr>
                <p:nvPr/>
              </p:nvSpPr>
              <p:spPr bwMode="auto">
                <a:xfrm>
                  <a:off x="2389487" y="2979433"/>
                  <a:ext cx="722008" cy="446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A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4" name="Овал 63"/>
                <p:cNvSpPr/>
                <p:nvPr/>
              </p:nvSpPr>
              <p:spPr bwMode="auto">
                <a:xfrm>
                  <a:off x="2482267" y="3329798"/>
                  <a:ext cx="128664" cy="130206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65" name="Овал 64"/>
                <p:cNvSpPr/>
                <p:nvPr/>
              </p:nvSpPr>
              <p:spPr bwMode="auto">
                <a:xfrm>
                  <a:off x="1179712" y="2807097"/>
                  <a:ext cx="128664" cy="130206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0" name="Line 67"/>
                <p:cNvSpPr>
                  <a:spLocks noChangeShapeType="1"/>
                </p:cNvSpPr>
                <p:nvPr/>
              </p:nvSpPr>
              <p:spPr bwMode="auto">
                <a:xfrm>
                  <a:off x="558223" y="1677153"/>
                  <a:ext cx="1718967" cy="30226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1" name="Дуга 40"/>
                <p:cNvSpPr/>
                <p:nvPr/>
              </p:nvSpPr>
              <p:spPr bwMode="auto">
                <a:xfrm flipH="1" flipV="1">
                  <a:off x="1463984" y="515901"/>
                  <a:ext cx="5136630" cy="3182427"/>
                </a:xfrm>
                <a:prstGeom prst="arc">
                  <a:avLst>
                    <a:gd name="adj1" fmla="val 17106370"/>
                    <a:gd name="adj2" fmla="val 21452258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2" name="Line 67"/>
                <p:cNvSpPr>
                  <a:spLocks noChangeShapeType="1"/>
                </p:cNvSpPr>
                <p:nvPr/>
              </p:nvSpPr>
              <p:spPr bwMode="auto">
                <a:xfrm>
                  <a:off x="567123" y="2576279"/>
                  <a:ext cx="5020928" cy="2124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1009178" y="2424326"/>
                  <a:ext cx="722008" cy="465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C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23" name="Rectangle 70"/>
                <p:cNvSpPr>
                  <a:spLocks noChangeArrowheads="1"/>
                </p:cNvSpPr>
                <p:nvPr/>
              </p:nvSpPr>
              <p:spPr bwMode="auto">
                <a:xfrm>
                  <a:off x="1849702" y="3846274"/>
                  <a:ext cx="686119" cy="446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D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28" name="Rectangle 70"/>
                <p:cNvSpPr>
                  <a:spLocks noChangeArrowheads="1"/>
                </p:cNvSpPr>
                <p:nvPr/>
              </p:nvSpPr>
              <p:spPr bwMode="auto">
                <a:xfrm>
                  <a:off x="610831" y="3438483"/>
                  <a:ext cx="580405" cy="4462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>
                      <a:latin typeface="Times New Roman Cyr" pitchFamily="18" charset="0"/>
                    </a:rPr>
                    <a:t>B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p:grpSp>
          <p:sp>
            <p:nvSpPr>
              <p:cNvPr id="21" name="Line 67"/>
              <p:cNvSpPr>
                <a:spLocks noChangeShapeType="1"/>
              </p:cNvSpPr>
              <p:nvPr/>
            </p:nvSpPr>
            <p:spPr bwMode="auto">
              <a:xfrm>
                <a:off x="456071" y="3070807"/>
                <a:ext cx="4408140" cy="16250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Овал 21"/>
              <p:cNvSpPr/>
              <p:nvPr/>
            </p:nvSpPr>
            <p:spPr bwMode="auto">
              <a:xfrm>
                <a:off x="2364916" y="3738031"/>
                <a:ext cx="146626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</p:grp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>
              <a:off x="459430" y="2839136"/>
              <a:ext cx="1363255" cy="2297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Дуга 25"/>
            <p:cNvSpPr/>
            <p:nvPr/>
          </p:nvSpPr>
          <p:spPr bwMode="auto">
            <a:xfrm flipH="1" flipV="1">
              <a:off x="725879" y="962530"/>
              <a:ext cx="5662030" cy="3857356"/>
            </a:xfrm>
            <a:prstGeom prst="arc">
              <a:avLst>
                <a:gd name="adj1" fmla="val 16054506"/>
                <a:gd name="adj2" fmla="val 2146210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7" name="Овал 26"/>
            <p:cNvSpPr/>
            <p:nvPr/>
          </p:nvSpPr>
          <p:spPr bwMode="auto">
            <a:xfrm>
              <a:off x="860489" y="3599531"/>
              <a:ext cx="155170" cy="142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84109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Выявленные предпочтения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159016" y="1781734"/>
            <a:ext cx="88754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Люди выбирают лучшее из доступного в рамках своего бюджета, значит, если набор </a:t>
            </a: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выбран по сравнению с набором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smtClean="0">
                <a:latin typeface="Times New Roman Cyr" pitchFamily="18" charset="0"/>
              </a:rPr>
              <a:t>то </a:t>
            </a:r>
            <a:r>
              <a:rPr lang="en-US" altLang="ru-RU" sz="2200" i="1" dirty="0" smtClean="0">
                <a:latin typeface="Times New Roman Cyr" pitchFamily="18" charset="0"/>
              </a:rPr>
              <a:t>A </a:t>
            </a:r>
            <a:r>
              <a:rPr lang="en-US" altLang="ru-RU" sz="2200" dirty="0" smtClean="0">
                <a:latin typeface="Times New Roman Cyr" pitchFamily="18" charset="0"/>
              </a:rPr>
              <a:t>&gt;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40904" y="2536275"/>
            <a:ext cx="4535811" cy="2872420"/>
            <a:chOff x="240905" y="2195080"/>
            <a:chExt cx="4372626" cy="3454116"/>
          </a:xfrm>
        </p:grpSpPr>
        <p:cxnSp>
          <p:nvCxnSpPr>
            <p:cNvPr id="26" name="Line 95"/>
            <p:cNvCxnSpPr/>
            <p:nvPr/>
          </p:nvCxnSpPr>
          <p:spPr bwMode="auto">
            <a:xfrm>
              <a:off x="577348" y="2329963"/>
              <a:ext cx="1137" cy="2798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Line 96"/>
            <p:cNvCxnSpPr/>
            <p:nvPr/>
          </p:nvCxnSpPr>
          <p:spPr bwMode="auto">
            <a:xfrm>
              <a:off x="577348" y="5127106"/>
              <a:ext cx="4036183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Line 97"/>
            <p:cNvCxnSpPr/>
            <p:nvPr/>
          </p:nvCxnSpPr>
          <p:spPr bwMode="auto">
            <a:xfrm>
              <a:off x="509150" y="4848359"/>
              <a:ext cx="162538" cy="10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Line 98"/>
            <p:cNvCxnSpPr/>
            <p:nvPr/>
          </p:nvCxnSpPr>
          <p:spPr bwMode="auto">
            <a:xfrm>
              <a:off x="509150" y="4568749"/>
              <a:ext cx="16253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Line 99"/>
            <p:cNvCxnSpPr/>
            <p:nvPr/>
          </p:nvCxnSpPr>
          <p:spPr bwMode="auto">
            <a:xfrm>
              <a:off x="509150" y="4287929"/>
              <a:ext cx="162538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Line 100"/>
            <p:cNvCxnSpPr/>
            <p:nvPr/>
          </p:nvCxnSpPr>
          <p:spPr bwMode="auto">
            <a:xfrm>
              <a:off x="509150" y="4009182"/>
              <a:ext cx="162538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Line 101"/>
            <p:cNvCxnSpPr/>
            <p:nvPr/>
          </p:nvCxnSpPr>
          <p:spPr bwMode="auto">
            <a:xfrm>
              <a:off x="509150" y="3729571"/>
              <a:ext cx="162538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Line 102"/>
            <p:cNvCxnSpPr/>
            <p:nvPr/>
          </p:nvCxnSpPr>
          <p:spPr bwMode="auto">
            <a:xfrm>
              <a:off x="509150" y="3448924"/>
              <a:ext cx="16253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Line 103"/>
            <p:cNvCxnSpPr/>
            <p:nvPr/>
          </p:nvCxnSpPr>
          <p:spPr bwMode="auto">
            <a:xfrm>
              <a:off x="509150" y="3169141"/>
              <a:ext cx="162538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Line 104"/>
            <p:cNvCxnSpPr/>
            <p:nvPr/>
          </p:nvCxnSpPr>
          <p:spPr bwMode="auto">
            <a:xfrm>
              <a:off x="509150" y="2890394"/>
              <a:ext cx="162538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Line 105"/>
            <p:cNvCxnSpPr/>
            <p:nvPr/>
          </p:nvCxnSpPr>
          <p:spPr bwMode="auto">
            <a:xfrm>
              <a:off x="509150" y="2609747"/>
              <a:ext cx="16253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Line 106"/>
            <p:cNvCxnSpPr/>
            <p:nvPr/>
          </p:nvCxnSpPr>
          <p:spPr bwMode="auto">
            <a:xfrm>
              <a:off x="509150" y="4848359"/>
              <a:ext cx="162538" cy="10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Line 107"/>
            <p:cNvCxnSpPr/>
            <p:nvPr/>
          </p:nvCxnSpPr>
          <p:spPr bwMode="auto">
            <a:xfrm>
              <a:off x="888786" y="5066141"/>
              <a:ext cx="1137" cy="1407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Line 108"/>
            <p:cNvCxnSpPr/>
            <p:nvPr/>
          </p:nvCxnSpPr>
          <p:spPr bwMode="auto">
            <a:xfrm>
              <a:off x="1211589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Line 109"/>
            <p:cNvCxnSpPr/>
            <p:nvPr/>
          </p:nvCxnSpPr>
          <p:spPr bwMode="auto">
            <a:xfrm>
              <a:off x="1534393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Line 110"/>
            <p:cNvCxnSpPr/>
            <p:nvPr/>
          </p:nvCxnSpPr>
          <p:spPr bwMode="auto">
            <a:xfrm>
              <a:off x="1857197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Line 111"/>
            <p:cNvCxnSpPr/>
            <p:nvPr/>
          </p:nvCxnSpPr>
          <p:spPr bwMode="auto">
            <a:xfrm>
              <a:off x="2180000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Line 112"/>
            <p:cNvCxnSpPr/>
            <p:nvPr/>
          </p:nvCxnSpPr>
          <p:spPr bwMode="auto">
            <a:xfrm>
              <a:off x="2502804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Line 113"/>
            <p:cNvCxnSpPr/>
            <p:nvPr/>
          </p:nvCxnSpPr>
          <p:spPr bwMode="auto">
            <a:xfrm>
              <a:off x="2825608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Line 114"/>
            <p:cNvCxnSpPr/>
            <p:nvPr/>
          </p:nvCxnSpPr>
          <p:spPr bwMode="auto">
            <a:xfrm>
              <a:off x="3148411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Line 115"/>
            <p:cNvCxnSpPr/>
            <p:nvPr/>
          </p:nvCxnSpPr>
          <p:spPr bwMode="auto">
            <a:xfrm>
              <a:off x="3471215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5" name="Line 116"/>
            <p:cNvCxnSpPr/>
            <p:nvPr/>
          </p:nvCxnSpPr>
          <p:spPr bwMode="auto">
            <a:xfrm>
              <a:off x="3794019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Line 117"/>
            <p:cNvCxnSpPr/>
            <p:nvPr/>
          </p:nvCxnSpPr>
          <p:spPr bwMode="auto">
            <a:xfrm>
              <a:off x="4116823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0" name="Line 118"/>
            <p:cNvCxnSpPr/>
            <p:nvPr/>
          </p:nvCxnSpPr>
          <p:spPr bwMode="auto">
            <a:xfrm>
              <a:off x="4439626" y="5065969"/>
              <a:ext cx="1137" cy="140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Line 119"/>
            <p:cNvCxnSpPr/>
            <p:nvPr/>
          </p:nvCxnSpPr>
          <p:spPr bwMode="auto">
            <a:xfrm>
              <a:off x="577348" y="2609747"/>
              <a:ext cx="1453753" cy="2518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Line 120"/>
            <p:cNvCxnSpPr/>
            <p:nvPr/>
          </p:nvCxnSpPr>
          <p:spPr bwMode="auto">
            <a:xfrm>
              <a:off x="577348" y="3448751"/>
              <a:ext cx="3874781" cy="1679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3039295" y="5227621"/>
              <a:ext cx="1549230" cy="42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ru-RU" sz="22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сок</a:t>
              </a:r>
            </a:p>
          </p:txBody>
        </p:sp>
        <p:sp>
          <p:nvSpPr>
            <p:cNvPr id="65" name="Rectangle 122"/>
            <p:cNvSpPr>
              <a:spLocks noChangeArrowheads="1"/>
            </p:cNvSpPr>
            <p:nvPr/>
          </p:nvSpPr>
          <p:spPr bwMode="auto">
            <a:xfrm>
              <a:off x="686465" y="2195080"/>
              <a:ext cx="1124130" cy="330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22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пирожки</a:t>
              </a:r>
            </a:p>
          </p:txBody>
        </p:sp>
        <p:sp>
          <p:nvSpPr>
            <p:cNvPr id="66" name="Oval 123"/>
            <p:cNvSpPr>
              <a:spLocks noChangeArrowheads="1"/>
            </p:cNvSpPr>
            <p:nvPr/>
          </p:nvSpPr>
          <p:spPr bwMode="auto">
            <a:xfrm>
              <a:off x="1500294" y="4258569"/>
              <a:ext cx="94341" cy="8169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7" name="Oval 124"/>
            <p:cNvSpPr>
              <a:spLocks noChangeArrowheads="1"/>
            </p:cNvSpPr>
            <p:nvPr/>
          </p:nvSpPr>
          <p:spPr bwMode="auto">
            <a:xfrm>
              <a:off x="1170671" y="3687258"/>
              <a:ext cx="94341" cy="8169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2200">
                <a:latin typeface="+mj-lt"/>
              </a:endParaRPr>
            </a:p>
          </p:txBody>
        </p:sp>
        <p:sp>
          <p:nvSpPr>
            <p:cNvPr id="68" name="Rectangle 125"/>
            <p:cNvSpPr>
              <a:spLocks noChangeArrowheads="1"/>
            </p:cNvSpPr>
            <p:nvPr/>
          </p:nvSpPr>
          <p:spPr bwMode="auto">
            <a:xfrm>
              <a:off x="1649875" y="4103652"/>
              <a:ext cx="818376" cy="419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ru-RU" sz="2200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А</a:t>
              </a:r>
              <a:r>
                <a:rPr lang="en-US" sz="2200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(3;3)</a:t>
              </a:r>
              <a:endPara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126"/>
            <p:cNvSpPr>
              <a:spLocks noChangeArrowheads="1"/>
            </p:cNvSpPr>
            <p:nvPr/>
          </p:nvSpPr>
          <p:spPr bwMode="auto">
            <a:xfrm>
              <a:off x="1287744" y="3399358"/>
              <a:ext cx="916126" cy="449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200" i="1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r>
                <a:rPr lang="en-US" sz="2200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(2;5)</a:t>
              </a:r>
              <a:endParaRPr lang="ru-RU" sz="22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7"/>
            <p:cNvSpPr>
              <a:spLocks noChangeArrowheads="1"/>
            </p:cNvSpPr>
            <p:nvPr/>
          </p:nvSpPr>
          <p:spPr bwMode="auto">
            <a:xfrm>
              <a:off x="240905" y="4122649"/>
              <a:ext cx="251196" cy="27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2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2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128"/>
            <p:cNvSpPr>
              <a:spLocks noChangeArrowheads="1"/>
            </p:cNvSpPr>
            <p:nvPr/>
          </p:nvSpPr>
          <p:spPr bwMode="auto">
            <a:xfrm>
              <a:off x="240905" y="3568091"/>
              <a:ext cx="251196" cy="27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2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ru-RU" sz="22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129"/>
            <p:cNvSpPr>
              <a:spLocks noChangeArrowheads="1"/>
            </p:cNvSpPr>
            <p:nvPr/>
          </p:nvSpPr>
          <p:spPr bwMode="auto">
            <a:xfrm>
              <a:off x="1400270" y="5193253"/>
              <a:ext cx="251196" cy="27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20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2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130"/>
            <p:cNvSpPr>
              <a:spLocks noChangeArrowheads="1"/>
            </p:cNvSpPr>
            <p:nvPr/>
          </p:nvSpPr>
          <p:spPr bwMode="auto">
            <a:xfrm>
              <a:off x="1059281" y="5193253"/>
              <a:ext cx="251196" cy="276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22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Овал 73"/>
            <p:cNvSpPr/>
            <p:nvPr/>
          </p:nvSpPr>
          <p:spPr bwMode="auto">
            <a:xfrm>
              <a:off x="1514828" y="4250335"/>
              <a:ext cx="71550" cy="8013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5" name="Овал 74"/>
            <p:cNvSpPr/>
            <p:nvPr/>
          </p:nvSpPr>
          <p:spPr bwMode="auto">
            <a:xfrm>
              <a:off x="1198100" y="3695068"/>
              <a:ext cx="71550" cy="8013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76" name="Прямоугольник 14"/>
          <p:cNvSpPr>
            <a:spLocks noChangeArrowheads="1"/>
          </p:cNvSpPr>
          <p:nvPr/>
        </p:nvSpPr>
        <p:spPr bwMode="auto">
          <a:xfrm>
            <a:off x="2913129" y="2807866"/>
            <a:ext cx="61519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Ситуация 1: </a:t>
            </a:r>
            <a:r>
              <a:rPr lang="en-US" altLang="ru-RU" sz="2200" i="1" dirty="0" err="1" smtClean="0">
                <a:latin typeface="Times New Roman Cyr" pitchFamily="18" charset="0"/>
              </a:rPr>
              <a:t>p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x</a:t>
            </a:r>
            <a:r>
              <a:rPr lang="en-US" altLang="ru-RU" sz="2200" dirty="0" smtClean="0">
                <a:latin typeface="Times New Roman Cyr" pitchFamily="18" charset="0"/>
              </a:rPr>
              <a:t>=20, </a:t>
            </a:r>
            <a:r>
              <a:rPr lang="en-US" altLang="ru-RU" sz="2200" i="1" dirty="0" err="1" smtClean="0">
                <a:latin typeface="Times New Roman Cyr" pitchFamily="18" charset="0"/>
              </a:rPr>
              <a:t>p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=10, </a:t>
            </a:r>
            <a:r>
              <a:rPr lang="en-US" altLang="ru-RU" sz="2200" i="1" dirty="0" smtClean="0">
                <a:latin typeface="Times New Roman Cyr" pitchFamily="18" charset="0"/>
              </a:rPr>
              <a:t>M</a:t>
            </a:r>
            <a:r>
              <a:rPr lang="en-US" altLang="ru-RU" sz="2200" dirty="0" smtClean="0">
                <a:latin typeface="Times New Roman Cyr" pitchFamily="18" charset="0"/>
              </a:rPr>
              <a:t>=90, </a:t>
            </a:r>
            <a:r>
              <a:rPr lang="ru-RU" altLang="ru-RU" sz="2200" dirty="0" smtClean="0">
                <a:latin typeface="Times New Roman Cyr" pitchFamily="18" charset="0"/>
              </a:rPr>
              <a:t>выбор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dirty="0" smtClean="0">
                <a:latin typeface="Times New Roman Cyr" pitchFamily="18" charset="0"/>
              </a:rPr>
              <a:t>(3;3)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Ситуация 2: </a:t>
            </a: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en-US" altLang="ru-RU" sz="2200" i="1" dirty="0" err="1" smtClean="0">
                <a:latin typeface="Times New Roman Cyr" pitchFamily="18" charset="0"/>
              </a:rPr>
              <a:t>p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x</a:t>
            </a:r>
            <a:r>
              <a:rPr lang="en-US" altLang="ru-RU" sz="2200" dirty="0" smtClean="0">
                <a:latin typeface="Times New Roman Cyr" pitchFamily="18" charset="0"/>
              </a:rPr>
              <a:t>=</a:t>
            </a:r>
            <a:r>
              <a:rPr lang="ru-RU" altLang="ru-RU" sz="22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en-US" altLang="ru-RU" sz="2200" dirty="0">
                <a:latin typeface="Times New Roman Cyr" pitchFamily="18" charset="0"/>
              </a:rPr>
              <a:t>, </a:t>
            </a:r>
            <a:r>
              <a:rPr lang="en-US" altLang="ru-RU" sz="2200" i="1" dirty="0" err="1" smtClean="0">
                <a:latin typeface="Times New Roman Cyr" pitchFamily="18" charset="0"/>
              </a:rPr>
              <a:t>p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y</a:t>
            </a:r>
            <a:r>
              <a:rPr lang="en-US" altLang="ru-RU" sz="2200" dirty="0" smtClean="0">
                <a:latin typeface="Times New Roman Cyr" pitchFamily="18" charset="0"/>
              </a:rPr>
              <a:t>=</a:t>
            </a:r>
            <a:r>
              <a:rPr lang="ru-RU" altLang="ru-RU" sz="22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en-US" altLang="ru-RU" sz="2200" dirty="0">
                <a:latin typeface="Times New Roman Cyr" pitchFamily="18" charset="0"/>
              </a:rPr>
              <a:t>, </a:t>
            </a:r>
            <a:r>
              <a:rPr lang="en-US" altLang="ru-RU" sz="2200" i="1" dirty="0" smtClean="0">
                <a:latin typeface="Times New Roman Cyr" pitchFamily="18" charset="0"/>
              </a:rPr>
              <a:t>M</a:t>
            </a:r>
            <a:r>
              <a:rPr lang="en-US" altLang="ru-RU" sz="2200" dirty="0" smtClean="0">
                <a:latin typeface="Times New Roman Cyr" pitchFamily="18" charset="0"/>
              </a:rPr>
              <a:t>=</a:t>
            </a:r>
            <a:r>
              <a:rPr lang="ru-RU" altLang="ru-RU" sz="2200" dirty="0" smtClean="0">
                <a:latin typeface="Times New Roman Cyr" pitchFamily="18" charset="0"/>
              </a:rPr>
              <a:t>12</a:t>
            </a:r>
            <a:r>
              <a:rPr lang="en-US" altLang="ru-RU" sz="2200" dirty="0" smtClean="0">
                <a:latin typeface="Times New Roman Cyr" pitchFamily="18" charset="0"/>
              </a:rPr>
              <a:t>0</a:t>
            </a:r>
            <a:r>
              <a:rPr lang="ru-RU" altLang="ru-RU" sz="2200" dirty="0" smtClean="0">
                <a:latin typeface="Times New Roman Cyr" pitchFamily="18" charset="0"/>
              </a:rPr>
              <a:t>, выбор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(2;5).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ru-RU" altLang="ru-RU" sz="8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Ситуация 1: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</a:rPr>
              <a:t> выбран,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доступен, </a:t>
            </a: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en-US" altLang="ru-RU" sz="2200" dirty="0" smtClean="0">
                <a:latin typeface="Times New Roman Cyr" pitchFamily="18" charset="0"/>
              </a:rPr>
              <a:t>&gt;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i="1" dirty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Ситуация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2: 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– </a:t>
            </a:r>
            <a:r>
              <a:rPr lang="ru-RU" altLang="ru-RU" sz="2200" dirty="0">
                <a:latin typeface="Times New Roman Cyr" pitchFamily="18" charset="0"/>
              </a:rPr>
              <a:t>доступен,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ru-RU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err="1" smtClean="0">
                <a:latin typeface="Times New Roman Cyr" pitchFamily="18" charset="0"/>
              </a:rPr>
              <a:t>неоптимален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78" name="Прямоугольник 14"/>
          <p:cNvSpPr>
            <a:spLocks noChangeArrowheads="1"/>
          </p:cNvSpPr>
          <p:nvPr/>
        </p:nvSpPr>
        <p:spPr bwMode="auto">
          <a:xfrm>
            <a:off x="159018" y="1084928"/>
            <a:ext cx="88754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Наблюдение за потребительским выбором позволяет восстановить предпочтения. Чем больше наблюдений, тем точнее восстановление! 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9" name="Прямоугольник 14"/>
          <p:cNvSpPr>
            <a:spLocks noChangeArrowheads="1"/>
          </p:cNvSpPr>
          <p:nvPr/>
        </p:nvSpPr>
        <p:spPr bwMode="auto">
          <a:xfrm>
            <a:off x="191548" y="5312442"/>
            <a:ext cx="884291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Слабая аксиома ВП (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WARP)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если набор </a:t>
            </a: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err="1" smtClean="0">
                <a:latin typeface="Times New Roman Cyr" pitchFamily="18" charset="0"/>
              </a:rPr>
              <a:t>выявленно</a:t>
            </a:r>
            <a:r>
              <a:rPr lang="ru-RU" altLang="ru-RU" sz="2200" dirty="0" smtClean="0">
                <a:latin typeface="Times New Roman Cyr" pitchFamily="18" charset="0"/>
              </a:rPr>
              <a:t> лучше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ru-RU" altLang="ru-RU" sz="2200" dirty="0" smtClean="0">
                <a:latin typeface="Times New Roman Cyr" pitchFamily="18" charset="0"/>
              </a:rPr>
              <a:t>, то набор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не может быть </a:t>
            </a:r>
            <a:r>
              <a:rPr lang="ru-RU" altLang="ru-RU" sz="2200" dirty="0" err="1" smtClean="0">
                <a:latin typeface="Times New Roman Cyr" pitchFamily="18" charset="0"/>
              </a:rPr>
              <a:t>выявленно</a:t>
            </a:r>
            <a:r>
              <a:rPr lang="ru-RU" altLang="ru-RU" sz="2200" dirty="0" smtClean="0">
                <a:latin typeface="Times New Roman Cyr" pitchFamily="18" charset="0"/>
              </a:rPr>
              <a:t> лучше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</a:rPr>
              <a:t>.  Т.е. если набор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доступен, когда покупается </a:t>
            </a:r>
            <a:r>
              <a:rPr lang="en-US" altLang="ru-RU" sz="2200" i="1" dirty="0" smtClean="0">
                <a:latin typeface="Times New Roman Cyr" pitchFamily="18" charset="0"/>
              </a:rPr>
              <a:t>A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smtClean="0">
                <a:latin typeface="Times New Roman Cyr" pitchFamily="18" charset="0"/>
              </a:rPr>
              <a:t>то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ru-RU" altLang="ru-RU" sz="2200" dirty="0" smtClean="0">
                <a:latin typeface="Times New Roman Cyr" pitchFamily="18" charset="0"/>
              </a:rPr>
              <a:t> не должен быть доступен, когда покупается </a:t>
            </a:r>
            <a:r>
              <a:rPr lang="en-US" altLang="ru-RU" sz="2200" i="1" dirty="0" smtClean="0">
                <a:latin typeface="Times New Roman Cyr" pitchFamily="18" charset="0"/>
              </a:rPr>
              <a:t>B</a:t>
            </a:r>
            <a:r>
              <a:rPr lang="en-US" altLang="ru-RU" sz="2200" dirty="0" smtClean="0">
                <a:latin typeface="Times New Roman Cyr" pitchFamily="18" charset="0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Сильная аксиома ВП (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SARP)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r>
              <a:rPr lang="en-US" altLang="ru-RU" sz="2200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то же самое при косвенном выявлении</a:t>
            </a:r>
            <a:r>
              <a:rPr lang="ru-RU" altLang="ru-RU" sz="2200" dirty="0">
                <a:latin typeface="Times New Roman Cyr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65416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6" grpId="0"/>
      <p:bldP spid="78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Проверка поведения потребителя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н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 соответствие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WARP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SARP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1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7" name="Прямоугольник 14"/>
          <p:cNvSpPr>
            <a:spLocks noChangeArrowheads="1"/>
          </p:cNvSpPr>
          <p:nvPr/>
        </p:nvSpPr>
        <p:spPr bwMode="auto">
          <a:xfrm>
            <a:off x="137573" y="3134113"/>
            <a:ext cx="88429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Не должно быть ситуаций, когда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a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ij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и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 Cyr" pitchFamily="18" charset="0"/>
              </a:rPr>
              <a:t>a</a:t>
            </a:r>
            <a:r>
              <a:rPr lang="en-US" altLang="ru-RU" sz="2200" b="1" i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ji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одновременно содержат «*»!</a:t>
            </a:r>
            <a:endParaRPr lang="ru-RU" altLang="ru-RU" sz="2200" dirty="0">
              <a:latin typeface="Times New Roman Cyr" pitchFamily="18" charset="0"/>
            </a:endParaRPr>
          </a:p>
        </p:txBody>
      </p:sp>
      <p:graphicFrame>
        <p:nvGraphicFramePr>
          <p:cNvPr id="48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33434"/>
              </p:ext>
            </p:extLst>
          </p:nvPr>
        </p:nvGraphicFramePr>
        <p:xfrm>
          <a:off x="192673" y="1583070"/>
          <a:ext cx="4700170" cy="1487518"/>
        </p:xfrm>
        <a:graphic>
          <a:graphicData uri="http://schemas.openxmlformats.org/drawingml/2006/table">
            <a:tbl>
              <a:tblPr/>
              <a:tblGrid>
                <a:gridCol w="225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Наблюдения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ru-RU" sz="22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ru-RU" sz="22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34198"/>
              </p:ext>
            </p:extLst>
          </p:nvPr>
        </p:nvGraphicFramePr>
        <p:xfrm>
          <a:off x="5037221" y="1583070"/>
          <a:ext cx="3943267" cy="1487518"/>
        </p:xfrm>
        <a:graphic>
          <a:graphicData uri="http://schemas.openxmlformats.org/drawingml/2006/table">
            <a:tbl>
              <a:tblPr/>
              <a:tblGrid>
                <a:gridCol w="216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Цены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/ 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наборы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4*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3*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3*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Прямоугольник 14"/>
          <p:cNvSpPr>
            <a:spLocks noChangeArrowheads="1"/>
          </p:cNvSpPr>
          <p:nvPr/>
        </p:nvSpPr>
        <p:spPr bwMode="auto">
          <a:xfrm>
            <a:off x="137572" y="3628525"/>
            <a:ext cx="88429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SARP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полностью эквивалентна проверке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WARP</a:t>
            </a:r>
            <a:r>
              <a:rPr lang="en-US" altLang="ru-RU" sz="2200" dirty="0" smtClean="0">
                <a:latin typeface="Times New Roman Cyr" pitchFamily="18" charset="0"/>
              </a:rPr>
              <a:t> c</a:t>
            </a:r>
            <a:r>
              <a:rPr lang="ru-RU" altLang="ru-RU" sz="2200" dirty="0" smtClean="0">
                <a:latin typeface="Times New Roman Cyr" pitchFamily="18" charset="0"/>
              </a:rPr>
              <a:t>о следую-щей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добавкой: учитываются косвенно выявленные предпочтения: если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ru-RU" altLang="ru-RU" sz="2200" dirty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и </a:t>
            </a:r>
            <a:r>
              <a:rPr lang="ru-RU" altLang="ru-RU" sz="2200" i="1" dirty="0" smtClean="0">
                <a:latin typeface="Times New Roman Cyr" pitchFamily="18" charset="0"/>
              </a:rPr>
              <a:t>В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, то из этого следует, что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  <a:sym typeface="Symbol"/>
              </a:rPr>
              <a:t>С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5015675" y="6281873"/>
            <a:ext cx="30149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baseline="-25000" dirty="0" smtClean="0">
                <a:latin typeface="Times New Roman Cyr" pitchFamily="18" charset="0"/>
              </a:rPr>
              <a:t>3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Wingdings" panose="05000000000000000000" pitchFamily="2" charset="2"/>
              </a:rPr>
              <a:t> </a:t>
            </a:r>
            <a:r>
              <a:rPr lang="ru-RU" altLang="ru-RU" sz="2200" i="1" dirty="0" smtClean="0">
                <a:latin typeface="Times New Roman Cyr" pitchFamily="18" charset="0"/>
              </a:rPr>
              <a:t>А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</a:t>
            </a:r>
            <a:r>
              <a:rPr lang="ru-RU" altLang="ru-RU" sz="2200" i="1" dirty="0">
                <a:latin typeface="Times New Roman Cyr" pitchFamily="18" charset="0"/>
              </a:rPr>
              <a:t>А</a:t>
            </a:r>
            <a:r>
              <a:rPr lang="en-US" altLang="ru-RU" sz="2200" baseline="-25000" dirty="0" smtClean="0">
                <a:latin typeface="Times New Roman Cyr" pitchFamily="18" charset="0"/>
              </a:rPr>
              <a:t>3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p:graphicFrame>
        <p:nvGraphicFramePr>
          <p:cNvPr id="11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86060"/>
              </p:ext>
            </p:extLst>
          </p:nvPr>
        </p:nvGraphicFramePr>
        <p:xfrm>
          <a:off x="182563" y="4781408"/>
          <a:ext cx="4700170" cy="1487518"/>
        </p:xfrm>
        <a:graphic>
          <a:graphicData uri="http://schemas.openxmlformats.org/drawingml/2006/table">
            <a:tbl>
              <a:tblPr/>
              <a:tblGrid>
                <a:gridCol w="225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Наблюдения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ru-RU" sz="22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altLang="ru-RU" sz="22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ru-RU" altLang="ru-RU" sz="22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05217"/>
              </p:ext>
            </p:extLst>
          </p:nvPr>
        </p:nvGraphicFramePr>
        <p:xfrm>
          <a:off x="5027111" y="4781408"/>
          <a:ext cx="3943267" cy="1487518"/>
        </p:xfrm>
        <a:graphic>
          <a:graphicData uri="http://schemas.openxmlformats.org/drawingml/2006/table">
            <a:tbl>
              <a:tblPr/>
              <a:tblGrid>
                <a:gridCol w="216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Цены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 / 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наборы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5*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16(*)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16859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13*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2253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51" grpId="0"/>
      <p:bldP spid="1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16663</TotalTime>
  <Words>1713</Words>
  <Application>Microsoft Office PowerPoint</Application>
  <PresentationFormat>Экран (4:3)</PresentationFormat>
  <Paragraphs>394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Monotype Sorts</vt:lpstr>
      <vt:lpstr>Symbol</vt:lpstr>
      <vt:lpstr>Times New Roman</vt:lpstr>
      <vt:lpstr>Times New Roman Cyr</vt:lpstr>
      <vt:lpstr>Wingdings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535</cp:revision>
  <dcterms:created xsi:type="dcterms:W3CDTF">1997-05-19T02:18:46Z</dcterms:created>
  <dcterms:modified xsi:type="dcterms:W3CDTF">2019-02-04T10:05:32Z</dcterms:modified>
</cp:coreProperties>
</file>