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91" r:id="rId2"/>
    <p:sldId id="378" r:id="rId3"/>
    <p:sldId id="403" r:id="rId4"/>
    <p:sldId id="404" r:id="rId5"/>
    <p:sldId id="390" r:id="rId6"/>
    <p:sldId id="405" r:id="rId7"/>
    <p:sldId id="406" r:id="rId8"/>
    <p:sldId id="407" r:id="rId9"/>
    <p:sldId id="408" r:id="rId10"/>
    <p:sldId id="409" r:id="rId11"/>
    <p:sldId id="410" r:id="rId12"/>
    <p:sldId id="412" r:id="rId13"/>
    <p:sldId id="413" r:id="rId14"/>
    <p:sldId id="414" r:id="rId15"/>
    <p:sldId id="415" r:id="rId16"/>
    <p:sldId id="417" r:id="rId17"/>
    <p:sldId id="416" r:id="rId18"/>
    <p:sldId id="375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 Cyr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C0C0C0"/>
    <a:srgbClr val="6666FF"/>
    <a:srgbClr val="CC0066"/>
    <a:srgbClr val="99678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364" autoAdjust="0"/>
  </p:normalViewPr>
  <p:slideViewPr>
    <p:cSldViewPr snapToGrid="0">
      <p:cViewPr varScale="1">
        <p:scale>
          <a:sx n="70" d="100"/>
          <a:sy n="70" d="100"/>
        </p:scale>
        <p:origin x="11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452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 Cyr" pitchFamily="18" charset="-5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9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52400" y="2286000"/>
            <a:ext cx="1463675" cy="2182813"/>
            <a:chOff x="96" y="1440"/>
            <a:chExt cx="922" cy="1375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96" y="1440"/>
              <a:ext cx="913" cy="1375"/>
              <a:chOff x="96" y="1440"/>
              <a:chExt cx="913" cy="1375"/>
            </a:xfrm>
          </p:grpSpPr>
          <p:sp>
            <p:nvSpPr>
              <p:cNvPr id="11" name="Freeform 2"/>
              <p:cNvSpPr>
                <a:spLocks/>
              </p:cNvSpPr>
              <p:nvPr/>
            </p:nvSpPr>
            <p:spPr bwMode="ltGray">
              <a:xfrm>
                <a:off x="181" y="1574"/>
                <a:ext cx="742" cy="1110"/>
              </a:xfrm>
              <a:custGeom>
                <a:avLst/>
                <a:gdLst>
                  <a:gd name="T0" fmla="*/ 370 w 742"/>
                  <a:gd name="T1" fmla="*/ 0 h 1110"/>
                  <a:gd name="T2" fmla="*/ 0 w 742"/>
                  <a:gd name="T3" fmla="*/ 554 h 1110"/>
                  <a:gd name="T4" fmla="*/ 370 w 742"/>
                  <a:gd name="T5" fmla="*/ 1109 h 1110"/>
                  <a:gd name="T6" fmla="*/ 741 w 742"/>
                  <a:gd name="T7" fmla="*/ 554 h 1110"/>
                  <a:gd name="T8" fmla="*/ 370 w 742"/>
                  <a:gd name="T9" fmla="*/ 0 h 1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2" h="1110">
                    <a:moveTo>
                      <a:pt x="370" y="0"/>
                    </a:moveTo>
                    <a:lnTo>
                      <a:pt x="0" y="554"/>
                    </a:lnTo>
                    <a:lnTo>
                      <a:pt x="370" y="1109"/>
                    </a:lnTo>
                    <a:lnTo>
                      <a:pt x="741" y="554"/>
                    </a:lnTo>
                    <a:lnTo>
                      <a:pt x="370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2" name="Group 5"/>
              <p:cNvGrpSpPr>
                <a:grpSpLocks/>
              </p:cNvGrpSpPr>
              <p:nvPr/>
            </p:nvGrpSpPr>
            <p:grpSpPr bwMode="auto">
              <a:xfrm>
                <a:off x="96" y="1440"/>
                <a:ext cx="913" cy="688"/>
                <a:chOff x="96" y="1440"/>
                <a:chExt cx="913" cy="688"/>
              </a:xfrm>
            </p:grpSpPr>
            <p:sp>
              <p:nvSpPr>
                <p:cNvPr id="16" name="Freeform 3"/>
                <p:cNvSpPr>
                  <a:spLocks/>
                </p:cNvSpPr>
                <p:nvPr/>
              </p:nvSpPr>
              <p:spPr bwMode="ltGray">
                <a:xfrm>
                  <a:off x="552" y="1440"/>
                  <a:ext cx="457" cy="688"/>
                </a:xfrm>
                <a:custGeom>
                  <a:avLst/>
                  <a:gdLst>
                    <a:gd name="T0" fmla="*/ 0 w 457"/>
                    <a:gd name="T1" fmla="*/ 136 h 688"/>
                    <a:gd name="T2" fmla="*/ 0 w 457"/>
                    <a:gd name="T3" fmla="*/ 0 h 688"/>
                    <a:gd name="T4" fmla="*/ 456 w 457"/>
                    <a:gd name="T5" fmla="*/ 687 h 688"/>
                    <a:gd name="T6" fmla="*/ 365 w 457"/>
                    <a:gd name="T7" fmla="*/ 687 h 688"/>
                    <a:gd name="T8" fmla="*/ 0 w 457"/>
                    <a:gd name="T9" fmla="*/ 136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0" y="136"/>
                      </a:moveTo>
                      <a:lnTo>
                        <a:pt x="0" y="0"/>
                      </a:lnTo>
                      <a:lnTo>
                        <a:pt x="456" y="687"/>
                      </a:lnTo>
                      <a:lnTo>
                        <a:pt x="365" y="687"/>
                      </a:lnTo>
                      <a:lnTo>
                        <a:pt x="0" y="136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7" name="Freeform 4"/>
                <p:cNvSpPr>
                  <a:spLocks/>
                </p:cNvSpPr>
                <p:nvPr/>
              </p:nvSpPr>
              <p:spPr bwMode="ltGray">
                <a:xfrm>
                  <a:off x="96" y="1440"/>
                  <a:ext cx="457" cy="688"/>
                </a:xfrm>
                <a:custGeom>
                  <a:avLst/>
                  <a:gdLst>
                    <a:gd name="T0" fmla="*/ 456 w 457"/>
                    <a:gd name="T1" fmla="*/ 0 h 688"/>
                    <a:gd name="T2" fmla="*/ 456 w 457"/>
                    <a:gd name="T3" fmla="*/ 136 h 688"/>
                    <a:gd name="T4" fmla="*/ 90 w 457"/>
                    <a:gd name="T5" fmla="*/ 687 h 688"/>
                    <a:gd name="T6" fmla="*/ 0 w 457"/>
                    <a:gd name="T7" fmla="*/ 687 h 688"/>
                    <a:gd name="T8" fmla="*/ 456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456" y="0"/>
                      </a:moveTo>
                      <a:lnTo>
                        <a:pt x="456" y="136"/>
                      </a:lnTo>
                      <a:lnTo>
                        <a:pt x="90" y="687"/>
                      </a:lnTo>
                      <a:lnTo>
                        <a:pt x="0" y="687"/>
                      </a:lnTo>
                      <a:lnTo>
                        <a:pt x="456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" name="Group 8"/>
              <p:cNvGrpSpPr>
                <a:grpSpLocks/>
              </p:cNvGrpSpPr>
              <p:nvPr/>
            </p:nvGrpSpPr>
            <p:grpSpPr bwMode="auto">
              <a:xfrm>
                <a:off x="96" y="2127"/>
                <a:ext cx="913" cy="688"/>
                <a:chOff x="96" y="2127"/>
                <a:chExt cx="913" cy="688"/>
              </a:xfrm>
            </p:grpSpPr>
            <p:sp>
              <p:nvSpPr>
                <p:cNvPr id="14" name="Freeform 6"/>
                <p:cNvSpPr>
                  <a:spLocks/>
                </p:cNvSpPr>
                <p:nvPr/>
              </p:nvSpPr>
              <p:spPr bwMode="ltGray">
                <a:xfrm>
                  <a:off x="552" y="2127"/>
                  <a:ext cx="457" cy="688"/>
                </a:xfrm>
                <a:custGeom>
                  <a:avLst/>
                  <a:gdLst>
                    <a:gd name="T0" fmla="*/ 365 w 457"/>
                    <a:gd name="T1" fmla="*/ 0 h 688"/>
                    <a:gd name="T2" fmla="*/ 456 w 457"/>
                    <a:gd name="T3" fmla="*/ 0 h 688"/>
                    <a:gd name="T4" fmla="*/ 0 w 457"/>
                    <a:gd name="T5" fmla="*/ 687 h 688"/>
                    <a:gd name="T6" fmla="*/ 0 w 457"/>
                    <a:gd name="T7" fmla="*/ 550 h 688"/>
                    <a:gd name="T8" fmla="*/ 365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365" y="0"/>
                      </a:moveTo>
                      <a:lnTo>
                        <a:pt x="456" y="0"/>
                      </a:lnTo>
                      <a:lnTo>
                        <a:pt x="0" y="687"/>
                      </a:lnTo>
                      <a:lnTo>
                        <a:pt x="0" y="550"/>
                      </a:lnTo>
                      <a:lnTo>
                        <a:pt x="36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ltGray">
                <a:xfrm>
                  <a:off x="96" y="2127"/>
                  <a:ext cx="457" cy="688"/>
                </a:xfrm>
                <a:custGeom>
                  <a:avLst/>
                  <a:gdLst>
                    <a:gd name="T0" fmla="*/ 90 w 457"/>
                    <a:gd name="T1" fmla="*/ 0 h 688"/>
                    <a:gd name="T2" fmla="*/ 456 w 457"/>
                    <a:gd name="T3" fmla="*/ 550 h 688"/>
                    <a:gd name="T4" fmla="*/ 456 w 457"/>
                    <a:gd name="T5" fmla="*/ 687 h 688"/>
                    <a:gd name="T6" fmla="*/ 0 w 457"/>
                    <a:gd name="T7" fmla="*/ 0 h 688"/>
                    <a:gd name="T8" fmla="*/ 90 w 457"/>
                    <a:gd name="T9" fmla="*/ 0 h 6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7" h="688">
                      <a:moveTo>
                        <a:pt x="90" y="0"/>
                      </a:moveTo>
                      <a:lnTo>
                        <a:pt x="456" y="550"/>
                      </a:lnTo>
                      <a:lnTo>
                        <a:pt x="456" y="687"/>
                      </a:lnTo>
                      <a:lnTo>
                        <a:pt x="0" y="0"/>
                      </a:lnTo>
                      <a:lnTo>
                        <a:pt x="90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93" y="1555"/>
              <a:ext cx="525" cy="480"/>
              <a:chOff x="493" y="1555"/>
              <a:chExt cx="525" cy="480"/>
            </a:xfrm>
          </p:grpSpPr>
          <p:sp>
            <p:nvSpPr>
              <p:cNvPr id="7" name="Freeform 10"/>
              <p:cNvSpPr>
                <a:spLocks/>
              </p:cNvSpPr>
              <p:nvPr/>
            </p:nvSpPr>
            <p:spPr bwMode="gray">
              <a:xfrm>
                <a:off x="493" y="1555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" name="Freeform 11"/>
              <p:cNvSpPr>
                <a:spLocks/>
              </p:cNvSpPr>
              <p:nvPr/>
            </p:nvSpPr>
            <p:spPr bwMode="gray">
              <a:xfrm>
                <a:off x="565" y="1620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" name="Freeform 12"/>
              <p:cNvSpPr>
                <a:spLocks/>
              </p:cNvSpPr>
              <p:nvPr/>
            </p:nvSpPr>
            <p:spPr bwMode="gray">
              <a:xfrm>
                <a:off x="621" y="1629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" name="Freeform 13"/>
              <p:cNvSpPr>
                <a:spLocks/>
              </p:cNvSpPr>
              <p:nvPr/>
            </p:nvSpPr>
            <p:spPr bwMode="gray">
              <a:xfrm>
                <a:off x="722" y="1752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3700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çàãîëîâêà</a:t>
            </a:r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ru-RU" altLang="ru-RU" noProof="0" smtClean="0"/>
              <a:t>Ùåëêíèòå äëÿ ïðàâêè ñòèëÿ îáðàçöà ïîäçàãîëîâêà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>
          <a:xfrm>
            <a:off x="13700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3808413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7413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4BF2B-EDCC-4238-9875-5C67E1AFDEEC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374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25197-A4C5-4721-A87C-344BCE667719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650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15100" y="476250"/>
            <a:ext cx="1943100" cy="56197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76900" cy="56197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8AAA0-B2D9-4C59-B273-892D01414895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87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9A675-512E-45D7-B0FE-82DE76E5B89E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7108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B883A-5F90-4AC3-921E-9665592E6AA4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7072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AA3E-90FA-40A8-979B-A694495C6C37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567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A41A-A7B1-46FE-9765-07487C8E2C1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99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2D8A1-9A0E-4138-A57D-EBBD0FF74E5F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5909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797A9-0AF9-44CC-A973-30D979A420C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946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E590E-5841-4875-A72E-9F4435973ACD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5700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0B772-AC5B-4868-A056-9B13DBDAE7B2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193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/>
        </p:nvGrpSpPr>
        <p:grpSpPr bwMode="auto">
          <a:xfrm>
            <a:off x="203200" y="276225"/>
            <a:ext cx="1260475" cy="1601788"/>
            <a:chOff x="128" y="174"/>
            <a:chExt cx="794" cy="1009"/>
          </a:xfrm>
        </p:grpSpPr>
        <p:grpSp>
          <p:nvGrpSpPr>
            <p:cNvPr id="1032" name="Group 9"/>
            <p:cNvGrpSpPr>
              <a:grpSpLocks/>
            </p:cNvGrpSpPr>
            <p:nvPr/>
          </p:nvGrpSpPr>
          <p:grpSpPr bwMode="auto">
            <a:xfrm>
              <a:off x="128" y="174"/>
              <a:ext cx="737" cy="1009"/>
              <a:chOff x="128" y="174"/>
              <a:chExt cx="737" cy="1009"/>
            </a:xfrm>
          </p:grpSpPr>
          <p:sp>
            <p:nvSpPr>
              <p:cNvPr id="1038" name="Freeform 2"/>
              <p:cNvSpPr>
                <a:spLocks/>
              </p:cNvSpPr>
              <p:nvPr/>
            </p:nvSpPr>
            <p:spPr bwMode="ltGray">
              <a:xfrm>
                <a:off x="197" y="272"/>
                <a:ext cx="599" cy="815"/>
              </a:xfrm>
              <a:custGeom>
                <a:avLst/>
                <a:gdLst>
                  <a:gd name="T0" fmla="*/ 299 w 599"/>
                  <a:gd name="T1" fmla="*/ 0 h 815"/>
                  <a:gd name="T2" fmla="*/ 0 w 599"/>
                  <a:gd name="T3" fmla="*/ 407 h 815"/>
                  <a:gd name="T4" fmla="*/ 299 w 599"/>
                  <a:gd name="T5" fmla="*/ 814 h 815"/>
                  <a:gd name="T6" fmla="*/ 598 w 599"/>
                  <a:gd name="T7" fmla="*/ 407 h 815"/>
                  <a:gd name="T8" fmla="*/ 299 w 599"/>
                  <a:gd name="T9" fmla="*/ 0 h 8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9" h="815">
                    <a:moveTo>
                      <a:pt x="299" y="0"/>
                    </a:moveTo>
                    <a:lnTo>
                      <a:pt x="0" y="407"/>
                    </a:lnTo>
                    <a:lnTo>
                      <a:pt x="299" y="814"/>
                    </a:lnTo>
                    <a:lnTo>
                      <a:pt x="598" y="407"/>
                    </a:lnTo>
                    <a:lnTo>
                      <a:pt x="299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039" name="Group 5"/>
              <p:cNvGrpSpPr>
                <a:grpSpLocks/>
              </p:cNvGrpSpPr>
              <p:nvPr/>
            </p:nvGrpSpPr>
            <p:grpSpPr bwMode="auto">
              <a:xfrm>
                <a:off x="128" y="174"/>
                <a:ext cx="737" cy="505"/>
                <a:chOff x="128" y="174"/>
                <a:chExt cx="737" cy="505"/>
              </a:xfrm>
            </p:grpSpPr>
            <p:sp>
              <p:nvSpPr>
                <p:cNvPr id="2" name="Freeform 3"/>
                <p:cNvSpPr>
                  <a:spLocks/>
                </p:cNvSpPr>
                <p:nvPr/>
              </p:nvSpPr>
              <p:spPr bwMode="ltGray">
                <a:xfrm>
                  <a:off x="496" y="174"/>
                  <a:ext cx="369" cy="505"/>
                </a:xfrm>
                <a:custGeom>
                  <a:avLst/>
                  <a:gdLst>
                    <a:gd name="T0" fmla="*/ 0 w 369"/>
                    <a:gd name="T1" fmla="*/ 100 h 505"/>
                    <a:gd name="T2" fmla="*/ 0 w 369"/>
                    <a:gd name="T3" fmla="*/ 0 h 505"/>
                    <a:gd name="T4" fmla="*/ 368 w 369"/>
                    <a:gd name="T5" fmla="*/ 504 h 505"/>
                    <a:gd name="T6" fmla="*/ 295 w 369"/>
                    <a:gd name="T7" fmla="*/ 504 h 505"/>
                    <a:gd name="T8" fmla="*/ 0 w 369"/>
                    <a:gd name="T9" fmla="*/ 10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0" y="100"/>
                      </a:moveTo>
                      <a:lnTo>
                        <a:pt x="0" y="0"/>
                      </a:lnTo>
                      <a:lnTo>
                        <a:pt x="368" y="504"/>
                      </a:lnTo>
                      <a:lnTo>
                        <a:pt x="295" y="504"/>
                      </a:lnTo>
                      <a:lnTo>
                        <a:pt x="0" y="10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" name="Freeform 4"/>
                <p:cNvSpPr>
                  <a:spLocks/>
                </p:cNvSpPr>
                <p:nvPr/>
              </p:nvSpPr>
              <p:spPr bwMode="ltGray">
                <a:xfrm>
                  <a:off x="128" y="174"/>
                  <a:ext cx="369" cy="505"/>
                </a:xfrm>
                <a:custGeom>
                  <a:avLst/>
                  <a:gdLst>
                    <a:gd name="T0" fmla="*/ 368 w 369"/>
                    <a:gd name="T1" fmla="*/ 0 h 505"/>
                    <a:gd name="T2" fmla="*/ 368 w 369"/>
                    <a:gd name="T3" fmla="*/ 100 h 505"/>
                    <a:gd name="T4" fmla="*/ 73 w 369"/>
                    <a:gd name="T5" fmla="*/ 504 h 505"/>
                    <a:gd name="T6" fmla="*/ 0 w 369"/>
                    <a:gd name="T7" fmla="*/ 504 h 505"/>
                    <a:gd name="T8" fmla="*/ 368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368" y="0"/>
                      </a:moveTo>
                      <a:lnTo>
                        <a:pt x="368" y="100"/>
                      </a:lnTo>
                      <a:lnTo>
                        <a:pt x="73" y="504"/>
                      </a:lnTo>
                      <a:lnTo>
                        <a:pt x="0" y="504"/>
                      </a:lnTo>
                      <a:lnTo>
                        <a:pt x="368" y="0"/>
                      </a:ln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28" y="678"/>
                <a:ext cx="737" cy="505"/>
                <a:chOff x="128" y="678"/>
                <a:chExt cx="737" cy="505"/>
              </a:xfrm>
            </p:grpSpPr>
            <p:sp>
              <p:nvSpPr>
                <p:cNvPr id="1041" name="Freeform 6"/>
                <p:cNvSpPr>
                  <a:spLocks/>
                </p:cNvSpPr>
                <p:nvPr/>
              </p:nvSpPr>
              <p:spPr bwMode="ltGray">
                <a:xfrm>
                  <a:off x="496" y="678"/>
                  <a:ext cx="369" cy="505"/>
                </a:xfrm>
                <a:custGeom>
                  <a:avLst/>
                  <a:gdLst>
                    <a:gd name="T0" fmla="*/ 295 w 369"/>
                    <a:gd name="T1" fmla="*/ 0 h 505"/>
                    <a:gd name="T2" fmla="*/ 368 w 369"/>
                    <a:gd name="T3" fmla="*/ 0 h 505"/>
                    <a:gd name="T4" fmla="*/ 0 w 369"/>
                    <a:gd name="T5" fmla="*/ 504 h 505"/>
                    <a:gd name="T6" fmla="*/ 0 w 369"/>
                    <a:gd name="T7" fmla="*/ 404 h 505"/>
                    <a:gd name="T8" fmla="*/ 295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295" y="0"/>
                      </a:moveTo>
                      <a:lnTo>
                        <a:pt x="368" y="0"/>
                      </a:lnTo>
                      <a:lnTo>
                        <a:pt x="0" y="504"/>
                      </a:lnTo>
                      <a:lnTo>
                        <a:pt x="0" y="404"/>
                      </a:lnTo>
                      <a:lnTo>
                        <a:pt x="295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" name="Freeform 7"/>
                <p:cNvSpPr>
                  <a:spLocks/>
                </p:cNvSpPr>
                <p:nvPr/>
              </p:nvSpPr>
              <p:spPr bwMode="ltGray">
                <a:xfrm>
                  <a:off x="128" y="678"/>
                  <a:ext cx="369" cy="505"/>
                </a:xfrm>
                <a:custGeom>
                  <a:avLst/>
                  <a:gdLst>
                    <a:gd name="T0" fmla="*/ 73 w 369"/>
                    <a:gd name="T1" fmla="*/ 0 h 505"/>
                    <a:gd name="T2" fmla="*/ 368 w 369"/>
                    <a:gd name="T3" fmla="*/ 404 h 505"/>
                    <a:gd name="T4" fmla="*/ 368 w 369"/>
                    <a:gd name="T5" fmla="*/ 504 h 505"/>
                    <a:gd name="T6" fmla="*/ 0 w 369"/>
                    <a:gd name="T7" fmla="*/ 0 h 505"/>
                    <a:gd name="T8" fmla="*/ 73 w 369"/>
                    <a:gd name="T9" fmla="*/ 0 h 5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9" h="505">
                      <a:moveTo>
                        <a:pt x="73" y="0"/>
                      </a:moveTo>
                      <a:lnTo>
                        <a:pt x="368" y="404"/>
                      </a:lnTo>
                      <a:lnTo>
                        <a:pt x="368" y="504"/>
                      </a:lnTo>
                      <a:lnTo>
                        <a:pt x="0" y="0"/>
                      </a:lnTo>
                      <a:lnTo>
                        <a:pt x="73" y="0"/>
                      </a:lnTo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1033" name="Group 14"/>
            <p:cNvGrpSpPr>
              <a:grpSpLocks/>
            </p:cNvGrpSpPr>
            <p:nvPr/>
          </p:nvGrpSpPr>
          <p:grpSpPr bwMode="auto">
            <a:xfrm>
              <a:off x="397" y="211"/>
              <a:ext cx="525" cy="480"/>
              <a:chOff x="397" y="211"/>
              <a:chExt cx="525" cy="480"/>
            </a:xfrm>
          </p:grpSpPr>
          <p:sp>
            <p:nvSpPr>
              <p:cNvPr id="1034" name="Freeform 10"/>
              <p:cNvSpPr>
                <a:spLocks/>
              </p:cNvSpPr>
              <p:nvPr/>
            </p:nvSpPr>
            <p:spPr bwMode="gray">
              <a:xfrm>
                <a:off x="397" y="211"/>
                <a:ext cx="525" cy="480"/>
              </a:xfrm>
              <a:custGeom>
                <a:avLst/>
                <a:gdLst>
                  <a:gd name="T0" fmla="*/ 225 w 525"/>
                  <a:gd name="T1" fmla="*/ 217 h 480"/>
                  <a:gd name="T2" fmla="*/ 133 w 525"/>
                  <a:gd name="T3" fmla="*/ 0 h 480"/>
                  <a:gd name="T4" fmla="*/ 263 w 525"/>
                  <a:gd name="T5" fmla="*/ 193 h 480"/>
                  <a:gd name="T6" fmla="*/ 393 w 525"/>
                  <a:gd name="T7" fmla="*/ 0 h 480"/>
                  <a:gd name="T8" fmla="*/ 299 w 525"/>
                  <a:gd name="T9" fmla="*/ 217 h 480"/>
                  <a:gd name="T10" fmla="*/ 524 w 525"/>
                  <a:gd name="T11" fmla="*/ 240 h 480"/>
                  <a:gd name="T12" fmla="*/ 298 w 525"/>
                  <a:gd name="T13" fmla="*/ 262 h 480"/>
                  <a:gd name="T14" fmla="*/ 393 w 525"/>
                  <a:gd name="T15" fmla="*/ 479 h 480"/>
                  <a:gd name="T16" fmla="*/ 263 w 525"/>
                  <a:gd name="T17" fmla="*/ 286 h 480"/>
                  <a:gd name="T18" fmla="*/ 133 w 525"/>
                  <a:gd name="T19" fmla="*/ 479 h 480"/>
                  <a:gd name="T20" fmla="*/ 224 w 525"/>
                  <a:gd name="T21" fmla="*/ 263 h 480"/>
                  <a:gd name="T22" fmla="*/ 0 w 525"/>
                  <a:gd name="T23" fmla="*/ 240 h 480"/>
                  <a:gd name="T24" fmla="*/ 225 w 525"/>
                  <a:gd name="T25" fmla="*/ 217 h 48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25" h="480">
                    <a:moveTo>
                      <a:pt x="225" y="217"/>
                    </a:moveTo>
                    <a:lnTo>
                      <a:pt x="133" y="0"/>
                    </a:lnTo>
                    <a:lnTo>
                      <a:pt x="263" y="193"/>
                    </a:lnTo>
                    <a:lnTo>
                      <a:pt x="393" y="0"/>
                    </a:lnTo>
                    <a:lnTo>
                      <a:pt x="299" y="217"/>
                    </a:lnTo>
                    <a:lnTo>
                      <a:pt x="524" y="240"/>
                    </a:lnTo>
                    <a:lnTo>
                      <a:pt x="298" y="262"/>
                    </a:lnTo>
                    <a:lnTo>
                      <a:pt x="393" y="479"/>
                    </a:lnTo>
                    <a:lnTo>
                      <a:pt x="263" y="286"/>
                    </a:lnTo>
                    <a:lnTo>
                      <a:pt x="133" y="479"/>
                    </a:lnTo>
                    <a:lnTo>
                      <a:pt x="224" y="263"/>
                    </a:lnTo>
                    <a:lnTo>
                      <a:pt x="0" y="240"/>
                    </a:lnTo>
                    <a:lnTo>
                      <a:pt x="225" y="217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5" name="Freeform 11"/>
              <p:cNvSpPr>
                <a:spLocks/>
              </p:cNvSpPr>
              <p:nvPr/>
            </p:nvSpPr>
            <p:spPr bwMode="gray">
              <a:xfrm>
                <a:off x="469" y="276"/>
                <a:ext cx="382" cy="350"/>
              </a:xfrm>
              <a:custGeom>
                <a:avLst/>
                <a:gdLst>
                  <a:gd name="T0" fmla="*/ 153 w 382"/>
                  <a:gd name="T1" fmla="*/ 153 h 350"/>
                  <a:gd name="T2" fmla="*/ 95 w 382"/>
                  <a:gd name="T3" fmla="*/ 0 h 350"/>
                  <a:gd name="T4" fmla="*/ 191 w 382"/>
                  <a:gd name="T5" fmla="*/ 128 h 350"/>
                  <a:gd name="T6" fmla="*/ 284 w 382"/>
                  <a:gd name="T7" fmla="*/ 0 h 350"/>
                  <a:gd name="T8" fmla="*/ 227 w 382"/>
                  <a:gd name="T9" fmla="*/ 153 h 350"/>
                  <a:gd name="T10" fmla="*/ 381 w 382"/>
                  <a:gd name="T11" fmla="*/ 175 h 350"/>
                  <a:gd name="T12" fmla="*/ 226 w 382"/>
                  <a:gd name="T13" fmla="*/ 196 h 350"/>
                  <a:gd name="T14" fmla="*/ 284 w 382"/>
                  <a:gd name="T15" fmla="*/ 349 h 350"/>
                  <a:gd name="T16" fmla="*/ 191 w 382"/>
                  <a:gd name="T17" fmla="*/ 221 h 350"/>
                  <a:gd name="T18" fmla="*/ 95 w 382"/>
                  <a:gd name="T19" fmla="*/ 349 h 350"/>
                  <a:gd name="T20" fmla="*/ 152 w 382"/>
                  <a:gd name="T21" fmla="*/ 198 h 350"/>
                  <a:gd name="T22" fmla="*/ 0 w 382"/>
                  <a:gd name="T23" fmla="*/ 175 h 350"/>
                  <a:gd name="T24" fmla="*/ 153 w 382"/>
                  <a:gd name="T25" fmla="*/ 153 h 35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82" h="350">
                    <a:moveTo>
                      <a:pt x="153" y="153"/>
                    </a:moveTo>
                    <a:lnTo>
                      <a:pt x="95" y="0"/>
                    </a:lnTo>
                    <a:lnTo>
                      <a:pt x="191" y="128"/>
                    </a:lnTo>
                    <a:lnTo>
                      <a:pt x="284" y="0"/>
                    </a:lnTo>
                    <a:lnTo>
                      <a:pt x="227" y="153"/>
                    </a:lnTo>
                    <a:lnTo>
                      <a:pt x="381" y="175"/>
                    </a:lnTo>
                    <a:lnTo>
                      <a:pt x="226" y="196"/>
                    </a:lnTo>
                    <a:lnTo>
                      <a:pt x="284" y="349"/>
                    </a:lnTo>
                    <a:lnTo>
                      <a:pt x="191" y="221"/>
                    </a:lnTo>
                    <a:lnTo>
                      <a:pt x="95" y="349"/>
                    </a:lnTo>
                    <a:lnTo>
                      <a:pt x="152" y="198"/>
                    </a:lnTo>
                    <a:lnTo>
                      <a:pt x="0" y="175"/>
                    </a:lnTo>
                    <a:lnTo>
                      <a:pt x="153" y="153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folHlink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6" name="Freeform 12"/>
              <p:cNvSpPr>
                <a:spLocks/>
              </p:cNvSpPr>
              <p:nvPr/>
            </p:nvSpPr>
            <p:spPr bwMode="gray">
              <a:xfrm>
                <a:off x="525" y="285"/>
                <a:ext cx="270" cy="332"/>
              </a:xfrm>
              <a:custGeom>
                <a:avLst/>
                <a:gdLst>
                  <a:gd name="T0" fmla="*/ 0 w 270"/>
                  <a:gd name="T1" fmla="*/ 84 h 332"/>
                  <a:gd name="T2" fmla="*/ 122 w 270"/>
                  <a:gd name="T3" fmla="*/ 143 h 332"/>
                  <a:gd name="T4" fmla="*/ 135 w 270"/>
                  <a:gd name="T5" fmla="*/ 0 h 332"/>
                  <a:gd name="T6" fmla="*/ 147 w 270"/>
                  <a:gd name="T7" fmla="*/ 143 h 332"/>
                  <a:gd name="T8" fmla="*/ 268 w 270"/>
                  <a:gd name="T9" fmla="*/ 82 h 332"/>
                  <a:gd name="T10" fmla="*/ 159 w 270"/>
                  <a:gd name="T11" fmla="*/ 166 h 332"/>
                  <a:gd name="T12" fmla="*/ 269 w 270"/>
                  <a:gd name="T13" fmla="*/ 249 h 332"/>
                  <a:gd name="T14" fmla="*/ 147 w 270"/>
                  <a:gd name="T15" fmla="*/ 189 h 332"/>
                  <a:gd name="T16" fmla="*/ 135 w 270"/>
                  <a:gd name="T17" fmla="*/ 331 h 332"/>
                  <a:gd name="T18" fmla="*/ 122 w 270"/>
                  <a:gd name="T19" fmla="*/ 189 h 332"/>
                  <a:gd name="T20" fmla="*/ 0 w 270"/>
                  <a:gd name="T21" fmla="*/ 249 h 332"/>
                  <a:gd name="T22" fmla="*/ 110 w 270"/>
                  <a:gd name="T23" fmla="*/ 166 h 332"/>
                  <a:gd name="T24" fmla="*/ 0 w 270"/>
                  <a:gd name="T25" fmla="*/ 84 h 33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70" h="332">
                    <a:moveTo>
                      <a:pt x="0" y="84"/>
                    </a:moveTo>
                    <a:lnTo>
                      <a:pt x="122" y="143"/>
                    </a:lnTo>
                    <a:lnTo>
                      <a:pt x="135" y="0"/>
                    </a:lnTo>
                    <a:lnTo>
                      <a:pt x="147" y="143"/>
                    </a:lnTo>
                    <a:lnTo>
                      <a:pt x="268" y="82"/>
                    </a:lnTo>
                    <a:lnTo>
                      <a:pt x="159" y="166"/>
                    </a:lnTo>
                    <a:lnTo>
                      <a:pt x="269" y="249"/>
                    </a:lnTo>
                    <a:lnTo>
                      <a:pt x="147" y="189"/>
                    </a:lnTo>
                    <a:lnTo>
                      <a:pt x="135" y="331"/>
                    </a:lnTo>
                    <a:lnTo>
                      <a:pt x="122" y="189"/>
                    </a:lnTo>
                    <a:lnTo>
                      <a:pt x="0" y="249"/>
                    </a:lnTo>
                    <a:lnTo>
                      <a:pt x="110" y="166"/>
                    </a:lnTo>
                    <a:lnTo>
                      <a:pt x="0" y="84"/>
                    </a:lnTo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chemeClr val="bg1"/>
                  </a:gs>
                </a:gsLst>
                <a:path path="rect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gray">
              <a:xfrm>
                <a:off x="626" y="408"/>
                <a:ext cx="68" cy="85"/>
              </a:xfrm>
              <a:custGeom>
                <a:avLst/>
                <a:gdLst>
                  <a:gd name="T0" fmla="*/ 0 w 68"/>
                  <a:gd name="T1" fmla="*/ 20 h 85"/>
                  <a:gd name="T2" fmla="*/ 27 w 68"/>
                  <a:gd name="T3" fmla="*/ 30 h 85"/>
                  <a:gd name="T4" fmla="*/ 33 w 68"/>
                  <a:gd name="T5" fmla="*/ 0 h 85"/>
                  <a:gd name="T6" fmla="*/ 39 w 68"/>
                  <a:gd name="T7" fmla="*/ 30 h 85"/>
                  <a:gd name="T8" fmla="*/ 67 w 68"/>
                  <a:gd name="T9" fmla="*/ 20 h 85"/>
                  <a:gd name="T10" fmla="*/ 45 w 68"/>
                  <a:gd name="T11" fmla="*/ 42 h 85"/>
                  <a:gd name="T12" fmla="*/ 67 w 68"/>
                  <a:gd name="T13" fmla="*/ 62 h 85"/>
                  <a:gd name="T14" fmla="*/ 39 w 68"/>
                  <a:gd name="T15" fmla="*/ 52 h 85"/>
                  <a:gd name="T16" fmla="*/ 33 w 68"/>
                  <a:gd name="T17" fmla="*/ 84 h 85"/>
                  <a:gd name="T18" fmla="*/ 27 w 68"/>
                  <a:gd name="T19" fmla="*/ 52 h 85"/>
                  <a:gd name="T20" fmla="*/ 0 w 68"/>
                  <a:gd name="T21" fmla="*/ 62 h 85"/>
                  <a:gd name="T22" fmla="*/ 21 w 68"/>
                  <a:gd name="T23" fmla="*/ 42 h 85"/>
                  <a:gd name="T24" fmla="*/ 0 w 68"/>
                  <a:gd name="T25" fmla="*/ 2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8" h="85">
                    <a:moveTo>
                      <a:pt x="0" y="20"/>
                    </a:moveTo>
                    <a:lnTo>
                      <a:pt x="27" y="30"/>
                    </a:lnTo>
                    <a:lnTo>
                      <a:pt x="33" y="0"/>
                    </a:lnTo>
                    <a:lnTo>
                      <a:pt x="39" y="30"/>
                    </a:lnTo>
                    <a:lnTo>
                      <a:pt x="67" y="20"/>
                    </a:lnTo>
                    <a:lnTo>
                      <a:pt x="45" y="42"/>
                    </a:lnTo>
                    <a:lnTo>
                      <a:pt x="67" y="62"/>
                    </a:lnTo>
                    <a:lnTo>
                      <a:pt x="39" y="52"/>
                    </a:lnTo>
                    <a:lnTo>
                      <a:pt x="33" y="84"/>
                    </a:lnTo>
                    <a:lnTo>
                      <a:pt x="27" y="52"/>
                    </a:lnTo>
                    <a:lnTo>
                      <a:pt x="0" y="62"/>
                    </a:lnTo>
                    <a:lnTo>
                      <a:pt x="21" y="42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F9F9F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040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476250"/>
            <a:ext cx="70866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стиля образца заголовка</a:t>
            </a:r>
          </a:p>
        </p:txBody>
      </p:sp>
      <p:sp>
        <p:nvSpPr>
          <p:cNvPr id="1028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Щелкните для правки стилей образца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Times New Roman Cyr" pitchFamily="18" charset="-52"/>
                <a:cs typeface="+mn-cs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781102A1-7DE0-4B25-AF63-EB521F448DE8}" type="slidenum">
              <a:rPr lang="ru-RU" altLang="ru-RU"/>
              <a:pPr>
                <a:defRPr/>
              </a:pPr>
              <a:t>‹#›</a:t>
            </a:fld>
            <a:endParaRPr lang="ru-RU" altLang="ru-RU">
              <a:latin typeface="Times New Roman Cyr" pitchFamily="18" charset="-5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/>
        <a:buChar char="u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/>
        <a:buChar char="u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2"/>
        <a:buChar char="u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alexander.filatov" TargetMode="External"/><Relationship Id="rId2" Type="http://schemas.openxmlformats.org/officeDocument/2006/relationships/hyperlink" Target="mailto:alexander.filatov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be.com/alexanderfilatov" TargetMode="External"/><Relationship Id="rId4" Type="http://schemas.openxmlformats.org/officeDocument/2006/relationships/hyperlink" Target="http://vk.com/baikalreading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36" Type="http://schemas.openxmlformats.org/officeDocument/2006/relationships/image" Target="../media/image68.png"/><Relationship Id="rId31" Type="http://schemas.openxmlformats.org/officeDocument/2006/relationships/image" Target="../media/image63.png"/><Relationship Id="rId35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/>
          <p:cNvSpPr txBox="1">
            <a:spLocks noChangeArrowheads="1"/>
          </p:cNvSpPr>
          <p:nvPr/>
        </p:nvSpPr>
        <p:spPr bwMode="auto">
          <a:xfrm>
            <a:off x="409575" y="1701800"/>
            <a:ext cx="83534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4400" b="1" dirty="0">
                <a:latin typeface="Times New Roman Cyr" pitchFamily="18" charset="0"/>
              </a:rPr>
              <a:t>Филатов Александр Юрьевич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600" dirty="0">
                <a:latin typeface="Times New Roman Cyr" pitchFamily="18" charset="0"/>
              </a:rPr>
              <a:t>(Главный научный </a:t>
            </a:r>
            <a:r>
              <a:rPr lang="ru-RU" altLang="ru-RU" sz="2600" dirty="0" smtClean="0">
                <a:latin typeface="Times New Roman Cyr" pitchFamily="18" charset="0"/>
              </a:rPr>
              <a:t>сотрудник, доцент </a:t>
            </a:r>
            <a:r>
              <a:rPr lang="ru-RU" altLang="ru-RU" sz="2600" dirty="0">
                <a:latin typeface="Times New Roman Cyr" pitchFamily="18" charset="0"/>
              </a:rPr>
              <a:t>ШЭМ ДВФУ)</a:t>
            </a: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0" y="412750"/>
            <a:ext cx="90106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Микроэкономика</a:t>
            </a:r>
            <a:r>
              <a:rPr lang="en-US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-2</a:t>
            </a:r>
            <a:endParaRPr lang="ru-RU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0" y="4070350"/>
            <a:ext cx="914399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6000" b="1" dirty="0" smtClean="0">
                <a:solidFill>
                  <a:srgbClr val="00FFFF"/>
                </a:solidFill>
                <a:latin typeface="Times New Roman Cyr" pitchFamily="18" charset="0"/>
              </a:rPr>
              <a:t>Лекции 3.1-3.2</a:t>
            </a:r>
            <a:endParaRPr lang="en-US" altLang="ru-RU" sz="6000" b="1" dirty="0">
              <a:solidFill>
                <a:srgbClr val="00FFFF"/>
              </a:solidFill>
              <a:latin typeface="Times New Roman Cyr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Экономика </a:t>
            </a: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обмена. Приложения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3600" b="1" dirty="0" smtClean="0">
                <a:solidFill>
                  <a:srgbClr val="00FFFF"/>
                </a:solidFill>
                <a:latin typeface="Times New Roman Cyr" pitchFamily="18" charset="0"/>
              </a:rPr>
              <a:t>теории потребительского поведения</a:t>
            </a:r>
            <a:endParaRPr lang="ru-RU" altLang="ru-RU" sz="3600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0" y="2916467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 smtClean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>
                <a:hlinkClick r:id="rId5"/>
              </a:rPr>
              <a:t>https://</a:t>
            </a:r>
            <a:r>
              <a:rPr lang="en-US" altLang="ru-RU" sz="2600" b="1" dirty="0" smtClean="0">
                <a:hlinkClick r:id="rId5"/>
              </a:rPr>
              <a:t>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ransition spd="slow" advTm="5868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Предложение труда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10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78880" y="1064086"/>
                <a:ext cx="8965119" cy="181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M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нетрудовой доход (процент, рента, трансферты,…),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p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цена потребления, </a:t>
                </a:r>
                <a:r>
                  <a:rPr lang="ru-RU" altLang="ru-RU" sz="2200" i="1" dirty="0" smtClean="0">
                    <a:latin typeface="Times New Roman Cyr" pitchFamily="18" charset="0"/>
                  </a:rPr>
                  <a:t>С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– потребление,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начальный запас.</a:t>
                </a:r>
                <a:endParaRPr lang="en-US" altLang="ru-RU" sz="2200" dirty="0" smtClean="0">
                  <a:latin typeface="Times New Roman Cyr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w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ставка зарплаты,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L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количество труда,</a:t>
                </a:r>
                <a:endParaRPr lang="en-US" altLang="ru-RU" sz="2200" dirty="0" smtClean="0">
                  <a:latin typeface="Times New Roman Cyr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максимальное количество труда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altLang="ru-RU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altLang="ru-R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досуг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𝑝𝐶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𝑤𝐿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𝑝𝐶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𝑤</m:t>
                    </m:r>
                    <m:acc>
                      <m:accPr>
                        <m:chr m:val="̅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𝒑𝑪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𝒘𝑹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1" i="1" smtClean="0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acc>
                      <m:accPr>
                        <m:chr m:val="̅"/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b="1" i="1">
                        <a:solidFill>
                          <a:srgbClr val="00FF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acc>
                      <m:accPr>
                        <m:chr m:val="̅"/>
                        <m:ctrlP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6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880" y="1064086"/>
                <a:ext cx="8965119" cy="1816588"/>
              </a:xfrm>
              <a:prstGeom prst="rect">
                <a:avLst/>
              </a:prstGeom>
              <a:blipFill>
                <a:blip r:embed="rId2"/>
                <a:stretch>
                  <a:fillRect l="-884" t="-2349" b="-43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Прямоугольник 109"/>
          <p:cNvSpPr/>
          <p:nvPr/>
        </p:nvSpPr>
        <p:spPr>
          <a:xfrm>
            <a:off x="178881" y="2838498"/>
            <a:ext cx="89651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Досуг – нормальный товар </a:t>
            </a:r>
            <a:r>
              <a:rPr lang="ru-RU" altLang="ru-RU" sz="2200" dirty="0" smtClean="0">
                <a:latin typeface="+mn-lt"/>
              </a:rPr>
              <a:t>(при росте денежного дохода, например, выигрыше в лотерею, люди стараются меньше работать).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8880" y="3565961"/>
            <a:ext cx="880160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>
                <a:solidFill>
                  <a:srgbClr val="00FFFF"/>
                </a:solidFill>
              </a:rPr>
              <a:t>Эффекты, наблюдаемые при росте зарплаты (росте цены досуга):</a:t>
            </a:r>
          </a:p>
          <a:p>
            <a:pPr marL="273050" indent="-273050">
              <a:buAutoNum type="arabicPeriod"/>
            </a:pPr>
            <a:r>
              <a:rPr lang="ru-RU" altLang="ru-RU" sz="2200" dirty="0"/>
              <a:t>Эффект замещения – досуг становится относительно более дорогим</a:t>
            </a:r>
            <a:r>
              <a:rPr lang="ru-RU" altLang="ru-RU" sz="2200" dirty="0" smtClean="0"/>
              <a:t>!</a:t>
            </a:r>
            <a:br>
              <a:rPr lang="ru-RU" altLang="ru-RU" sz="2200" dirty="0" smtClean="0"/>
            </a:br>
            <a:r>
              <a:rPr lang="en-US" altLang="ru-RU" sz="2200" i="1" dirty="0" smtClean="0"/>
              <a:t>w</a:t>
            </a:r>
            <a:r>
              <a:rPr lang="en-US" altLang="ru-RU" sz="2200" dirty="0" smtClean="0">
                <a:sym typeface="Symbol" panose="05050102010706020507" pitchFamily="18" charset="2"/>
              </a:rPr>
              <a:t>    </a:t>
            </a:r>
            <a:r>
              <a:rPr lang="en-US" altLang="ru-RU" sz="2200" i="1" dirty="0" smtClean="0">
                <a:sym typeface="Symbol" panose="05050102010706020507" pitchFamily="18" charset="2"/>
              </a:rPr>
              <a:t>R</a:t>
            </a:r>
            <a:r>
              <a:rPr lang="en-US" altLang="ru-RU" sz="2200" dirty="0" smtClean="0">
                <a:sym typeface="Symbol" panose="05050102010706020507" pitchFamily="18" charset="2"/>
              </a:rPr>
              <a:t></a:t>
            </a:r>
            <a:endParaRPr lang="ru-RU" altLang="ru-RU" sz="2200" dirty="0"/>
          </a:p>
          <a:p>
            <a:pPr marL="273050" indent="-273050">
              <a:buFontTx/>
              <a:buAutoNum type="arabicPeriod"/>
            </a:pPr>
            <a:r>
              <a:rPr lang="ru-RU" altLang="ru-RU" sz="2200" dirty="0"/>
              <a:t>Эффект дохода – увеличение цены досуга (уменьшение дохода) при-водит к дополнительному сокращению спроса на досуг</a:t>
            </a:r>
            <a:r>
              <a:rPr lang="ru-RU" altLang="ru-RU" sz="2200" dirty="0" smtClean="0"/>
              <a:t>.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en-US" altLang="ru-RU" sz="2200" i="1" dirty="0"/>
              <a:t>w</a:t>
            </a:r>
            <a:r>
              <a:rPr lang="en-US" altLang="ru-RU" sz="2200" dirty="0">
                <a:sym typeface="Symbol" panose="05050102010706020507" pitchFamily="18" charset="2"/>
              </a:rPr>
              <a:t>    </a:t>
            </a:r>
            <a:r>
              <a:rPr lang="en-US" altLang="ru-RU" sz="2200" i="1" dirty="0">
                <a:sym typeface="Symbol" panose="05050102010706020507" pitchFamily="18" charset="2"/>
              </a:rPr>
              <a:t>R</a:t>
            </a:r>
            <a:r>
              <a:rPr lang="en-US" altLang="ru-RU" sz="2200" dirty="0">
                <a:sym typeface="Symbol" panose="05050102010706020507" pitchFamily="18" charset="2"/>
              </a:rPr>
              <a:t></a:t>
            </a:r>
            <a:endParaRPr lang="ru-RU" altLang="ru-RU" sz="2200" dirty="0"/>
          </a:p>
          <a:p>
            <a:pPr marL="273050" indent="-273050">
              <a:buFontTx/>
              <a:buAutoNum type="arabicPeriod"/>
            </a:pPr>
            <a:r>
              <a:rPr lang="ru-RU" altLang="ru-RU" sz="2200" dirty="0" smtClean="0"/>
              <a:t>Эффект </a:t>
            </a:r>
            <a:r>
              <a:rPr lang="ru-RU" altLang="ru-RU" sz="2200" dirty="0"/>
              <a:t>начального запаса (растет стоимость начального запаса</a:t>
            </a:r>
            <a:r>
              <a:rPr lang="ru-RU" altLang="ru-RU" sz="2200" dirty="0" smtClean="0"/>
              <a:t>)</a:t>
            </a:r>
            <a:r>
              <a:rPr lang="en-US" altLang="ru-RU" sz="2200" dirty="0" smtClean="0"/>
              <a:t>.</a:t>
            </a:r>
            <a:br>
              <a:rPr lang="en-US" altLang="ru-RU" sz="2200" dirty="0" smtClean="0"/>
            </a:br>
            <a:r>
              <a:rPr lang="en-US" altLang="ru-RU" sz="2200" i="1" dirty="0"/>
              <a:t>w</a:t>
            </a:r>
            <a:r>
              <a:rPr lang="en-US" altLang="ru-RU" sz="2200" dirty="0">
                <a:sym typeface="Symbol" panose="05050102010706020507" pitchFamily="18" charset="2"/>
              </a:rPr>
              <a:t>    </a:t>
            </a:r>
            <a:r>
              <a:rPr lang="en-US" altLang="ru-RU" sz="2200" i="1" dirty="0" smtClean="0">
                <a:sym typeface="Symbol" panose="05050102010706020507" pitchFamily="18" charset="2"/>
              </a:rPr>
              <a:t>R</a:t>
            </a:r>
            <a:r>
              <a:rPr lang="en-US" altLang="ru-RU" sz="2200" dirty="0" smtClean="0">
                <a:sym typeface="Symbol" panose="05050102010706020507" pitchFamily="18" charset="2"/>
              </a:rPr>
              <a:t></a:t>
            </a:r>
            <a:endParaRPr lang="ru-RU" altLang="ru-RU" sz="2200" dirty="0"/>
          </a:p>
        </p:txBody>
      </p:sp>
    </p:spTree>
    <p:extLst>
      <p:ext uri="{BB962C8B-B14F-4D97-AF65-F5344CB8AC3E}">
        <p14:creationId xmlns:p14="http://schemas.microsoft.com/office/powerpoint/2010/main" val="221434816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1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Уравнение Слуцкого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 кривая предложения труда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11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190128" y="1615631"/>
            <a:ext cx="53880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Уравнение Слуцкого для рынка труда:</a:t>
            </a:r>
            <a:endParaRPr lang="ru-RU" altLang="ru-RU" sz="2200" dirty="0">
              <a:latin typeface="+mn-lt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178881" y="2468845"/>
            <a:ext cx="87467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>
                <a:latin typeface="+mn-lt"/>
              </a:rPr>
              <a:t>Чем выше предложение труда и ниже время досуга, тем больше второе слагаемое в уравнение Слуцкого и выше вероятность смены поведения на увеличение времени досуга и сокращение предложения труда. </a:t>
            </a:r>
            <a:endParaRPr lang="ru-RU" altLang="ru-RU" sz="2200" b="1" dirty="0">
              <a:solidFill>
                <a:srgbClr val="00FF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5264617" y="1500227"/>
                <a:ext cx="3380604" cy="773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ru-RU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ru-RU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p>
                        </m:num>
                        <m:den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altLang="ru-RU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ru-RU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num>
                        <m:den>
                          <m:r>
                            <a:rPr lang="en-US" alt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617" y="1500227"/>
                <a:ext cx="3380604" cy="7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6158917" y="2211609"/>
            <a:ext cx="27285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  <a:sym typeface="Symbol" panose="05050102010706020507" pitchFamily="18" charset="2"/>
              </a:rPr>
              <a:t>&lt;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0           &gt;0      &gt;0 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68572" y="2347019"/>
            <a:ext cx="7619715" cy="4367605"/>
            <a:chOff x="743281" y="2985695"/>
            <a:chExt cx="5662895" cy="3795554"/>
          </a:xfrm>
        </p:grpSpPr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802890" y="4110446"/>
              <a:ext cx="0" cy="2522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 flipV="1">
              <a:off x="802890" y="6630856"/>
              <a:ext cx="29093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3265784" y="6295351"/>
              <a:ext cx="619543" cy="485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R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743281" y="4045702"/>
              <a:ext cx="498473" cy="425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C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813907" y="4275909"/>
              <a:ext cx="2062176" cy="2351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802889" y="5450822"/>
              <a:ext cx="2603547" cy="117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1921858" y="5353067"/>
              <a:ext cx="616317" cy="424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1" name="Line 67"/>
            <p:cNvSpPr>
              <a:spLocks noChangeShapeType="1"/>
            </p:cNvSpPr>
            <p:nvPr/>
          </p:nvSpPr>
          <p:spPr bwMode="auto">
            <a:xfrm>
              <a:off x="804331" y="4955176"/>
              <a:ext cx="2260668" cy="1672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4" name="Овал 83"/>
            <p:cNvSpPr/>
            <p:nvPr/>
          </p:nvSpPr>
          <p:spPr bwMode="auto">
            <a:xfrm>
              <a:off x="1979201" y="5601396"/>
              <a:ext cx="74607" cy="7551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4" name="Овал 103"/>
            <p:cNvSpPr/>
            <p:nvPr/>
          </p:nvSpPr>
          <p:spPr bwMode="auto">
            <a:xfrm>
              <a:off x="2517879" y="6210690"/>
              <a:ext cx="74607" cy="7551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8" name="Rectangle 70"/>
            <p:cNvSpPr>
              <a:spLocks noChangeArrowheads="1"/>
            </p:cNvSpPr>
            <p:nvPr/>
          </p:nvSpPr>
          <p:spPr bwMode="auto">
            <a:xfrm>
              <a:off x="1597269" y="5919497"/>
              <a:ext cx="495608" cy="424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09" name="Rectangle 70"/>
            <p:cNvSpPr>
              <a:spLocks noChangeArrowheads="1"/>
            </p:cNvSpPr>
            <p:nvPr/>
          </p:nvSpPr>
          <p:spPr bwMode="auto">
            <a:xfrm>
              <a:off x="1455468" y="5358925"/>
              <a:ext cx="410128" cy="424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05" name="Дуга 104"/>
            <p:cNvSpPr/>
            <p:nvPr/>
          </p:nvSpPr>
          <p:spPr bwMode="auto">
            <a:xfrm flipH="1" flipV="1">
              <a:off x="1210491" y="3039116"/>
              <a:ext cx="4580705" cy="3180690"/>
            </a:xfrm>
            <a:prstGeom prst="arc">
              <a:avLst>
                <a:gd name="adj1" fmla="val 17103731"/>
                <a:gd name="adj2" fmla="val 2092952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6" name="Дуга 105"/>
            <p:cNvSpPr/>
            <p:nvPr/>
          </p:nvSpPr>
          <p:spPr bwMode="auto">
            <a:xfrm flipH="1" flipV="1">
              <a:off x="1839098" y="4362143"/>
              <a:ext cx="4567078" cy="1835727"/>
            </a:xfrm>
            <a:prstGeom prst="arc">
              <a:avLst>
                <a:gd name="adj1" fmla="val 19271010"/>
                <a:gd name="adj2" fmla="val 2158783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7" name="Дуга 106"/>
            <p:cNvSpPr/>
            <p:nvPr/>
          </p:nvSpPr>
          <p:spPr bwMode="auto">
            <a:xfrm flipH="1" flipV="1">
              <a:off x="895319" y="2985695"/>
              <a:ext cx="5358819" cy="3318468"/>
            </a:xfrm>
            <a:prstGeom prst="arc">
              <a:avLst>
                <a:gd name="adj1" fmla="val 17254839"/>
                <a:gd name="adj2" fmla="val 2126138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802890" y="6247814"/>
              <a:ext cx="1763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 flipH="1" flipV="1">
              <a:off x="2547596" y="6251991"/>
              <a:ext cx="0" cy="3743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Овал 35"/>
            <p:cNvSpPr/>
            <p:nvPr/>
          </p:nvSpPr>
          <p:spPr bwMode="auto">
            <a:xfrm>
              <a:off x="1984466" y="5957355"/>
              <a:ext cx="74607" cy="7551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7" name="Овал 36"/>
            <p:cNvSpPr/>
            <p:nvPr/>
          </p:nvSpPr>
          <p:spPr bwMode="auto">
            <a:xfrm>
              <a:off x="1766754" y="5661259"/>
              <a:ext cx="74607" cy="7551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39" name="Прямоугольник 38"/>
          <p:cNvSpPr/>
          <p:nvPr/>
        </p:nvSpPr>
        <p:spPr>
          <a:xfrm>
            <a:off x="1239636" y="3602444"/>
            <a:ext cx="32280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A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 →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C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 – </a:t>
            </a: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рост зарплаты,</a:t>
            </a:r>
          </a:p>
          <a:p>
            <a:pPr algn="just"/>
            <a:r>
              <a:rPr lang="ru-RU" altLang="ru-RU" sz="2200" dirty="0">
                <a:latin typeface="+mn-lt"/>
              </a:rPr>
              <a:t>н</a:t>
            </a:r>
            <a:r>
              <a:rPr lang="ru-RU" altLang="ru-RU" sz="2200" dirty="0" smtClean="0">
                <a:latin typeface="+mn-lt"/>
              </a:rPr>
              <a:t>емонотонное изменение</a:t>
            </a:r>
          </a:p>
          <a:p>
            <a:pPr algn="just"/>
            <a:r>
              <a:rPr lang="ru-RU" altLang="ru-RU" sz="2200" dirty="0" smtClean="0">
                <a:latin typeface="+mn-lt"/>
              </a:rPr>
              <a:t>предложения труда</a:t>
            </a:r>
            <a:endParaRPr lang="ru-RU" altLang="ru-RU" sz="2200" dirty="0">
              <a:latin typeface="+mn-lt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4790699" y="3582827"/>
            <a:ext cx="4243764" cy="3155547"/>
            <a:chOff x="743281" y="4045702"/>
            <a:chExt cx="3177347" cy="2742246"/>
          </a:xfrm>
        </p:grpSpPr>
        <p:sp>
          <p:nvSpPr>
            <p:cNvPr id="41" name="Line 64"/>
            <p:cNvSpPr>
              <a:spLocks noChangeShapeType="1"/>
            </p:cNvSpPr>
            <p:nvPr/>
          </p:nvSpPr>
          <p:spPr bwMode="auto">
            <a:xfrm>
              <a:off x="802890" y="4110446"/>
              <a:ext cx="0" cy="2522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V="1">
              <a:off x="802890" y="6630856"/>
              <a:ext cx="29093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3301085" y="6261957"/>
              <a:ext cx="619543" cy="485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w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>
              <a:off x="743281" y="4045702"/>
              <a:ext cx="498473" cy="425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L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2681973" y="5047013"/>
              <a:ext cx="510185" cy="424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8" name="Овал 57"/>
            <p:cNvSpPr/>
            <p:nvPr/>
          </p:nvSpPr>
          <p:spPr bwMode="auto">
            <a:xfrm>
              <a:off x="3075883" y="5002183"/>
              <a:ext cx="74607" cy="7551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1123224" y="5034918"/>
              <a:ext cx="495608" cy="424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1989052" y="4182459"/>
              <a:ext cx="410128" cy="424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2" name="Дуга 61"/>
            <p:cNvSpPr/>
            <p:nvPr/>
          </p:nvSpPr>
          <p:spPr bwMode="auto">
            <a:xfrm flipH="1" flipV="1">
              <a:off x="993786" y="4562802"/>
              <a:ext cx="2340583" cy="2225146"/>
            </a:xfrm>
            <a:prstGeom prst="arc">
              <a:avLst>
                <a:gd name="adj1" fmla="val 1229379"/>
                <a:gd name="adj2" fmla="val 964846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5" name="Line 67"/>
            <p:cNvSpPr>
              <a:spLocks noChangeShapeType="1"/>
            </p:cNvSpPr>
            <p:nvPr/>
          </p:nvSpPr>
          <p:spPr bwMode="auto">
            <a:xfrm>
              <a:off x="811820" y="4554546"/>
              <a:ext cx="1360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7" name="Line 67"/>
            <p:cNvSpPr>
              <a:spLocks noChangeShapeType="1"/>
            </p:cNvSpPr>
            <p:nvPr/>
          </p:nvSpPr>
          <p:spPr bwMode="auto">
            <a:xfrm flipH="1" flipV="1">
              <a:off x="3114051" y="5047843"/>
              <a:ext cx="0" cy="1586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Овал 68"/>
            <p:cNvSpPr/>
            <p:nvPr/>
          </p:nvSpPr>
          <p:spPr bwMode="auto">
            <a:xfrm>
              <a:off x="1158026" y="4999062"/>
              <a:ext cx="74607" cy="7551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815117" y="5040031"/>
              <a:ext cx="2314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 flipH="1" flipV="1">
              <a:off x="1201165" y="5047842"/>
              <a:ext cx="0" cy="15867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 flipV="1">
              <a:off x="2174214" y="4566406"/>
              <a:ext cx="0" cy="2051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Овал 73"/>
            <p:cNvSpPr/>
            <p:nvPr/>
          </p:nvSpPr>
          <p:spPr bwMode="auto">
            <a:xfrm>
              <a:off x="2136070" y="4523254"/>
              <a:ext cx="74607" cy="7551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75" name="Прямоугольник 74"/>
          <p:cNvSpPr/>
          <p:nvPr/>
        </p:nvSpPr>
        <p:spPr>
          <a:xfrm>
            <a:off x="2626154" y="4768587"/>
            <a:ext cx="19868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Наклон –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w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/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p</a:t>
            </a:r>
            <a:endParaRPr lang="ru-RU" altLang="ru-RU" sz="2200" b="1" i="1" dirty="0" smtClean="0">
              <a:solidFill>
                <a:srgbClr val="00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493088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34" grpId="0"/>
      <p:bldP spid="35" grpId="0"/>
      <p:bldP spid="39" grpId="0"/>
      <p:bldP spid="7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Межвременной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выбор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12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190128" y="1054159"/>
            <a:ext cx="53880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i="1" dirty="0" smtClean="0">
                <a:latin typeface="+mn-lt"/>
              </a:rPr>
              <a:t>M</a:t>
            </a:r>
            <a:r>
              <a:rPr lang="en-US" altLang="ru-RU" sz="2200" baseline="-25000" dirty="0" smtClean="0">
                <a:latin typeface="+mn-lt"/>
              </a:rPr>
              <a:t>1</a:t>
            </a:r>
            <a:r>
              <a:rPr lang="en-US" altLang="ru-RU" sz="2200" dirty="0" smtClean="0">
                <a:latin typeface="+mn-lt"/>
              </a:rPr>
              <a:t>, </a:t>
            </a:r>
            <a:r>
              <a:rPr lang="en-US" altLang="ru-RU" sz="2200" i="1" dirty="0" smtClean="0">
                <a:latin typeface="+mn-lt"/>
              </a:rPr>
              <a:t>M</a:t>
            </a:r>
            <a:r>
              <a:rPr lang="en-US" altLang="ru-RU" sz="2200" baseline="-25000" dirty="0" smtClean="0">
                <a:latin typeface="+mn-lt"/>
              </a:rPr>
              <a:t>2</a:t>
            </a:r>
            <a:r>
              <a:rPr lang="en-US" altLang="ru-RU" sz="2200" dirty="0" smtClean="0">
                <a:latin typeface="+mn-lt"/>
              </a:rPr>
              <a:t> – </a:t>
            </a:r>
            <a:r>
              <a:rPr lang="ru-RU" altLang="ru-RU" sz="2200" dirty="0" smtClean="0">
                <a:latin typeface="+mn-lt"/>
              </a:rPr>
              <a:t>доход потребителя в 2 периодах</a:t>
            </a:r>
            <a:r>
              <a:rPr lang="en-US" altLang="ru-RU" sz="2200" dirty="0" smtClean="0">
                <a:latin typeface="+mn-lt"/>
              </a:rPr>
              <a:t>,</a:t>
            </a:r>
            <a:endParaRPr lang="en-US" altLang="ru-RU" sz="2200" dirty="0">
              <a:latin typeface="+mn-lt"/>
            </a:endParaRPr>
          </a:p>
          <a:p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/>
              <a:t>, </a:t>
            </a:r>
            <a:r>
              <a:rPr lang="en-US" altLang="ru-RU" sz="2200" i="1" dirty="0" smtClean="0"/>
              <a:t>C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 </a:t>
            </a:r>
            <a:r>
              <a:rPr lang="en-US" altLang="ru-RU" sz="2200" dirty="0"/>
              <a:t>– </a:t>
            </a:r>
            <a:r>
              <a:rPr lang="ru-RU" altLang="ru-RU" sz="2200" dirty="0" smtClean="0"/>
              <a:t>потребление </a:t>
            </a:r>
            <a:r>
              <a:rPr lang="ru-RU" altLang="ru-RU" sz="2200" dirty="0"/>
              <a:t>в 2 </a:t>
            </a:r>
            <a:r>
              <a:rPr lang="ru-RU" altLang="ru-RU" sz="2200" dirty="0" smtClean="0"/>
              <a:t>периодах.</a:t>
            </a:r>
            <a:endParaRPr lang="en-US" altLang="ru-RU" sz="2200" dirty="0" smtClean="0">
              <a:latin typeface="+mn-lt"/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178879" y="1748160"/>
            <a:ext cx="5592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Вариант 1. </a:t>
            </a:r>
            <a:r>
              <a:rPr lang="ru-RU" altLang="ru-RU" sz="2200" dirty="0" smtClean="0">
                <a:latin typeface="+mn-lt"/>
              </a:rPr>
              <a:t>Отсутствие банковской системы: невозможность займов, отсутствие процента.</a:t>
            </a:r>
            <a:endParaRPr lang="ru-RU" altLang="ru-RU" sz="2200" b="1" dirty="0">
              <a:solidFill>
                <a:srgbClr val="00FFFF"/>
              </a:solidFill>
              <a:latin typeface="+mn-lt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081470" y="1495280"/>
            <a:ext cx="17446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Наклон –1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5981242" y="1003977"/>
            <a:ext cx="2972507" cy="2570136"/>
            <a:chOff x="-136574" y="4453516"/>
            <a:chExt cx="2604996" cy="2341129"/>
          </a:xfrm>
        </p:grpSpPr>
        <p:sp>
          <p:nvSpPr>
            <p:cNvPr id="52" name="Line 64"/>
            <p:cNvSpPr>
              <a:spLocks noChangeShapeType="1"/>
            </p:cNvSpPr>
            <p:nvPr/>
          </p:nvSpPr>
          <p:spPr bwMode="auto">
            <a:xfrm>
              <a:off x="352000" y="4589649"/>
              <a:ext cx="0" cy="1756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>
              <a:off x="352000" y="6345054"/>
              <a:ext cx="20090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353798" y="4907510"/>
              <a:ext cx="429732" cy="3617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80839" y="5925667"/>
              <a:ext cx="487583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78238" y="4453516"/>
              <a:ext cx="444711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-136574" y="5039237"/>
              <a:ext cx="568873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73838" y="5271235"/>
              <a:ext cx="541213" cy="117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М</a:t>
              </a:r>
              <a:endParaRPr lang="en-US" sz="2200" b="1" dirty="0" smtClean="0">
                <a:solidFill>
                  <a:srgbClr val="00FFFF"/>
                </a:solidFill>
              </a:endParaRPr>
            </a:p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П</a:t>
              </a:r>
              <a:endParaRPr lang="en-US" sz="2200" b="1" dirty="0" smtClean="0">
                <a:solidFill>
                  <a:srgbClr val="00FFFF"/>
                </a:solidFill>
              </a:endParaRPr>
            </a:p>
            <a:p>
              <a:pPr algn="ctr"/>
              <a:r>
                <a:rPr lang="ru-RU" sz="2200" b="1" dirty="0" smtClean="0">
                  <a:solidFill>
                    <a:srgbClr val="00FFFF"/>
                  </a:solidFill>
                </a:rPr>
                <a:t>В</a:t>
              </a:r>
              <a:endParaRPr lang="ru-RU" sz="2200" b="1" dirty="0">
                <a:solidFill>
                  <a:srgbClr val="00FFFF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7183" y="6336061"/>
              <a:ext cx="531835" cy="458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783529" y="5264693"/>
              <a:ext cx="0" cy="107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6" name="Line 67"/>
            <p:cNvSpPr>
              <a:spLocks noChangeShapeType="1"/>
            </p:cNvSpPr>
            <p:nvPr/>
          </p:nvSpPr>
          <p:spPr bwMode="auto">
            <a:xfrm>
              <a:off x="803099" y="5279049"/>
              <a:ext cx="1272562" cy="10660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7" name="Line 67"/>
            <p:cNvSpPr>
              <a:spLocks noChangeShapeType="1"/>
            </p:cNvSpPr>
            <p:nvPr/>
          </p:nvSpPr>
          <p:spPr bwMode="auto">
            <a:xfrm flipH="1" flipV="1">
              <a:off x="351999" y="5264691"/>
              <a:ext cx="442679" cy="4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8" name="Прямоугольник 77"/>
          <p:cNvSpPr/>
          <p:nvPr/>
        </p:nvSpPr>
        <p:spPr>
          <a:xfrm>
            <a:off x="190128" y="2414412"/>
            <a:ext cx="55928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Вариант 2. </a:t>
            </a:r>
            <a:r>
              <a:rPr lang="ru-RU" altLang="ru-RU" sz="2200" dirty="0" smtClean="0">
                <a:latin typeface="+mn-lt"/>
              </a:rPr>
              <a:t>Появление банковской системы: возможность брать и давать взаймы под</a:t>
            </a:r>
            <a:r>
              <a:rPr lang="en-US" altLang="ru-RU" sz="2200" dirty="0" smtClean="0">
                <a:latin typeface="+mn-lt"/>
              </a:rPr>
              <a:t> </a:t>
            </a:r>
            <a:r>
              <a:rPr lang="en-US" altLang="ru-RU" sz="2200" i="1" dirty="0" smtClean="0">
                <a:latin typeface="+mn-lt"/>
              </a:rPr>
              <a:t>r</a:t>
            </a:r>
            <a:r>
              <a:rPr lang="en-US" altLang="ru-RU" sz="2200" dirty="0" smtClean="0">
                <a:latin typeface="+mn-lt"/>
              </a:rPr>
              <a:t>%</a:t>
            </a:r>
            <a:r>
              <a:rPr lang="ru-RU" altLang="ru-RU" sz="2200" dirty="0" smtClean="0">
                <a:latin typeface="+mn-lt"/>
              </a:rPr>
              <a:t>.</a:t>
            </a:r>
            <a:endParaRPr lang="ru-RU" altLang="ru-RU" sz="2200" b="1" dirty="0">
              <a:solidFill>
                <a:srgbClr val="00FF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/>
              <p:cNvSpPr/>
              <p:nvPr/>
            </p:nvSpPr>
            <p:spPr>
              <a:xfrm>
                <a:off x="1613068" y="3082540"/>
                <a:ext cx="3638922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+(1+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ru-RU" sz="2200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79" name="Прямоугольник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68" y="3082540"/>
                <a:ext cx="3638922" cy="430887"/>
              </a:xfrm>
              <a:prstGeom prst="rect">
                <a:avLst/>
              </a:prstGeom>
              <a:blipFill>
                <a:blip r:embed="rId2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Прямоугольник 93"/>
          <p:cNvSpPr/>
          <p:nvPr/>
        </p:nvSpPr>
        <p:spPr>
          <a:xfrm>
            <a:off x="162836" y="3439583"/>
            <a:ext cx="88016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>
                <a:latin typeface="+mn-lt"/>
              </a:rPr>
              <a:t>В зависимости от доходов в двух периодах, предпочтений и процентной ставки потребитель может быть либо заемщиком, либо кредитором.</a:t>
            </a:r>
            <a:endParaRPr lang="ru-RU" altLang="ru-RU" sz="2200" b="1" dirty="0">
              <a:solidFill>
                <a:srgbClr val="00FFFF"/>
              </a:solidFill>
              <a:latin typeface="+mn-lt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02584" y="3044440"/>
            <a:ext cx="2776094" cy="3810978"/>
            <a:chOff x="101999" y="3082539"/>
            <a:chExt cx="2776094" cy="3810978"/>
          </a:xfrm>
        </p:grpSpPr>
        <p:sp>
          <p:nvSpPr>
            <p:cNvPr id="101" name="Line 64"/>
            <p:cNvSpPr>
              <a:spLocks noChangeShapeType="1"/>
            </p:cNvSpPr>
            <p:nvPr/>
          </p:nvSpPr>
          <p:spPr bwMode="auto">
            <a:xfrm>
              <a:off x="802028" y="4211604"/>
              <a:ext cx="0" cy="2216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>
              <a:off x="802028" y="6427691"/>
              <a:ext cx="1700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" name="Line 67"/>
            <p:cNvSpPr>
              <a:spLocks noChangeShapeType="1"/>
            </p:cNvSpPr>
            <p:nvPr/>
          </p:nvSpPr>
          <p:spPr bwMode="auto">
            <a:xfrm>
              <a:off x="802027" y="4527687"/>
              <a:ext cx="1422664" cy="191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224680" y="6441425"/>
              <a:ext cx="483605" cy="45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16833" y="4119735"/>
              <a:ext cx="56883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04869" y="4606292"/>
              <a:ext cx="750603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75997" y="6415147"/>
              <a:ext cx="666644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116" name="Line 67"/>
            <p:cNvSpPr>
              <a:spLocks noChangeShapeType="1"/>
            </p:cNvSpPr>
            <p:nvPr/>
          </p:nvSpPr>
          <p:spPr bwMode="auto">
            <a:xfrm>
              <a:off x="1089235" y="4920766"/>
              <a:ext cx="0" cy="1494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67"/>
            <p:cNvSpPr>
              <a:spLocks noChangeShapeType="1"/>
            </p:cNvSpPr>
            <p:nvPr/>
          </p:nvSpPr>
          <p:spPr bwMode="auto">
            <a:xfrm flipH="1" flipV="1">
              <a:off x="802027" y="4920763"/>
              <a:ext cx="294628" cy="6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8" name="Line 67"/>
            <p:cNvSpPr>
              <a:spLocks noChangeShapeType="1"/>
            </p:cNvSpPr>
            <p:nvPr/>
          </p:nvSpPr>
          <p:spPr bwMode="auto">
            <a:xfrm>
              <a:off x="1842459" y="5973730"/>
              <a:ext cx="0" cy="4539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 flipH="1" flipV="1">
              <a:off x="802280" y="5943073"/>
              <a:ext cx="10404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1999" y="5623247"/>
              <a:ext cx="750196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2</a:t>
              </a:r>
              <a:r>
                <a:rPr lang="en-US" sz="2200" dirty="0" smtClean="0"/>
                <a:t>’</a:t>
              </a:r>
              <a:endParaRPr lang="ru-RU" sz="22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504779" y="6425026"/>
              <a:ext cx="732892" cy="43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1</a:t>
              </a:r>
              <a:r>
                <a:rPr lang="en-US" sz="2200" dirty="0" smtClean="0"/>
                <a:t>’</a:t>
              </a:r>
              <a:endParaRPr lang="ru-RU" sz="2200" baseline="-25000" dirty="0"/>
            </a:p>
          </p:txBody>
        </p:sp>
        <p:sp>
          <p:nvSpPr>
            <p:cNvPr id="122" name="Дуга 121"/>
            <p:cNvSpPr/>
            <p:nvPr/>
          </p:nvSpPr>
          <p:spPr bwMode="auto">
            <a:xfrm flipH="1" flipV="1">
              <a:off x="1169566" y="3082539"/>
              <a:ext cx="1636354" cy="2627860"/>
            </a:xfrm>
            <a:prstGeom prst="arc">
              <a:avLst>
                <a:gd name="adj1" fmla="val 16381526"/>
                <a:gd name="adj2" fmla="val 204221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01" name="Прямоугольник 200"/>
            <p:cNvSpPr/>
            <p:nvPr/>
          </p:nvSpPr>
          <p:spPr>
            <a:xfrm>
              <a:off x="891276" y="4216400"/>
              <a:ext cx="1986817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altLang="ru-RU" sz="2200" b="1" dirty="0" smtClean="0">
                  <a:solidFill>
                    <a:srgbClr val="00FFFF"/>
                  </a:solidFill>
                  <a:latin typeface="+mn-lt"/>
                </a:rPr>
                <a:t>Наклон –</a:t>
              </a:r>
              <a:r>
                <a:rPr lang="en-US" altLang="ru-RU" sz="2200" b="1" dirty="0" smtClean="0">
                  <a:solidFill>
                    <a:srgbClr val="00FFFF"/>
                  </a:solidFill>
                  <a:latin typeface="+mn-lt"/>
                </a:rPr>
                <a:t>(</a:t>
              </a:r>
              <a:r>
                <a:rPr lang="ru-RU" altLang="ru-RU" sz="2200" b="1" dirty="0" smtClean="0">
                  <a:solidFill>
                    <a:srgbClr val="00FFFF"/>
                  </a:solidFill>
                  <a:latin typeface="+mn-lt"/>
                </a:rPr>
                <a:t>1</a:t>
              </a:r>
              <a:r>
                <a:rPr lang="en-US" altLang="ru-RU" sz="2200" b="1" dirty="0" smtClean="0">
                  <a:solidFill>
                    <a:srgbClr val="00FFFF"/>
                  </a:solidFill>
                  <a:latin typeface="+mn-lt"/>
                </a:rPr>
                <a:t>+</a:t>
              </a:r>
              <a:r>
                <a:rPr lang="en-US" altLang="ru-RU" sz="2200" b="1" i="1" dirty="0" smtClean="0">
                  <a:solidFill>
                    <a:srgbClr val="00FFFF"/>
                  </a:solidFill>
                  <a:latin typeface="+mn-lt"/>
                </a:rPr>
                <a:t>r</a:t>
              </a:r>
              <a:r>
                <a:rPr lang="en-US" altLang="ru-RU" sz="2200" b="1" dirty="0" smtClean="0">
                  <a:solidFill>
                    <a:srgbClr val="00FFFF"/>
                  </a:solidFill>
                  <a:latin typeface="+mn-lt"/>
                </a:rPr>
                <a:t>)</a:t>
              </a:r>
              <a:endParaRPr lang="ru-RU" altLang="ru-RU" sz="2200" b="1" dirty="0" smtClean="0">
                <a:solidFill>
                  <a:srgbClr val="00FFFF"/>
                </a:solidFill>
                <a:latin typeface="+mn-lt"/>
              </a:endParaRPr>
            </a:p>
          </p:txBody>
        </p:sp>
        <p:sp>
          <p:nvSpPr>
            <p:cNvPr id="219" name="Овал 218"/>
            <p:cNvSpPr/>
            <p:nvPr/>
          </p:nvSpPr>
          <p:spPr bwMode="auto">
            <a:xfrm>
              <a:off x="1417511" y="5363168"/>
              <a:ext cx="99647" cy="86895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3297539" y="2737184"/>
            <a:ext cx="3041292" cy="4119095"/>
            <a:chOff x="2891461" y="2775284"/>
            <a:chExt cx="3041292" cy="4119095"/>
          </a:xfrm>
        </p:grpSpPr>
        <p:sp>
          <p:nvSpPr>
            <p:cNvPr id="169" name="Line 64"/>
            <p:cNvSpPr>
              <a:spLocks noChangeShapeType="1"/>
            </p:cNvSpPr>
            <p:nvPr/>
          </p:nvSpPr>
          <p:spPr bwMode="auto">
            <a:xfrm>
              <a:off x="3507660" y="4173530"/>
              <a:ext cx="0" cy="2298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0" name="Line 65"/>
            <p:cNvSpPr>
              <a:spLocks noChangeShapeType="1"/>
            </p:cNvSpPr>
            <p:nvPr/>
          </p:nvSpPr>
          <p:spPr bwMode="auto">
            <a:xfrm>
              <a:off x="3507660" y="6471466"/>
              <a:ext cx="17138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1" name="Line 67"/>
            <p:cNvSpPr>
              <a:spLocks noChangeShapeType="1"/>
            </p:cNvSpPr>
            <p:nvPr/>
          </p:nvSpPr>
          <p:spPr bwMode="auto">
            <a:xfrm>
              <a:off x="3507659" y="4603215"/>
              <a:ext cx="1433551" cy="1880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4767730" y="6448871"/>
              <a:ext cx="649655" cy="44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993695" y="4131367"/>
              <a:ext cx="559869" cy="44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891461" y="5188461"/>
              <a:ext cx="705826" cy="44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742664" y="6441362"/>
              <a:ext cx="829334" cy="445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4132162" y="5440442"/>
              <a:ext cx="0" cy="10310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9" name="Line 67"/>
            <p:cNvSpPr>
              <a:spLocks noChangeShapeType="1"/>
            </p:cNvSpPr>
            <p:nvPr/>
          </p:nvSpPr>
          <p:spPr bwMode="auto">
            <a:xfrm flipH="1" flipV="1">
              <a:off x="3507914" y="5440442"/>
              <a:ext cx="6136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2" name="Дуга 181"/>
            <p:cNvSpPr/>
            <p:nvPr/>
          </p:nvSpPr>
          <p:spPr bwMode="auto">
            <a:xfrm flipH="1" flipV="1">
              <a:off x="4283876" y="3716339"/>
              <a:ext cx="1648877" cy="2583944"/>
            </a:xfrm>
            <a:prstGeom prst="arc">
              <a:avLst>
                <a:gd name="adj1" fmla="val 16302970"/>
                <a:gd name="adj2" fmla="val 2028950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98" name="Дуга 197"/>
            <p:cNvSpPr/>
            <p:nvPr/>
          </p:nvSpPr>
          <p:spPr bwMode="auto">
            <a:xfrm flipH="1" flipV="1">
              <a:off x="3572578" y="2775284"/>
              <a:ext cx="1648877" cy="2583944"/>
            </a:xfrm>
            <a:prstGeom prst="arc">
              <a:avLst>
                <a:gd name="adj1" fmla="val 16572347"/>
                <a:gd name="adj2" fmla="val 2066359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3610108" y="4173530"/>
              <a:ext cx="480396" cy="64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U</a:t>
              </a:r>
              <a:r>
                <a:rPr lang="en-US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4570203" y="5486160"/>
              <a:ext cx="480396" cy="648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U</a:t>
              </a:r>
              <a:r>
                <a:rPr lang="en-US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220" name="Овал 219"/>
            <p:cNvSpPr/>
            <p:nvPr/>
          </p:nvSpPr>
          <p:spPr bwMode="auto">
            <a:xfrm>
              <a:off x="3802613" y="5005076"/>
              <a:ext cx="99647" cy="86895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21" name="Овал 220"/>
            <p:cNvSpPr/>
            <p:nvPr/>
          </p:nvSpPr>
          <p:spPr bwMode="auto">
            <a:xfrm>
              <a:off x="4538438" y="5959678"/>
              <a:ext cx="99647" cy="86895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456052" y="-50077"/>
            <a:ext cx="3133433" cy="6868828"/>
            <a:chOff x="5415428" y="-36041"/>
            <a:chExt cx="3417849" cy="6868828"/>
          </a:xfrm>
        </p:grpSpPr>
        <p:sp>
          <p:nvSpPr>
            <p:cNvPr id="203" name="Line 64"/>
            <p:cNvSpPr>
              <a:spLocks noChangeShapeType="1"/>
            </p:cNvSpPr>
            <p:nvPr/>
          </p:nvSpPr>
          <p:spPr bwMode="auto">
            <a:xfrm>
              <a:off x="6048153" y="4199579"/>
              <a:ext cx="0" cy="224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" name="Line 65"/>
            <p:cNvSpPr>
              <a:spLocks noChangeShapeType="1"/>
            </p:cNvSpPr>
            <p:nvPr/>
          </p:nvSpPr>
          <p:spPr bwMode="auto">
            <a:xfrm>
              <a:off x="6048153" y="6444677"/>
              <a:ext cx="19473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" name="Line 67"/>
            <p:cNvSpPr>
              <a:spLocks noChangeShapeType="1"/>
            </p:cNvSpPr>
            <p:nvPr/>
          </p:nvSpPr>
          <p:spPr bwMode="auto">
            <a:xfrm>
              <a:off x="6041772" y="4290698"/>
              <a:ext cx="1087440" cy="2155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589334" y="6396482"/>
              <a:ext cx="51241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5497648" y="4119342"/>
              <a:ext cx="518178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200" i="1" dirty="0" smtClean="0"/>
                <a:t>С</a:t>
              </a:r>
              <a:r>
                <a:rPr lang="ru-RU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5415428" y="4968150"/>
              <a:ext cx="65838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253374" y="6401901"/>
              <a:ext cx="628031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M</a:t>
              </a:r>
              <a:r>
                <a:rPr lang="en-US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210" name="Line 67"/>
            <p:cNvSpPr>
              <a:spLocks noChangeShapeType="1"/>
            </p:cNvSpPr>
            <p:nvPr/>
          </p:nvSpPr>
          <p:spPr bwMode="auto">
            <a:xfrm>
              <a:off x="6538469" y="5272487"/>
              <a:ext cx="0" cy="1172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1" name="Line 67"/>
            <p:cNvSpPr>
              <a:spLocks noChangeShapeType="1"/>
            </p:cNvSpPr>
            <p:nvPr/>
          </p:nvSpPr>
          <p:spPr bwMode="auto">
            <a:xfrm flipH="1" flipV="1">
              <a:off x="6068227" y="5283706"/>
              <a:ext cx="4359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2" name="Дуга 211"/>
            <p:cNvSpPr/>
            <p:nvPr/>
          </p:nvSpPr>
          <p:spPr bwMode="auto">
            <a:xfrm flipH="1" flipV="1">
              <a:off x="6541334" y="3541487"/>
              <a:ext cx="1873498" cy="2278486"/>
            </a:xfrm>
            <a:prstGeom prst="arc">
              <a:avLst>
                <a:gd name="adj1" fmla="val 16434084"/>
                <a:gd name="adj2" fmla="val 2032486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13" name="Дуга 212"/>
            <p:cNvSpPr/>
            <p:nvPr/>
          </p:nvSpPr>
          <p:spPr bwMode="auto">
            <a:xfrm flipH="1" flipV="1">
              <a:off x="5991477" y="-36041"/>
              <a:ext cx="2841800" cy="5897489"/>
            </a:xfrm>
            <a:prstGeom prst="arc">
              <a:avLst>
                <a:gd name="adj1" fmla="val 16236062"/>
                <a:gd name="adj2" fmla="val 18546895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7460745" y="5909144"/>
              <a:ext cx="65122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r</a:t>
              </a:r>
              <a:r>
                <a:rPr lang="en-US" sz="2200" baseline="-25000" dirty="0" smtClean="0"/>
                <a:t>1</a:t>
              </a:r>
              <a:endParaRPr lang="ru-RU" sz="2200" baseline="-25000" dirty="0"/>
            </a:p>
          </p:txBody>
        </p:sp>
        <p:sp>
          <p:nvSpPr>
            <p:cNvPr id="216" name="Line 67"/>
            <p:cNvSpPr>
              <a:spLocks noChangeShapeType="1"/>
            </p:cNvSpPr>
            <p:nvPr/>
          </p:nvSpPr>
          <p:spPr bwMode="auto">
            <a:xfrm>
              <a:off x="6048151" y="4824052"/>
              <a:ext cx="1760965" cy="1619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886658" y="5950348"/>
              <a:ext cx="651229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 smtClean="0"/>
                <a:t>r</a:t>
              </a:r>
              <a:r>
                <a:rPr lang="en-US" sz="2200" baseline="-25000" dirty="0" smtClean="0"/>
                <a:t>2</a:t>
              </a:r>
              <a:endParaRPr lang="ru-RU" sz="2200" baseline="-25000" dirty="0"/>
            </a:p>
          </p:txBody>
        </p:sp>
        <p:sp>
          <p:nvSpPr>
            <p:cNvPr id="222" name="Овал 221"/>
            <p:cNvSpPr/>
            <p:nvPr/>
          </p:nvSpPr>
          <p:spPr bwMode="auto">
            <a:xfrm>
              <a:off x="6361983" y="4978826"/>
              <a:ext cx="99647" cy="86895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23" name="Овал 222"/>
            <p:cNvSpPr/>
            <p:nvPr/>
          </p:nvSpPr>
          <p:spPr bwMode="auto">
            <a:xfrm>
              <a:off x="6879022" y="5557574"/>
              <a:ext cx="99647" cy="86895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50129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39" grpId="0"/>
      <p:bldP spid="78" grpId="0"/>
      <p:bldP spid="79" grpId="0"/>
      <p:bldP spid="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Уравнение Слуцкого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модели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межвременного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выбора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13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249260" y="1473917"/>
                <a:ext cx="3713196" cy="788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ru-RU" sz="2200" b="1" i="1" baseline="-2500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b="1" i="1" smtClean="0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den>
                      </m:f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US" altLang="ru-RU" sz="2200" b="1" i="1" baseline="-2500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altLang="ru-RU" sz="2200" b="1" i="1" baseline="-2500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60" y="1473917"/>
                <a:ext cx="3713196" cy="7885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 Box 72"/>
          <p:cNvSpPr txBox="1">
            <a:spLocks noChangeArrowheads="1"/>
          </p:cNvSpPr>
          <p:nvPr/>
        </p:nvSpPr>
        <p:spPr bwMode="auto">
          <a:xfrm>
            <a:off x="1148767" y="2192559"/>
            <a:ext cx="272850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>
                <a:latin typeface="Times New Roman Cyr" pitchFamily="18" charset="0"/>
                <a:sym typeface="Symbol" panose="05050102010706020507" pitchFamily="18" charset="2"/>
              </a:rPr>
              <a:t>&lt;</a:t>
            </a:r>
            <a:r>
              <a:rPr lang="en-US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0        &gt;0         </a:t>
            </a:r>
            <a:r>
              <a:rPr lang="ru-RU" altLang="ru-RU" sz="2200" dirty="0" smtClean="0">
                <a:latin typeface="Times New Roman Cyr" pitchFamily="18" charset="0"/>
                <a:sym typeface="Symbol" panose="05050102010706020507" pitchFamily="18" charset="2"/>
              </a:rPr>
              <a:t>?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grpSp>
        <p:nvGrpSpPr>
          <p:cNvPr id="37" name="Группа 36"/>
          <p:cNvGrpSpPr/>
          <p:nvPr/>
        </p:nvGrpSpPr>
        <p:grpSpPr>
          <a:xfrm>
            <a:off x="352851" y="3200401"/>
            <a:ext cx="4035176" cy="3325482"/>
            <a:chOff x="445929" y="369046"/>
            <a:chExt cx="6761911" cy="4805450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445929" y="1297892"/>
              <a:ext cx="6761911" cy="3857667"/>
              <a:chOff x="445929" y="1195356"/>
              <a:chExt cx="6389589" cy="3519599"/>
            </a:xfrm>
          </p:grpSpPr>
          <p:grpSp>
            <p:nvGrpSpPr>
              <p:cNvPr id="42" name="Группа 41"/>
              <p:cNvGrpSpPr/>
              <p:nvPr/>
            </p:nvGrpSpPr>
            <p:grpSpPr>
              <a:xfrm>
                <a:off x="445929" y="1195356"/>
                <a:ext cx="6389589" cy="3519599"/>
                <a:chOff x="558223" y="1195356"/>
                <a:chExt cx="5606868" cy="3519599"/>
              </a:xfrm>
            </p:grpSpPr>
            <p:sp>
              <p:nvSpPr>
                <p:cNvPr id="44" name="Line 64"/>
                <p:cNvSpPr>
                  <a:spLocks noChangeShapeType="1"/>
                </p:cNvSpPr>
                <p:nvPr/>
              </p:nvSpPr>
              <p:spPr bwMode="auto">
                <a:xfrm>
                  <a:off x="560997" y="1390427"/>
                  <a:ext cx="0" cy="3324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lg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60998" y="4701680"/>
                  <a:ext cx="53906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0" name="Rectangle 70"/>
                <p:cNvSpPr>
                  <a:spLocks noChangeArrowheads="1"/>
                </p:cNvSpPr>
                <p:nvPr/>
              </p:nvSpPr>
              <p:spPr bwMode="auto">
                <a:xfrm>
                  <a:off x="5439304" y="4100594"/>
                  <a:ext cx="725787" cy="533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2200" i="1" dirty="0" smtClean="0"/>
                    <a:t>С</a:t>
                  </a:r>
                  <a:r>
                    <a:rPr lang="en-US" altLang="ru-RU" sz="2200" baseline="-25000" dirty="0" smtClean="0"/>
                    <a:t>1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51" name="Rectangle 70"/>
                <p:cNvSpPr>
                  <a:spLocks noChangeArrowheads="1"/>
                </p:cNvSpPr>
                <p:nvPr/>
              </p:nvSpPr>
              <p:spPr bwMode="auto">
                <a:xfrm>
                  <a:off x="563711" y="1195356"/>
                  <a:ext cx="657032" cy="466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ru-RU" altLang="ru-RU" sz="2200" i="1" dirty="0" smtClean="0"/>
                    <a:t>С</a:t>
                  </a:r>
                  <a:r>
                    <a:rPr lang="en-US" altLang="ru-RU" sz="2200" baseline="-25000" dirty="0" smtClean="0"/>
                    <a:t>2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52" name="Rectangle 70"/>
                <p:cNvSpPr>
                  <a:spLocks noChangeArrowheads="1"/>
                </p:cNvSpPr>
                <p:nvPr/>
              </p:nvSpPr>
              <p:spPr bwMode="auto">
                <a:xfrm>
                  <a:off x="2748547" y="3036705"/>
                  <a:ext cx="722008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X’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57" name="Овал 56"/>
                <p:cNvSpPr/>
                <p:nvPr/>
              </p:nvSpPr>
              <p:spPr bwMode="auto">
                <a:xfrm>
                  <a:off x="1179712" y="2807097"/>
                  <a:ext cx="128664" cy="130206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58" name="Line 67"/>
                <p:cNvSpPr>
                  <a:spLocks noChangeShapeType="1"/>
                </p:cNvSpPr>
                <p:nvPr/>
              </p:nvSpPr>
              <p:spPr bwMode="auto">
                <a:xfrm>
                  <a:off x="558223" y="1677153"/>
                  <a:ext cx="1718967" cy="30226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9" name="Дуга 58"/>
                <p:cNvSpPr/>
                <p:nvPr/>
              </p:nvSpPr>
              <p:spPr bwMode="auto">
                <a:xfrm flipH="1" flipV="1">
                  <a:off x="2040435" y="1204278"/>
                  <a:ext cx="3688731" cy="2553619"/>
                </a:xfrm>
                <a:prstGeom prst="arc">
                  <a:avLst>
                    <a:gd name="adj1" fmla="val 16687490"/>
                    <a:gd name="adj2" fmla="val 21112983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60" name="Line 67"/>
                <p:cNvSpPr>
                  <a:spLocks noChangeShapeType="1"/>
                </p:cNvSpPr>
                <p:nvPr/>
              </p:nvSpPr>
              <p:spPr bwMode="auto">
                <a:xfrm>
                  <a:off x="580500" y="2588517"/>
                  <a:ext cx="5020927" cy="2124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1094130" y="2330383"/>
                  <a:ext cx="722008" cy="465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M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2" name="Rectangle 70"/>
                <p:cNvSpPr>
                  <a:spLocks noChangeArrowheads="1"/>
                </p:cNvSpPr>
                <p:nvPr/>
              </p:nvSpPr>
              <p:spPr bwMode="auto">
                <a:xfrm>
                  <a:off x="1134094" y="3625648"/>
                  <a:ext cx="580404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p:grpSp>
          <p:sp>
            <p:nvSpPr>
              <p:cNvPr id="43" name="Овал 42"/>
              <p:cNvSpPr/>
              <p:nvPr/>
            </p:nvSpPr>
            <p:spPr bwMode="auto">
              <a:xfrm>
                <a:off x="3061584" y="3519319"/>
                <a:ext cx="146626" cy="130205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</p:grpSp>
        <p:sp>
          <p:nvSpPr>
            <p:cNvPr id="40" name="Дуга 39"/>
            <p:cNvSpPr/>
            <p:nvPr/>
          </p:nvSpPr>
          <p:spPr bwMode="auto">
            <a:xfrm flipH="1" flipV="1">
              <a:off x="1458470" y="369046"/>
              <a:ext cx="5229332" cy="4805450"/>
            </a:xfrm>
            <a:prstGeom prst="arc">
              <a:avLst>
                <a:gd name="adj1" fmla="val 17637184"/>
                <a:gd name="adj2" fmla="val 2119688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1" name="Овал 40"/>
            <p:cNvSpPr/>
            <p:nvPr/>
          </p:nvSpPr>
          <p:spPr bwMode="auto">
            <a:xfrm>
              <a:off x="1777504" y="4001025"/>
              <a:ext cx="155170" cy="142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4" name="Прямоугольник 14"/>
          <p:cNvSpPr>
            <a:spLocks noChangeArrowheads="1"/>
          </p:cNvSpPr>
          <p:nvPr/>
        </p:nvSpPr>
        <p:spPr bwMode="auto">
          <a:xfrm>
            <a:off x="768505" y="3506919"/>
            <a:ext cx="3643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заемщик.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точно заемщик.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точно выросла.</a:t>
            </a:r>
          </a:p>
        </p:txBody>
      </p:sp>
      <p:sp>
        <p:nvSpPr>
          <p:cNvPr id="65" name="Text Box 388"/>
          <p:cNvSpPr txBox="1">
            <a:spLocks noChangeArrowheads="1"/>
          </p:cNvSpPr>
          <p:nvPr/>
        </p:nvSpPr>
        <p:spPr bwMode="auto">
          <a:xfrm>
            <a:off x="0" y="2520685"/>
            <a:ext cx="9143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Падение процентной ставки: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сохранение роли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4822599" y="3289115"/>
            <a:ext cx="4148363" cy="3237940"/>
            <a:chOff x="436409" y="325216"/>
            <a:chExt cx="6444885" cy="4378528"/>
          </a:xfrm>
        </p:grpSpPr>
        <p:grpSp>
          <p:nvGrpSpPr>
            <p:cNvPr id="68" name="Группа 67"/>
            <p:cNvGrpSpPr/>
            <p:nvPr/>
          </p:nvGrpSpPr>
          <p:grpSpPr>
            <a:xfrm>
              <a:off x="436409" y="325216"/>
              <a:ext cx="6444885" cy="4378528"/>
              <a:chOff x="549869" y="325216"/>
              <a:chExt cx="5655390" cy="4378528"/>
            </a:xfrm>
          </p:grpSpPr>
          <p:sp>
            <p:nvSpPr>
              <p:cNvPr id="70" name="Дуга 69"/>
              <p:cNvSpPr/>
              <p:nvPr/>
            </p:nvSpPr>
            <p:spPr bwMode="auto">
              <a:xfrm flipH="1" flipV="1">
                <a:off x="667419" y="1394163"/>
                <a:ext cx="3253229" cy="2270001"/>
              </a:xfrm>
              <a:prstGeom prst="arc">
                <a:avLst>
                  <a:gd name="adj1" fmla="val 16014470"/>
                  <a:gd name="adj2" fmla="val 2117347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71" name="Line 64"/>
              <p:cNvSpPr>
                <a:spLocks noChangeShapeType="1"/>
              </p:cNvSpPr>
              <p:nvPr/>
            </p:nvSpPr>
            <p:spPr bwMode="auto">
              <a:xfrm>
                <a:off x="549869" y="1379217"/>
                <a:ext cx="0" cy="33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Line 65"/>
              <p:cNvSpPr>
                <a:spLocks noChangeShapeType="1"/>
              </p:cNvSpPr>
              <p:nvPr/>
            </p:nvSpPr>
            <p:spPr bwMode="auto">
              <a:xfrm flipV="1">
                <a:off x="549870" y="4701679"/>
                <a:ext cx="5390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3" name="Rectangle 70"/>
              <p:cNvSpPr>
                <a:spLocks noChangeArrowheads="1"/>
              </p:cNvSpPr>
              <p:nvPr/>
            </p:nvSpPr>
            <p:spPr bwMode="auto">
              <a:xfrm>
                <a:off x="5405184" y="4069441"/>
                <a:ext cx="725787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i="1" dirty="0" smtClean="0"/>
                  <a:t>С</a:t>
                </a:r>
                <a:r>
                  <a:rPr lang="en-US" altLang="ru-RU" sz="2200" baseline="-25000" dirty="0" smtClean="0"/>
                  <a:t>1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74" name="Rectangle 70"/>
              <p:cNvSpPr>
                <a:spLocks noChangeArrowheads="1"/>
              </p:cNvSpPr>
              <p:nvPr/>
            </p:nvSpPr>
            <p:spPr bwMode="auto">
              <a:xfrm>
                <a:off x="581962" y="1154200"/>
                <a:ext cx="583955" cy="466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i="1" dirty="0"/>
                  <a:t>С</a:t>
                </a:r>
                <a:r>
                  <a:rPr lang="en-US" altLang="ru-RU" sz="2200" baseline="-25000" dirty="0" smtClean="0"/>
                  <a:t>2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75" name="Овал 74"/>
              <p:cNvSpPr/>
              <p:nvPr/>
            </p:nvSpPr>
            <p:spPr bwMode="auto">
              <a:xfrm>
                <a:off x="1358691" y="2641016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76" name="Овал 75"/>
              <p:cNvSpPr/>
              <p:nvPr/>
            </p:nvSpPr>
            <p:spPr bwMode="auto">
              <a:xfrm>
                <a:off x="1584388" y="3510933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77" name="Line 67"/>
              <p:cNvSpPr>
                <a:spLocks noChangeShapeType="1"/>
              </p:cNvSpPr>
              <p:nvPr/>
            </p:nvSpPr>
            <p:spPr bwMode="auto">
              <a:xfrm>
                <a:off x="558223" y="1677153"/>
                <a:ext cx="2489855" cy="30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8" name="Дуга 77"/>
              <p:cNvSpPr/>
              <p:nvPr/>
            </p:nvSpPr>
            <p:spPr bwMode="auto">
              <a:xfrm flipH="1" flipV="1">
                <a:off x="1068629" y="325216"/>
                <a:ext cx="5136630" cy="3171299"/>
              </a:xfrm>
              <a:prstGeom prst="arc">
                <a:avLst>
                  <a:gd name="adj1" fmla="val 18468919"/>
                  <a:gd name="adj2" fmla="val 2158689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79" name="Line 67"/>
              <p:cNvSpPr>
                <a:spLocks noChangeShapeType="1"/>
              </p:cNvSpPr>
              <p:nvPr/>
            </p:nvSpPr>
            <p:spPr bwMode="auto">
              <a:xfrm>
                <a:off x="583370" y="3272534"/>
                <a:ext cx="4766460" cy="1429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" name="Rectangle 70"/>
              <p:cNvSpPr>
                <a:spLocks noChangeArrowheads="1"/>
              </p:cNvSpPr>
              <p:nvPr/>
            </p:nvSpPr>
            <p:spPr bwMode="auto">
              <a:xfrm>
                <a:off x="1320892" y="2174335"/>
                <a:ext cx="722008" cy="465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>
                    <a:latin typeface="Times New Roman Cyr" pitchFamily="18" charset="0"/>
                  </a:rPr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86" name="Rectangle 70"/>
              <p:cNvSpPr>
                <a:spLocks noChangeArrowheads="1"/>
              </p:cNvSpPr>
              <p:nvPr/>
            </p:nvSpPr>
            <p:spPr bwMode="auto">
              <a:xfrm>
                <a:off x="1827447" y="3857484"/>
                <a:ext cx="686119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>
                    <a:latin typeface="Times New Roman Cyr" pitchFamily="18" charset="0"/>
                  </a:rPr>
                  <a:t>M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87" name="Rectangle 70"/>
              <p:cNvSpPr>
                <a:spLocks noChangeArrowheads="1"/>
              </p:cNvSpPr>
              <p:nvPr/>
            </p:nvSpPr>
            <p:spPr bwMode="auto">
              <a:xfrm>
                <a:off x="1068629" y="3593330"/>
                <a:ext cx="657106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X’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</p:grpSp>
        <p:sp>
          <p:nvSpPr>
            <p:cNvPr id="69" name="Овал 68"/>
            <p:cNvSpPr/>
            <p:nvPr/>
          </p:nvSpPr>
          <p:spPr bwMode="auto">
            <a:xfrm>
              <a:off x="2364916" y="3738031"/>
              <a:ext cx="146626" cy="1302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88" name="Прямоугольник 14"/>
          <p:cNvSpPr>
            <a:spLocks noChangeArrowheads="1"/>
          </p:cNvSpPr>
          <p:nvPr/>
        </p:nvSpPr>
        <p:spPr bwMode="auto">
          <a:xfrm>
            <a:off x="5336137" y="3516796"/>
            <a:ext cx="369578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кредитор.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остался кредитором.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точно упала.</a:t>
            </a:r>
          </a:p>
        </p:txBody>
      </p:sp>
      <p:sp>
        <p:nvSpPr>
          <p:cNvPr id="89" name="Прямоугольник 14"/>
          <p:cNvSpPr>
            <a:spLocks noChangeArrowheads="1"/>
          </p:cNvSpPr>
          <p:nvPr/>
        </p:nvSpPr>
        <p:spPr bwMode="auto">
          <a:xfrm>
            <a:off x="4516288" y="1553242"/>
            <a:ext cx="45271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Результат зависит в первую очередь от роли потребителя!</a:t>
            </a:r>
          </a:p>
        </p:txBody>
      </p:sp>
    </p:spTree>
    <p:extLst>
      <p:ext uri="{BB962C8B-B14F-4D97-AF65-F5344CB8AC3E}">
        <p14:creationId xmlns:p14="http://schemas.microsoft.com/office/powerpoint/2010/main" val="282987259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64" grpId="0"/>
      <p:bldP spid="65" grpId="0"/>
      <p:bldP spid="88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Падение процентной ставки: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смена роли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14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899565" y="209550"/>
            <a:ext cx="4482924" cy="4290773"/>
            <a:chOff x="445929" y="-930915"/>
            <a:chExt cx="7457210" cy="6086476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45929" y="1047531"/>
              <a:ext cx="6761911" cy="4108030"/>
              <a:chOff x="445929" y="966934"/>
              <a:chExt cx="6389589" cy="3748021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445929" y="966934"/>
                <a:ext cx="6389589" cy="3748021"/>
                <a:chOff x="558223" y="966934"/>
                <a:chExt cx="5606868" cy="3748021"/>
              </a:xfrm>
            </p:grpSpPr>
            <p:sp>
              <p:nvSpPr>
                <p:cNvPr id="58" name="Line 64"/>
                <p:cNvSpPr>
                  <a:spLocks noChangeShapeType="1"/>
                </p:cNvSpPr>
                <p:nvPr/>
              </p:nvSpPr>
              <p:spPr bwMode="auto">
                <a:xfrm>
                  <a:off x="560997" y="1390427"/>
                  <a:ext cx="0" cy="3324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lg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60998" y="4701680"/>
                  <a:ext cx="53906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0" name="Rectangle 70"/>
                <p:cNvSpPr>
                  <a:spLocks noChangeArrowheads="1"/>
                </p:cNvSpPr>
                <p:nvPr/>
              </p:nvSpPr>
              <p:spPr bwMode="auto">
                <a:xfrm>
                  <a:off x="5439304" y="4100594"/>
                  <a:ext cx="725787" cy="533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C</a:t>
                  </a:r>
                  <a:r>
                    <a:rPr lang="en-US" altLang="ru-RU" sz="2200" baseline="-25000" dirty="0" smtClean="0"/>
                    <a:t>1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563711" y="1195356"/>
                  <a:ext cx="657032" cy="466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C</a:t>
                  </a:r>
                  <a:r>
                    <a:rPr lang="en-US" altLang="ru-RU" sz="2200" baseline="-25000" dirty="0" smtClean="0"/>
                    <a:t>2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2" name="Rectangle 70"/>
                <p:cNvSpPr>
                  <a:spLocks noChangeArrowheads="1"/>
                </p:cNvSpPr>
                <p:nvPr/>
              </p:nvSpPr>
              <p:spPr bwMode="auto">
                <a:xfrm>
                  <a:off x="2198018" y="2759859"/>
                  <a:ext cx="722008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X’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5" name="Овал 64"/>
                <p:cNvSpPr/>
                <p:nvPr/>
              </p:nvSpPr>
              <p:spPr bwMode="auto">
                <a:xfrm>
                  <a:off x="1179712" y="2807097"/>
                  <a:ext cx="128664" cy="130206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0" name="Line 67"/>
                <p:cNvSpPr>
                  <a:spLocks noChangeShapeType="1"/>
                </p:cNvSpPr>
                <p:nvPr/>
              </p:nvSpPr>
              <p:spPr bwMode="auto">
                <a:xfrm>
                  <a:off x="558223" y="1677153"/>
                  <a:ext cx="1718967" cy="30226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1" name="Дуга 40"/>
                <p:cNvSpPr/>
                <p:nvPr/>
              </p:nvSpPr>
              <p:spPr bwMode="auto">
                <a:xfrm flipH="1" flipV="1">
                  <a:off x="1479520" y="966934"/>
                  <a:ext cx="3688731" cy="2553620"/>
                </a:xfrm>
                <a:prstGeom prst="arc">
                  <a:avLst>
                    <a:gd name="adj1" fmla="val 16687490"/>
                    <a:gd name="adj2" fmla="val 21112983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2" name="Line 67"/>
                <p:cNvSpPr>
                  <a:spLocks noChangeShapeType="1"/>
                </p:cNvSpPr>
                <p:nvPr/>
              </p:nvSpPr>
              <p:spPr bwMode="auto">
                <a:xfrm>
                  <a:off x="580500" y="2588517"/>
                  <a:ext cx="5020927" cy="2124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695697" y="2937246"/>
                  <a:ext cx="722008" cy="465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M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28" name="Rectangle 70"/>
                <p:cNvSpPr>
                  <a:spLocks noChangeArrowheads="1"/>
                </p:cNvSpPr>
                <p:nvPr/>
              </p:nvSpPr>
              <p:spPr bwMode="auto">
                <a:xfrm>
                  <a:off x="930541" y="1925493"/>
                  <a:ext cx="580405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p:grpSp>
          <p:sp>
            <p:nvSpPr>
              <p:cNvPr id="22" name="Овал 21"/>
              <p:cNvSpPr/>
              <p:nvPr/>
            </p:nvSpPr>
            <p:spPr bwMode="auto">
              <a:xfrm>
                <a:off x="2374423" y="3255603"/>
                <a:ext cx="146626" cy="130205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</p:grpSp>
        <p:sp>
          <p:nvSpPr>
            <p:cNvPr id="26" name="Дуга 25"/>
            <p:cNvSpPr/>
            <p:nvPr/>
          </p:nvSpPr>
          <p:spPr bwMode="auto">
            <a:xfrm flipH="1" flipV="1">
              <a:off x="629786" y="-930915"/>
              <a:ext cx="7273353" cy="5051933"/>
            </a:xfrm>
            <a:prstGeom prst="arc">
              <a:avLst>
                <a:gd name="adj1" fmla="val 17637184"/>
                <a:gd name="adj2" fmla="val 2135741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7" name="Овал 26"/>
            <p:cNvSpPr/>
            <p:nvPr/>
          </p:nvSpPr>
          <p:spPr bwMode="auto">
            <a:xfrm>
              <a:off x="898098" y="2584698"/>
              <a:ext cx="155170" cy="142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29" name="Прямоугольник 14"/>
          <p:cNvSpPr>
            <a:spLocks noChangeArrowheads="1"/>
          </p:cNvSpPr>
          <p:nvPr/>
        </p:nvSpPr>
        <p:spPr bwMode="auto">
          <a:xfrm>
            <a:off x="948979" y="1359288"/>
            <a:ext cx="3643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кредитор.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стал заемщиком.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могла упасть.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382512" y="1174716"/>
            <a:ext cx="4105502" cy="3339898"/>
            <a:chOff x="436409" y="325216"/>
            <a:chExt cx="6444885" cy="4378528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436409" y="325216"/>
              <a:ext cx="6444885" cy="4378528"/>
              <a:chOff x="549869" y="325216"/>
              <a:chExt cx="5655390" cy="4378528"/>
            </a:xfrm>
          </p:grpSpPr>
          <p:sp>
            <p:nvSpPr>
              <p:cNvPr id="45" name="Дуга 44"/>
              <p:cNvSpPr/>
              <p:nvPr/>
            </p:nvSpPr>
            <p:spPr bwMode="auto">
              <a:xfrm flipH="1" flipV="1">
                <a:off x="1883509" y="2521563"/>
                <a:ext cx="4109934" cy="1526734"/>
              </a:xfrm>
              <a:prstGeom prst="arc">
                <a:avLst>
                  <a:gd name="adj1" fmla="val 16014470"/>
                  <a:gd name="adj2" fmla="val 21303943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549869" y="1379217"/>
                <a:ext cx="0" cy="33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V="1">
                <a:off x="549870" y="4701679"/>
                <a:ext cx="5390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5405184" y="4069441"/>
                <a:ext cx="725787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i="1" dirty="0" smtClean="0"/>
                  <a:t>С</a:t>
                </a:r>
                <a:r>
                  <a:rPr lang="en-US" altLang="ru-RU" sz="2200" baseline="-25000" dirty="0" smtClean="0"/>
                  <a:t>1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49" name="Rectangle 70"/>
              <p:cNvSpPr>
                <a:spLocks noChangeArrowheads="1"/>
              </p:cNvSpPr>
              <p:nvPr/>
            </p:nvSpPr>
            <p:spPr bwMode="auto">
              <a:xfrm>
                <a:off x="581962" y="1154200"/>
                <a:ext cx="583955" cy="466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i="1" dirty="0" smtClean="0"/>
                  <a:t>С</a:t>
                </a:r>
                <a:r>
                  <a:rPr lang="en-US" altLang="ru-RU" sz="2200" baseline="-25000" dirty="0" smtClean="0"/>
                  <a:t>2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 bwMode="auto">
              <a:xfrm>
                <a:off x="1358691" y="2641016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 bwMode="auto">
              <a:xfrm>
                <a:off x="2717492" y="3860058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3" name="Line 67"/>
              <p:cNvSpPr>
                <a:spLocks noChangeShapeType="1"/>
              </p:cNvSpPr>
              <p:nvPr/>
            </p:nvSpPr>
            <p:spPr bwMode="auto">
              <a:xfrm>
                <a:off x="558223" y="1677153"/>
                <a:ext cx="2489855" cy="30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Дуга 53"/>
              <p:cNvSpPr/>
              <p:nvPr/>
            </p:nvSpPr>
            <p:spPr bwMode="auto">
              <a:xfrm flipH="1" flipV="1">
                <a:off x="1068629" y="325216"/>
                <a:ext cx="5136630" cy="3171299"/>
              </a:xfrm>
              <a:prstGeom prst="arc">
                <a:avLst>
                  <a:gd name="adj1" fmla="val 18468919"/>
                  <a:gd name="adj2" fmla="val 2158689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>
                <a:off x="583370" y="3272534"/>
                <a:ext cx="4766460" cy="1429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Rectangle 70"/>
              <p:cNvSpPr>
                <a:spLocks noChangeArrowheads="1"/>
              </p:cNvSpPr>
              <p:nvPr/>
            </p:nvSpPr>
            <p:spPr bwMode="auto">
              <a:xfrm>
                <a:off x="1320892" y="2174335"/>
                <a:ext cx="722008" cy="465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>
                    <a:latin typeface="Times New Roman Cyr" pitchFamily="18" charset="0"/>
                  </a:rPr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1827447" y="3857484"/>
                <a:ext cx="686119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i="1" dirty="0" smtClean="0">
                    <a:latin typeface="Times New Roman Cyr" pitchFamily="18" charset="0"/>
                  </a:rPr>
                  <a:t>М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2810010" y="3391702"/>
                <a:ext cx="657106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X’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</p:grpSp>
        <p:sp>
          <p:nvSpPr>
            <p:cNvPr id="44" name="Овал 43"/>
            <p:cNvSpPr/>
            <p:nvPr/>
          </p:nvSpPr>
          <p:spPr bwMode="auto">
            <a:xfrm>
              <a:off x="2364916" y="3738031"/>
              <a:ext cx="146626" cy="1302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7" name="Прямоугольник 14"/>
          <p:cNvSpPr>
            <a:spLocks noChangeArrowheads="1"/>
          </p:cNvSpPr>
          <p:nvPr/>
        </p:nvSpPr>
        <p:spPr bwMode="auto">
          <a:xfrm>
            <a:off x="5388422" y="1345102"/>
            <a:ext cx="3643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кредитор.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стал заемщиком.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могла вырасти.</a:t>
            </a:r>
          </a:p>
        </p:txBody>
      </p:sp>
      <p:sp>
        <p:nvSpPr>
          <p:cNvPr id="57" name="Text Box 388"/>
          <p:cNvSpPr txBox="1">
            <a:spLocks noChangeArrowheads="1"/>
          </p:cNvSpPr>
          <p:nvPr/>
        </p:nvSpPr>
        <p:spPr bwMode="auto">
          <a:xfrm>
            <a:off x="166453" y="4784736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Рост процентной ставки: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возможные случаи</a:t>
            </a:r>
          </a:p>
        </p:txBody>
      </p:sp>
      <p:sp>
        <p:nvSpPr>
          <p:cNvPr id="64" name="Прямоугольник 14"/>
          <p:cNvSpPr>
            <a:spLocks noChangeArrowheads="1"/>
          </p:cNvSpPr>
          <p:nvPr/>
        </p:nvSpPr>
        <p:spPr bwMode="auto">
          <a:xfrm>
            <a:off x="263704" y="5364035"/>
            <a:ext cx="876821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Кредитор </a:t>
            </a:r>
            <a:r>
              <a:rPr lang="ru-RU" altLang="ru-RU" sz="2200" dirty="0" smtClean="0">
                <a:latin typeface="Times New Roman Cyr" pitchFamily="18" charset="0"/>
              </a:rPr>
              <a:t>– всегда остается кредитором с ростом полезности.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Заемщик остающийся заемщиком </a:t>
            </a:r>
            <a:r>
              <a:rPr lang="ru-RU" altLang="ru-RU" sz="2200" dirty="0" smtClean="0">
                <a:latin typeface="Times New Roman Cyr" pitchFamily="18" charset="0"/>
              </a:rPr>
              <a:t>– всегда снижает полезность.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Заемщик становящийся кредитором </a:t>
            </a:r>
            <a:r>
              <a:rPr lang="ru-RU" altLang="ru-RU" sz="2200" dirty="0" smtClean="0">
                <a:latin typeface="Times New Roman Cyr" pitchFamily="18" charset="0"/>
              </a:rPr>
              <a:t>– может проиграть в полезности					     или выиграть.</a:t>
            </a:r>
          </a:p>
        </p:txBody>
      </p:sp>
    </p:spTree>
    <p:extLst>
      <p:ext uri="{BB962C8B-B14F-4D97-AF65-F5344CB8AC3E}">
        <p14:creationId xmlns:p14="http://schemas.microsoft.com/office/powerpoint/2010/main" val="2389859321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7" grpId="0"/>
      <p:bldP spid="57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Учет инфляции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15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14"/>
          <p:cNvSpPr>
            <a:spLocks noChangeArrowheads="1"/>
          </p:cNvSpPr>
          <p:nvPr/>
        </p:nvSpPr>
        <p:spPr bwMode="auto">
          <a:xfrm>
            <a:off x="263704" y="1092588"/>
            <a:ext cx="85460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Реальная ставка процента </a:t>
            </a:r>
            <a:r>
              <a:rPr lang="ru-RU" altLang="ru-RU" sz="2200" dirty="0" smtClean="0">
                <a:latin typeface="Times New Roman Cyr" pitchFamily="18" charset="0"/>
              </a:rPr>
              <a:t>– процентная ставка с учетом инфляции.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Прямоугольник 14"/>
              <p:cNvSpPr>
                <a:spLocks noChangeArrowheads="1"/>
              </p:cNvSpPr>
              <p:nvPr/>
            </p:nvSpPr>
            <p:spPr bwMode="auto">
              <a:xfrm>
                <a:off x="166453" y="1441950"/>
                <a:ext cx="2119547" cy="734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2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50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453" y="1441950"/>
                <a:ext cx="2119547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Прямоугольник 14"/>
              <p:cNvSpPr>
                <a:spLocks noChangeArrowheads="1"/>
              </p:cNvSpPr>
              <p:nvPr/>
            </p:nvSpPr>
            <p:spPr bwMode="auto">
              <a:xfrm>
                <a:off x="2286000" y="1436002"/>
                <a:ext cx="4000500" cy="7340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ru-RU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68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436002"/>
                <a:ext cx="4000500" cy="7340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Прямоугольник 68"/>
              <p:cNvSpPr/>
              <p:nvPr/>
            </p:nvSpPr>
            <p:spPr>
              <a:xfrm>
                <a:off x="244654" y="2484930"/>
                <a:ext cx="2615781" cy="10445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200" b="1" i="1" smtClean="0">
                          <a:solidFill>
                            <a:srgbClr val="00FFFF"/>
                          </a:solidFill>
                          <a:latin typeface="Cambria Math"/>
                        </a:rPr>
                        <m:t>𝑵𝑷𝑽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ru-RU" sz="22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t-BR" alt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pt-BR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ru-RU" sz="2200" dirty="0"/>
              </a:p>
            </p:txBody>
          </p:sp>
        </mc:Choice>
        <mc:Fallback xmlns="">
          <p:sp>
            <p:nvSpPr>
              <p:cNvPr id="69" name="Прямоугольник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54" y="2484930"/>
                <a:ext cx="2615781" cy="1044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 Box 388"/>
          <p:cNvSpPr txBox="1">
            <a:spLocks noChangeArrowheads="1"/>
          </p:cNvSpPr>
          <p:nvPr/>
        </p:nvSpPr>
        <p:spPr bwMode="auto">
          <a:xfrm>
            <a:off x="182563" y="207962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Анализ долгосрочных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проектов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" name="Прямоугольник 14"/>
          <p:cNvSpPr>
            <a:spLocks noChangeArrowheads="1"/>
          </p:cNvSpPr>
          <p:nvPr/>
        </p:nvSpPr>
        <p:spPr bwMode="auto">
          <a:xfrm>
            <a:off x="2803285" y="2791674"/>
            <a:ext cx="38451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–  чистая текущая стоимость</a:t>
            </a:r>
            <a:r>
              <a:rPr lang="en-US" altLang="ru-RU" sz="2200" dirty="0" smtClean="0">
                <a:latin typeface="Times New Roman Cyr" pitchFamily="18" charset="0"/>
              </a:rPr>
              <a:t>,</a:t>
            </a:r>
            <a:endParaRPr lang="ru-RU" altLang="ru-RU" sz="2200" dirty="0" smtClean="0">
              <a:latin typeface="Times New Roman Cyr" pitchFamily="18" charset="0"/>
            </a:endParaRPr>
          </a:p>
        </p:txBody>
      </p:sp>
      <p:sp>
        <p:nvSpPr>
          <p:cNvPr id="72" name="Прямоугольник 14"/>
          <p:cNvSpPr>
            <a:spLocks noChangeArrowheads="1"/>
          </p:cNvSpPr>
          <p:nvPr/>
        </p:nvSpPr>
        <p:spPr bwMode="auto">
          <a:xfrm>
            <a:off x="6591301" y="2790724"/>
            <a:ext cx="252324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b="1" i="1" dirty="0" smtClean="0">
                <a:solidFill>
                  <a:srgbClr val="00FFFF"/>
                </a:solidFill>
                <a:latin typeface="Times New Roman Cyr" pitchFamily="18" charset="0"/>
              </a:rPr>
              <a:t>IRR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en-US" altLang="ru-RU" sz="2200" i="1" dirty="0" smtClean="0">
                <a:latin typeface="Times New Roman Cyr" pitchFamily="18" charset="0"/>
              </a:rPr>
              <a:t>d</a:t>
            </a:r>
            <a:r>
              <a:rPr lang="en-US" altLang="ru-RU" sz="2200" dirty="0" smtClean="0">
                <a:latin typeface="Times New Roman Cyr" pitchFamily="18" charset="0"/>
              </a:rPr>
              <a:t>:  </a:t>
            </a:r>
            <a:r>
              <a:rPr lang="en-US" altLang="ru-RU" sz="2200" i="1" dirty="0" smtClean="0">
                <a:latin typeface="Times New Roman Cyr" pitchFamily="18" charset="0"/>
              </a:rPr>
              <a:t>NPV </a:t>
            </a:r>
            <a:r>
              <a:rPr lang="en-US" altLang="ru-RU" sz="2200" dirty="0" smtClean="0">
                <a:latin typeface="Times New Roman Cyr" pitchFamily="18" charset="0"/>
              </a:rPr>
              <a:t>= 0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</a:p>
        </p:txBody>
      </p:sp>
      <p:sp>
        <p:nvSpPr>
          <p:cNvPr id="73" name="Text Box 388"/>
          <p:cNvSpPr txBox="1">
            <a:spLocks noChangeArrowheads="1"/>
          </p:cNvSpPr>
          <p:nvPr/>
        </p:nvSpPr>
        <p:spPr bwMode="auto">
          <a:xfrm>
            <a:off x="182563" y="3383249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Облигации и консоли (пожизненная рента)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/>
              <p:cNvSpPr/>
              <p:nvPr/>
            </p:nvSpPr>
            <p:spPr>
              <a:xfrm>
                <a:off x="244654" y="3822992"/>
                <a:ext cx="4220194" cy="1044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𝑵𝑷𝑽</m:t>
                          </m:r>
                        </m:e>
                        <m:sub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ru-RU" sz="2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pt-BR" alt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p>
                            <m:sSupPr>
                              <m:ctrlPr>
                                <a:rPr lang="pt-BR" altLang="ru-RU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ru-RU" sz="2200" i="1">
                                  <a:latin typeface="Cambria Math"/>
                                </a:rPr>
                                <m:t>(1+</m:t>
                              </m:r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ru-RU" sz="22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ru-RU" sz="2200" dirty="0"/>
              </a:p>
            </p:txBody>
          </p:sp>
        </mc:Choice>
        <mc:Fallback xmlns="">
          <p:sp>
            <p:nvSpPr>
              <p:cNvPr id="74" name="Прямоугольник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54" y="3822992"/>
                <a:ext cx="4220194" cy="1044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/>
              <p:cNvSpPr/>
              <p:nvPr/>
            </p:nvSpPr>
            <p:spPr>
              <a:xfrm>
                <a:off x="4536371" y="3790692"/>
                <a:ext cx="3537122" cy="1015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𝑵𝑷𝑽</m:t>
                          </m:r>
                        </m:e>
                        <m:sub>
                          <m:r>
                            <a:rPr lang="en-US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</a:rPr>
                            <m:t>𝑷𝑩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pt-BR" altLang="ru-RU" sz="2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pt-BR" altLang="ru-RU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alt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(1+</m:t>
                                  </m:r>
                                  <m:r>
                                    <a:rPr lang="en-US" altLang="ru-RU" sz="2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2200" i="1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ru-RU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200" dirty="0"/>
              </a:p>
            </p:txBody>
          </p:sp>
        </mc:Choice>
        <mc:Fallback xmlns="">
          <p:sp>
            <p:nvSpPr>
              <p:cNvPr id="75" name="Прямоугольник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371" y="3790692"/>
                <a:ext cx="3537122" cy="10154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03694"/>
              </p:ext>
            </p:extLst>
          </p:nvPr>
        </p:nvGraphicFramePr>
        <p:xfrm>
          <a:off x="268733" y="4912508"/>
          <a:ext cx="8711752" cy="1859023"/>
        </p:xfrm>
        <a:graphic>
          <a:graphicData uri="http://schemas.openxmlformats.org/drawingml/2006/table">
            <a:tbl>
              <a:tblPr/>
              <a:tblGrid>
                <a:gridCol w="103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3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30">
                  <a:extLst>
                    <a:ext uri="{9D8B030D-6E8A-4147-A177-3AD203B41FA5}">
                      <a16:colId xmlns:a16="http://schemas.microsoft.com/office/drawing/2014/main" val="1942671954"/>
                    </a:ext>
                  </a:extLst>
                </a:gridCol>
                <a:gridCol w="944130">
                  <a:extLst>
                    <a:ext uri="{9D8B030D-6E8A-4147-A177-3AD203B41FA5}">
                      <a16:colId xmlns:a16="http://schemas.microsoft.com/office/drawing/2014/main" val="902019667"/>
                    </a:ext>
                  </a:extLst>
                </a:gridCol>
                <a:gridCol w="944130">
                  <a:extLst>
                    <a:ext uri="{9D8B030D-6E8A-4147-A177-3AD203B41FA5}">
                      <a16:colId xmlns:a16="http://schemas.microsoft.com/office/drawing/2014/main" val="3976287392"/>
                    </a:ext>
                  </a:extLst>
                </a:gridCol>
                <a:gridCol w="944130">
                  <a:extLst>
                    <a:ext uri="{9D8B030D-6E8A-4147-A177-3AD203B41FA5}">
                      <a16:colId xmlns:a16="http://schemas.microsoft.com/office/drawing/2014/main" val="2334373553"/>
                    </a:ext>
                  </a:extLst>
                </a:gridCol>
                <a:gridCol w="944130">
                  <a:extLst>
                    <a:ext uri="{9D8B030D-6E8A-4147-A177-3AD203B41FA5}">
                      <a16:colId xmlns:a16="http://schemas.microsoft.com/office/drawing/2014/main" val="2922464407"/>
                    </a:ext>
                  </a:extLst>
                </a:gridCol>
              </a:tblGrid>
              <a:tr h="3730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ставка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 год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 года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 лет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 лет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15 лет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 лет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25 лет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30 лет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5%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0,95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0,48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0,37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0,91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0,83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0,39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0,24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15%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0,87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0,76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5000"/>
                        <a:buFont typeface="Monotype Sorts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0,50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0,25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0,02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ru-RU" alt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Times New Roman" pitchFamily="18" charset="0"/>
                        </a:rPr>
                        <a:t>20%</a:t>
                      </a: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0,83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0,69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0,40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0,16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0,06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0,03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0,01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2"/>
                        <a:buNone/>
                        <a:tabLst/>
                      </a:pPr>
                      <a:r>
                        <a:rPr kumimoji="0" lang="en-US" alt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0,00</a:t>
                      </a:r>
                      <a:endParaRPr kumimoji="0" lang="ru-RU" altLang="ru-RU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8001" marR="18001" marT="18018" marB="180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1880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0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Излишек потребителя и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и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злишек производителя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9219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16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72495" y="1322259"/>
            <a:ext cx="3434821" cy="2674962"/>
            <a:chOff x="182202" y="1555737"/>
            <a:chExt cx="4861666" cy="2585084"/>
          </a:xfrm>
        </p:grpSpPr>
        <p:sp>
          <p:nvSpPr>
            <p:cNvPr id="43" name="Line 64"/>
            <p:cNvSpPr>
              <a:spLocks noChangeShapeType="1"/>
            </p:cNvSpPr>
            <p:nvPr/>
          </p:nvSpPr>
          <p:spPr bwMode="auto">
            <a:xfrm>
              <a:off x="749754" y="1592685"/>
              <a:ext cx="16" cy="2176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 flipV="1">
              <a:off x="749771" y="3766803"/>
              <a:ext cx="4066210" cy="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 flipV="1">
              <a:off x="752767" y="3076293"/>
              <a:ext cx="3642110" cy="498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Rectangle 70"/>
            <p:cNvSpPr>
              <a:spLocks noChangeArrowheads="1"/>
            </p:cNvSpPr>
            <p:nvPr/>
          </p:nvSpPr>
          <p:spPr bwMode="auto">
            <a:xfrm>
              <a:off x="4258766" y="3352989"/>
              <a:ext cx="785102" cy="443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q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301926" y="1555737"/>
              <a:ext cx="463018" cy="435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/>
                <a:t>p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0" name="Rectangle 70"/>
            <p:cNvSpPr>
              <a:spLocks noChangeArrowheads="1"/>
            </p:cNvSpPr>
            <p:nvPr/>
          </p:nvSpPr>
          <p:spPr bwMode="auto">
            <a:xfrm>
              <a:off x="2949747" y="3732160"/>
              <a:ext cx="880686" cy="4086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q</a:t>
              </a:r>
              <a:r>
                <a:rPr lang="ru-RU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1" name="Line 67"/>
            <p:cNvSpPr>
              <a:spLocks noChangeShapeType="1"/>
            </p:cNvSpPr>
            <p:nvPr/>
          </p:nvSpPr>
          <p:spPr bwMode="auto">
            <a:xfrm>
              <a:off x="757063" y="1810477"/>
              <a:ext cx="3637814" cy="1954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74"/>
            <p:cNvSpPr>
              <a:spLocks noChangeShapeType="1"/>
            </p:cNvSpPr>
            <p:nvPr/>
          </p:nvSpPr>
          <p:spPr bwMode="auto">
            <a:xfrm flipH="1" flipV="1">
              <a:off x="749754" y="3398055"/>
              <a:ext cx="1235989" cy="271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Rectangle 70"/>
            <p:cNvSpPr>
              <a:spLocks noChangeArrowheads="1"/>
            </p:cNvSpPr>
            <p:nvPr/>
          </p:nvSpPr>
          <p:spPr bwMode="auto">
            <a:xfrm>
              <a:off x="1172248" y="1782062"/>
              <a:ext cx="785101" cy="497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781493" y="2703433"/>
              <a:ext cx="785101" cy="497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7" name="Line 74"/>
            <p:cNvSpPr>
              <a:spLocks noChangeShapeType="1"/>
            </p:cNvSpPr>
            <p:nvPr/>
          </p:nvSpPr>
          <p:spPr bwMode="auto">
            <a:xfrm flipH="1" flipV="1">
              <a:off x="3373217" y="3211741"/>
              <a:ext cx="0" cy="553549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 flipH="1" flipV="1">
              <a:off x="764943" y="3215213"/>
              <a:ext cx="259874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182202" y="2952312"/>
              <a:ext cx="574862" cy="497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p</a:t>
              </a:r>
              <a:r>
                <a:rPr lang="en-US" altLang="ru-RU" sz="2200" dirty="0" smtClean="0"/>
                <a:t>*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" name="Прямоугольный треугольник 4"/>
            <p:cNvSpPr/>
            <p:nvPr/>
          </p:nvSpPr>
          <p:spPr bwMode="auto">
            <a:xfrm>
              <a:off x="752767" y="1810477"/>
              <a:ext cx="2610924" cy="1401264"/>
            </a:xfrm>
            <a:prstGeom prst="rt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4" name="Прямоугольный треугольник 63"/>
            <p:cNvSpPr/>
            <p:nvPr/>
          </p:nvSpPr>
          <p:spPr bwMode="auto">
            <a:xfrm flipV="1">
              <a:off x="752767" y="3215212"/>
              <a:ext cx="2610924" cy="360037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5" name="Прямоугольник 14"/>
          <p:cNvSpPr>
            <a:spLocks noChangeArrowheads="1"/>
          </p:cNvSpPr>
          <p:nvPr/>
        </p:nvSpPr>
        <p:spPr bwMode="auto">
          <a:xfrm>
            <a:off x="3583566" y="1446100"/>
            <a:ext cx="55604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Излишек потребителя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consumer surplus) – </a:t>
            </a:r>
            <a:r>
              <a:rPr lang="ru-RU" altLang="ru-RU" sz="2200" dirty="0" smtClean="0">
                <a:latin typeface="Times New Roman Cyr" pitchFamily="18" charset="0"/>
              </a:rPr>
              <a:t>совокупная экономия потребителей, связан-</a:t>
            </a:r>
            <a:r>
              <a:rPr lang="ru-RU" altLang="ru-RU" sz="2200" dirty="0" err="1" smtClean="0">
                <a:latin typeface="Times New Roman Cyr" pitchFamily="18" charset="0"/>
              </a:rPr>
              <a:t>ная</a:t>
            </a:r>
            <a:r>
              <a:rPr lang="ru-RU" altLang="ru-RU" sz="2200" dirty="0" smtClean="0">
                <a:latin typeface="Times New Roman Cyr" pitchFamily="18" charset="0"/>
              </a:rPr>
              <a:t> с тем, что они приобретают продукцию дешевле, чем готовы это сделать.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66" name="Прямоугольник 14"/>
          <p:cNvSpPr>
            <a:spLocks noChangeArrowheads="1"/>
          </p:cNvSpPr>
          <p:nvPr/>
        </p:nvSpPr>
        <p:spPr bwMode="auto">
          <a:xfrm>
            <a:off x="3583566" y="2821400"/>
            <a:ext cx="556043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Излишек производителя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producer surplus) – </a:t>
            </a:r>
            <a:r>
              <a:rPr lang="ru-RU" altLang="ru-RU" sz="2200" dirty="0" smtClean="0">
                <a:latin typeface="Times New Roman Cyr" pitchFamily="18" charset="0"/>
              </a:rPr>
              <a:t>совокупная прибыль производителей, </a:t>
            </a:r>
            <a:r>
              <a:rPr lang="ru-RU" altLang="ru-RU" sz="2200" dirty="0" err="1" smtClean="0">
                <a:latin typeface="Times New Roman Cyr" pitchFamily="18" charset="0"/>
              </a:rPr>
              <a:t>свя-занная</a:t>
            </a:r>
            <a:r>
              <a:rPr lang="ru-RU" altLang="ru-RU" sz="2200" dirty="0" smtClean="0">
                <a:latin typeface="Times New Roman Cyr" pitchFamily="18" charset="0"/>
              </a:rPr>
              <a:t> с тем, что они продают продукцию дороже, чем готовы это сделать.</a:t>
            </a:r>
            <a:endParaRPr lang="ru-RU" altLang="ru-RU" sz="2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14"/>
              <p:cNvSpPr>
                <a:spLocks noChangeArrowheads="1"/>
              </p:cNvSpPr>
              <p:nvPr/>
            </p:nvSpPr>
            <p:spPr bwMode="auto">
              <a:xfrm>
                <a:off x="105704" y="3928241"/>
                <a:ext cx="3273817" cy="1085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/>
                        </a:rPr>
                        <m:t>𝐶𝑆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ru-RU" sz="2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𝑀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/>
                        </a:rPr>
                        <m:t>)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𝑑𝑞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32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704" y="3928241"/>
                <a:ext cx="3273817" cy="108504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Прямоугольник 14"/>
          <p:cNvSpPr>
            <a:spLocks noChangeArrowheads="1"/>
          </p:cNvSpPr>
          <p:nvPr/>
        </p:nvSpPr>
        <p:spPr bwMode="auto">
          <a:xfrm>
            <a:off x="3583566" y="4196341"/>
            <a:ext cx="556043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Обществен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.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благосостояние</a:t>
            </a:r>
            <a:r>
              <a:rPr lang="en-US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social welfare)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Мертвые потери </a:t>
            </a:r>
            <a:r>
              <a:rPr lang="ru-RU" altLang="ru-RU" sz="2200" dirty="0" smtClean="0">
                <a:latin typeface="Times New Roman Cyr" pitchFamily="18" charset="0"/>
              </a:rPr>
              <a:t>(</a:t>
            </a:r>
            <a:r>
              <a:rPr lang="en-US" altLang="ru-RU" sz="2200" dirty="0" smtClean="0">
                <a:latin typeface="Times New Roman Cyr" pitchFamily="18" charset="0"/>
              </a:rPr>
              <a:t>deadweight  loss)</a:t>
            </a:r>
            <a:endParaRPr lang="ru-RU" altLang="ru-RU" sz="2200" dirty="0">
              <a:latin typeface="Times New Roman Cyr" pitchFamily="18" charset="0"/>
            </a:endParaRPr>
          </a:p>
        </p:txBody>
      </p:sp>
      <p:sp>
        <p:nvSpPr>
          <p:cNvPr id="36" name="Прямоугольник 14"/>
          <p:cNvSpPr>
            <a:spLocks noChangeArrowheads="1"/>
          </p:cNvSpPr>
          <p:nvPr/>
        </p:nvSpPr>
        <p:spPr bwMode="auto">
          <a:xfrm>
            <a:off x="3234974" y="5237146"/>
            <a:ext cx="504212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/>
              </a:rPr>
              <a:t>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max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–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критерий производителя.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37" name="Прямоугольник 14"/>
          <p:cNvSpPr>
            <a:spLocks noChangeArrowheads="1"/>
          </p:cNvSpPr>
          <p:nvPr/>
        </p:nvSpPr>
        <p:spPr bwMode="auto">
          <a:xfrm>
            <a:off x="5002482" y="5959328"/>
            <a:ext cx="402550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dirty="0" smtClean="0">
                <a:latin typeface="Times New Roman Cyr" pitchFamily="18" charset="0"/>
                <a:sym typeface="Symbol"/>
              </a:rPr>
              <a:t></a:t>
            </a:r>
            <a:r>
              <a:rPr lang="en-US" altLang="ru-RU" sz="2200" dirty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max </a:t>
            </a:r>
            <a:r>
              <a:rPr lang="ru-RU" altLang="ru-RU" sz="2200" dirty="0" smtClean="0">
                <a:latin typeface="Times New Roman Cyr" pitchFamily="18" charset="0"/>
                <a:sym typeface="Symbol"/>
              </a:rPr>
              <a:t> </a:t>
            </a:r>
            <a:r>
              <a:rPr lang="en-US" altLang="ru-RU" sz="2200" dirty="0" smtClean="0">
                <a:latin typeface="Times New Roman Cyr" pitchFamily="18" charset="0"/>
                <a:sym typeface="Symbol"/>
              </a:rPr>
              <a:t>–  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  <a:sym typeface="Symbol"/>
              </a:rPr>
              <a:t>критерий общества.</a:t>
            </a:r>
            <a:endParaRPr lang="ru-RU" altLang="ru-RU" sz="2200" b="1" i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154508" y="1592061"/>
            <a:ext cx="1973288" cy="2362047"/>
            <a:chOff x="130758" y="1663311"/>
            <a:chExt cx="1973288" cy="2362047"/>
          </a:xfrm>
        </p:grpSpPr>
        <p:sp>
          <p:nvSpPr>
            <p:cNvPr id="26" name="Rectangle 70"/>
            <p:cNvSpPr>
              <a:spLocks noChangeArrowheads="1"/>
            </p:cNvSpPr>
            <p:nvPr/>
          </p:nvSpPr>
          <p:spPr bwMode="auto">
            <a:xfrm>
              <a:off x="130758" y="2104917"/>
              <a:ext cx="429700" cy="452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>
                  <a:sym typeface="Symbol"/>
                </a:rPr>
                <a:t>p</a:t>
              </a:r>
              <a:r>
                <a:rPr lang="en-US" altLang="ru-RU" sz="2200" i="1" baseline="-25000" dirty="0" err="1" smtClean="0">
                  <a:sym typeface="Symbol"/>
                </a:rPr>
                <a:t>M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27" name="Прямоугольный треугольник 26"/>
            <p:cNvSpPr/>
            <p:nvPr/>
          </p:nvSpPr>
          <p:spPr bwMode="auto">
            <a:xfrm>
              <a:off x="559172" y="1663311"/>
              <a:ext cx="922324" cy="724992"/>
            </a:xfrm>
            <a:prstGeom prst="rt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8" name="Трапеция 6"/>
            <p:cNvSpPr/>
            <p:nvPr/>
          </p:nvSpPr>
          <p:spPr bwMode="auto">
            <a:xfrm>
              <a:off x="553865" y="2392060"/>
              <a:ext cx="927631" cy="1093623"/>
            </a:xfrm>
            <a:custGeom>
              <a:avLst/>
              <a:gdLst>
                <a:gd name="connsiteX0" fmla="*/ 0 w 1288724"/>
                <a:gd name="connsiteY0" fmla="*/ 1212582 h 1212582"/>
                <a:gd name="connsiteX1" fmla="*/ 303146 w 1288724"/>
                <a:gd name="connsiteY1" fmla="*/ 0 h 1212582"/>
                <a:gd name="connsiteX2" fmla="*/ 985579 w 1288724"/>
                <a:gd name="connsiteY2" fmla="*/ 0 h 1212582"/>
                <a:gd name="connsiteX3" fmla="*/ 1288724 w 1288724"/>
                <a:gd name="connsiteY3" fmla="*/ 1212582 h 1212582"/>
                <a:gd name="connsiteX4" fmla="*/ 0 w 1288724"/>
                <a:gd name="connsiteY4" fmla="*/ 1212582 h 1212582"/>
                <a:gd name="connsiteX0" fmla="*/ 0 w 1288724"/>
                <a:gd name="connsiteY0" fmla="*/ 1212582 h 1212582"/>
                <a:gd name="connsiteX1" fmla="*/ 1104 w 1288724"/>
                <a:gd name="connsiteY1" fmla="*/ 24825 h 1212582"/>
                <a:gd name="connsiteX2" fmla="*/ 985579 w 1288724"/>
                <a:gd name="connsiteY2" fmla="*/ 0 h 1212582"/>
                <a:gd name="connsiteX3" fmla="*/ 1288724 w 1288724"/>
                <a:gd name="connsiteY3" fmla="*/ 1212582 h 1212582"/>
                <a:gd name="connsiteX4" fmla="*/ 0 w 1288724"/>
                <a:gd name="connsiteY4" fmla="*/ 1212582 h 1212582"/>
                <a:gd name="connsiteX0" fmla="*/ 0 w 1288724"/>
                <a:gd name="connsiteY0" fmla="*/ 1212582 h 1212582"/>
                <a:gd name="connsiteX1" fmla="*/ 1104 w 1288724"/>
                <a:gd name="connsiteY1" fmla="*/ 8275 h 1212582"/>
                <a:gd name="connsiteX2" fmla="*/ 985579 w 1288724"/>
                <a:gd name="connsiteY2" fmla="*/ 0 h 1212582"/>
                <a:gd name="connsiteX3" fmla="*/ 1288724 w 1288724"/>
                <a:gd name="connsiteY3" fmla="*/ 1212582 h 1212582"/>
                <a:gd name="connsiteX4" fmla="*/ 0 w 1288724"/>
                <a:gd name="connsiteY4" fmla="*/ 1212582 h 1212582"/>
                <a:gd name="connsiteX0" fmla="*/ 0 w 1288724"/>
                <a:gd name="connsiteY0" fmla="*/ 1204307 h 1204307"/>
                <a:gd name="connsiteX1" fmla="*/ 1104 w 1288724"/>
                <a:gd name="connsiteY1" fmla="*/ 0 h 1204307"/>
                <a:gd name="connsiteX2" fmla="*/ 944204 w 1288724"/>
                <a:gd name="connsiteY2" fmla="*/ 4138 h 1204307"/>
                <a:gd name="connsiteX3" fmla="*/ 1288724 w 1288724"/>
                <a:gd name="connsiteY3" fmla="*/ 1204307 h 1204307"/>
                <a:gd name="connsiteX4" fmla="*/ 0 w 1288724"/>
                <a:gd name="connsiteY4" fmla="*/ 1204307 h 1204307"/>
                <a:gd name="connsiteX0" fmla="*/ 0 w 944204"/>
                <a:gd name="connsiteY0" fmla="*/ 1204307 h 1204307"/>
                <a:gd name="connsiteX1" fmla="*/ 1104 w 944204"/>
                <a:gd name="connsiteY1" fmla="*/ 0 h 1204307"/>
                <a:gd name="connsiteX2" fmla="*/ 944204 w 944204"/>
                <a:gd name="connsiteY2" fmla="*/ 4138 h 1204307"/>
                <a:gd name="connsiteX3" fmla="*/ 928756 w 944204"/>
                <a:gd name="connsiteY3" fmla="*/ 985016 h 1204307"/>
                <a:gd name="connsiteX4" fmla="*/ 0 w 944204"/>
                <a:gd name="connsiteY4" fmla="*/ 1204307 h 1204307"/>
                <a:gd name="connsiteX0" fmla="*/ 0 w 944204"/>
                <a:gd name="connsiteY0" fmla="*/ 1204307 h 1204307"/>
                <a:gd name="connsiteX1" fmla="*/ 1104 w 944204"/>
                <a:gd name="connsiteY1" fmla="*/ 0 h 1204307"/>
                <a:gd name="connsiteX2" fmla="*/ 944204 w 944204"/>
                <a:gd name="connsiteY2" fmla="*/ 4138 h 1204307"/>
                <a:gd name="connsiteX3" fmla="*/ 932894 w 944204"/>
                <a:gd name="connsiteY3" fmla="*/ 997429 h 1204307"/>
                <a:gd name="connsiteX4" fmla="*/ 0 w 944204"/>
                <a:gd name="connsiteY4" fmla="*/ 1204307 h 120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204" h="1204307">
                  <a:moveTo>
                    <a:pt x="0" y="1204307"/>
                  </a:moveTo>
                  <a:lnTo>
                    <a:pt x="1104" y="0"/>
                  </a:lnTo>
                  <a:lnTo>
                    <a:pt x="944204" y="4138"/>
                  </a:lnTo>
                  <a:lnTo>
                    <a:pt x="932894" y="997429"/>
                  </a:lnTo>
                  <a:lnTo>
                    <a:pt x="0" y="1204307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1216279" y="3632301"/>
              <a:ext cx="515797" cy="3930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err="1" smtClean="0">
                  <a:latin typeface="Times New Roman Cyr" pitchFamily="18" charset="0"/>
                </a:rPr>
                <a:t>q</a:t>
              </a:r>
              <a:r>
                <a:rPr lang="en-US" altLang="ru-RU" sz="2200" i="1" baseline="-25000" dirty="0" err="1" smtClean="0">
                  <a:latin typeface="Times New Roman Cyr" pitchFamily="18" charset="0"/>
                </a:rPr>
                <a:t>M</a:t>
              </a:r>
              <a:endParaRPr lang="ru-RU" altLang="ru-RU" sz="2200" i="1" baseline="-25000" dirty="0">
                <a:latin typeface="Times New Roman Cyr" pitchFamily="18" charset="0"/>
              </a:endParaRPr>
            </a:p>
          </p:txBody>
        </p:sp>
        <p:sp>
          <p:nvSpPr>
            <p:cNvPr id="30" name="Line 74"/>
            <p:cNvSpPr>
              <a:spLocks noChangeShapeType="1"/>
            </p:cNvSpPr>
            <p:nvPr/>
          </p:nvSpPr>
          <p:spPr bwMode="auto">
            <a:xfrm flipH="1" flipV="1">
              <a:off x="1471736" y="3307492"/>
              <a:ext cx="0" cy="3676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570881" y="2024257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200" i="1" dirty="0" smtClean="0">
                  <a:latin typeface="Times New Roman Cyr" pitchFamily="18" charset="0"/>
                </a:rPr>
                <a:t>С</a:t>
              </a:r>
              <a:r>
                <a:rPr lang="en-US" altLang="ru-RU" sz="2200" i="1" dirty="0" smtClean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0" name="Rectangle 70"/>
            <p:cNvSpPr>
              <a:spLocks noChangeArrowheads="1"/>
            </p:cNvSpPr>
            <p:nvPr/>
          </p:nvSpPr>
          <p:spPr bwMode="auto">
            <a:xfrm>
              <a:off x="591462" y="2745009"/>
              <a:ext cx="554683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P</a:t>
              </a:r>
              <a:r>
                <a:rPr lang="en-US" altLang="ru-RU" sz="2200" i="1" dirty="0" smtClean="0">
                  <a:latin typeface="Times New Roman Cyr" pitchFamily="18" charset="0"/>
                </a:rPr>
                <a:t>S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1" name="Rectangle 70"/>
            <p:cNvSpPr>
              <a:spLocks noChangeArrowheads="1"/>
            </p:cNvSpPr>
            <p:nvPr/>
          </p:nvSpPr>
          <p:spPr bwMode="auto">
            <a:xfrm>
              <a:off x="1436494" y="2725478"/>
              <a:ext cx="667552" cy="515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solidFill>
                    <a:schemeClr val="bg1"/>
                  </a:solidFill>
                  <a:latin typeface="Times New Roman Cyr" pitchFamily="18" charset="0"/>
                </a:rPr>
                <a:t>DWL</a:t>
              </a:r>
              <a:endParaRPr lang="ru-RU" altLang="ru-RU" sz="2200" i="1" dirty="0">
                <a:solidFill>
                  <a:schemeClr val="bg1"/>
                </a:solidFill>
                <a:latin typeface="Times New Roman Cyr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4370" y="4915221"/>
                <a:ext cx="3157479" cy="1085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/>
                        </a:rPr>
                        <m:t>𝑃𝑆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ru-RU" sz="2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/>
                        </a:rPr>
                        <m:t>))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𝑑𝑞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370" y="4915221"/>
                <a:ext cx="3157479" cy="108504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0031" y="5642166"/>
                <a:ext cx="4954851" cy="10850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/>
                        </a:rPr>
                        <m:t>𝑆𝑊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𝐶𝑆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+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𝑃𝑆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ru-RU" sz="22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ru-RU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ru-RU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ru-RU" sz="2200" b="0" i="1" smtClean="0">
                              <a:latin typeface="Cambria Math"/>
                            </a:rPr>
                            <m:t>𝑞</m:t>
                          </m:r>
                        </m:e>
                      </m:nary>
                      <m:r>
                        <a:rPr lang="en-US" altLang="ru-RU" sz="2200" b="0" i="1" smtClean="0">
                          <a:latin typeface="Cambria Math"/>
                        </a:rPr>
                        <m:t>)−</m:t>
                      </m:r>
                      <m:sSub>
                        <m:sSub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/>
                        </a:rPr>
                        <m:t>(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𝑞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))</m:t>
                      </m:r>
                      <m:r>
                        <a:rPr lang="en-US" altLang="ru-RU" sz="2200" b="0" i="1" smtClean="0">
                          <a:latin typeface="Cambria Math"/>
                        </a:rPr>
                        <m:t>𝑑𝑞</m:t>
                      </m:r>
                    </m:oMath>
                  </m:oMathPara>
                </a14:m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4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31" y="5642166"/>
                <a:ext cx="4954851" cy="10850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22881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32" grpId="0"/>
      <p:bldP spid="35" grpId="0"/>
      <p:bldP spid="36" grpId="0"/>
      <p:bldP spid="37" grpId="0"/>
      <p:bldP spid="45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Проблема излишка потребителя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1</a:t>
            </a:r>
            <a:r>
              <a:rPr lang="en-US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29" name="Прямоугольник 14"/>
          <p:cNvSpPr>
            <a:spLocks noChangeArrowheads="1"/>
          </p:cNvSpPr>
          <p:nvPr/>
        </p:nvSpPr>
        <p:spPr bwMode="auto">
          <a:xfrm>
            <a:off x="3059287" y="1073538"/>
            <a:ext cx="5975176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При изменении цены товара и его потребления может измениться сумма денег, выделяемая на другие товары, что влияет на объемы их </a:t>
            </a:r>
            <a:r>
              <a:rPr lang="ru-RU" altLang="ru-RU" sz="2200" dirty="0" err="1" smtClean="0">
                <a:latin typeface="Times New Roman Cyr" pitchFamily="18" charset="0"/>
              </a:rPr>
              <a:t>покуп-ки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 и 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полезность.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0421" y="-171948"/>
            <a:ext cx="9170538" cy="3627529"/>
            <a:chOff x="-196662" y="2133671"/>
            <a:chExt cx="9197149" cy="3346040"/>
          </a:xfrm>
        </p:grpSpPr>
        <p:sp>
          <p:nvSpPr>
            <p:cNvPr id="18" name="Дуга 17"/>
            <p:cNvSpPr/>
            <p:nvPr/>
          </p:nvSpPr>
          <p:spPr bwMode="auto">
            <a:xfrm flipH="1" flipV="1">
              <a:off x="214347" y="2133671"/>
              <a:ext cx="8783868" cy="2774305"/>
            </a:xfrm>
            <a:prstGeom prst="arc">
              <a:avLst>
                <a:gd name="adj1" fmla="val 17785598"/>
                <a:gd name="adj2" fmla="val 2133201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>
              <a:off x="318837" y="3501206"/>
              <a:ext cx="0" cy="1978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 flipV="1">
              <a:off x="318837" y="5478185"/>
              <a:ext cx="46080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Rectangle 70"/>
            <p:cNvSpPr>
              <a:spLocks noChangeArrowheads="1"/>
            </p:cNvSpPr>
            <p:nvPr/>
          </p:nvSpPr>
          <p:spPr bwMode="auto">
            <a:xfrm>
              <a:off x="4475272" y="5014258"/>
              <a:ext cx="532382" cy="394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2" name="Rectangle 70"/>
            <p:cNvSpPr>
              <a:spLocks noChangeArrowheads="1"/>
            </p:cNvSpPr>
            <p:nvPr/>
          </p:nvSpPr>
          <p:spPr bwMode="auto">
            <a:xfrm>
              <a:off x="342379" y="3403707"/>
              <a:ext cx="428345" cy="345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24" name="Овал 23"/>
            <p:cNvSpPr/>
            <p:nvPr/>
          </p:nvSpPr>
          <p:spPr bwMode="auto">
            <a:xfrm>
              <a:off x="1514410" y="4966114"/>
              <a:ext cx="94378" cy="962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7" name="Line 67"/>
            <p:cNvSpPr>
              <a:spLocks noChangeShapeType="1"/>
            </p:cNvSpPr>
            <p:nvPr/>
          </p:nvSpPr>
          <p:spPr bwMode="auto">
            <a:xfrm>
              <a:off x="329461" y="4150901"/>
              <a:ext cx="4379018" cy="13236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Rectangle 70"/>
            <p:cNvSpPr>
              <a:spLocks noChangeArrowheads="1"/>
            </p:cNvSpPr>
            <p:nvPr/>
          </p:nvSpPr>
          <p:spPr bwMode="auto">
            <a:xfrm>
              <a:off x="1448525" y="4134766"/>
              <a:ext cx="529610" cy="344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0" name="Rectangle 70"/>
            <p:cNvSpPr>
              <a:spLocks noChangeArrowheads="1"/>
            </p:cNvSpPr>
            <p:nvPr/>
          </p:nvSpPr>
          <p:spPr bwMode="auto">
            <a:xfrm>
              <a:off x="-182172" y="3936122"/>
              <a:ext cx="503285" cy="329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M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1" name="Rectangle 70"/>
            <p:cNvSpPr>
              <a:spLocks noChangeArrowheads="1"/>
            </p:cNvSpPr>
            <p:nvPr/>
          </p:nvSpPr>
          <p:spPr bwMode="auto">
            <a:xfrm>
              <a:off x="1082816" y="4972785"/>
              <a:ext cx="482003" cy="329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X’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342379" y="4645766"/>
              <a:ext cx="2741903" cy="828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67"/>
            <p:cNvSpPr>
              <a:spLocks noChangeShapeType="1"/>
            </p:cNvSpPr>
            <p:nvPr/>
          </p:nvSpPr>
          <p:spPr bwMode="auto">
            <a:xfrm>
              <a:off x="1549789" y="4560535"/>
              <a:ext cx="0" cy="900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-196662" y="4474859"/>
              <a:ext cx="503285" cy="329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M’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7" name="Овал 16"/>
            <p:cNvSpPr/>
            <p:nvPr/>
          </p:nvSpPr>
          <p:spPr bwMode="auto">
            <a:xfrm>
              <a:off x="1505560" y="4478960"/>
              <a:ext cx="94378" cy="962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2" name="Дуга 31"/>
            <p:cNvSpPr/>
            <p:nvPr/>
          </p:nvSpPr>
          <p:spPr bwMode="auto">
            <a:xfrm flipH="1" flipV="1">
              <a:off x="216619" y="2627267"/>
              <a:ext cx="8783868" cy="2774302"/>
            </a:xfrm>
            <a:prstGeom prst="arc">
              <a:avLst>
                <a:gd name="adj1" fmla="val 17785598"/>
                <a:gd name="adj2" fmla="val 2133201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5323576" y="2087302"/>
            <a:ext cx="371979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/>
              <a:t>Единственный случай, когда данная проблема отсутствует – </a:t>
            </a:r>
            <a:r>
              <a:rPr lang="ru-RU" altLang="ru-RU" sz="2200" b="1" dirty="0">
                <a:solidFill>
                  <a:srgbClr val="00FFFF"/>
                </a:solidFill>
              </a:rPr>
              <a:t>квазилинейная функция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полезности</a:t>
            </a:r>
            <a:r>
              <a:rPr lang="ru-RU" altLang="ru-RU" sz="2200" dirty="0"/>
              <a:t>, для которой </a:t>
            </a:r>
            <a:r>
              <a:rPr lang="ru-RU" altLang="ru-RU" sz="2200" dirty="0" smtClean="0"/>
              <a:t>эф</a:t>
            </a:r>
            <a:r>
              <a:rPr lang="en-US" altLang="ru-RU" sz="2200" dirty="0" smtClean="0"/>
              <a:t>-</a:t>
            </a:r>
            <a:r>
              <a:rPr lang="ru-RU" altLang="ru-RU" sz="2200" dirty="0" err="1" smtClean="0"/>
              <a:t>фект</a:t>
            </a:r>
            <a:r>
              <a:rPr lang="ru-RU" altLang="ru-RU" sz="2200" dirty="0" smtClean="0"/>
              <a:t> </a:t>
            </a:r>
            <a:r>
              <a:rPr lang="ru-RU" altLang="ru-RU" sz="2200" dirty="0"/>
              <a:t>дохода </a:t>
            </a:r>
            <a:r>
              <a:rPr lang="ru-RU" altLang="ru-RU" sz="2200" dirty="0" smtClean="0"/>
              <a:t>равен нулю.</a:t>
            </a:r>
          </a:p>
        </p:txBody>
      </p:sp>
      <p:sp>
        <p:nvSpPr>
          <p:cNvPr id="39" name="Text Box 388"/>
          <p:cNvSpPr txBox="1">
            <a:spLocks noChangeArrowheads="1"/>
          </p:cNvSpPr>
          <p:nvPr/>
        </p:nvSpPr>
        <p:spPr bwMode="auto">
          <a:xfrm>
            <a:off x="182562" y="3721046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Компенсирующая и эквивалентная вариация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105402" y="3026289"/>
            <a:ext cx="5195461" cy="3613787"/>
            <a:chOff x="86353" y="2873889"/>
            <a:chExt cx="4858352" cy="3613787"/>
          </a:xfrm>
        </p:grpSpPr>
        <p:sp>
          <p:nvSpPr>
            <p:cNvPr id="41" name="Дуга 40"/>
            <p:cNvSpPr/>
            <p:nvPr/>
          </p:nvSpPr>
          <p:spPr bwMode="auto">
            <a:xfrm flipH="1" flipV="1">
              <a:off x="692939" y="3325735"/>
              <a:ext cx="3533134" cy="3007696"/>
            </a:xfrm>
            <a:prstGeom prst="arc">
              <a:avLst>
                <a:gd name="adj1" fmla="val 16290332"/>
                <a:gd name="adj2" fmla="val 2145054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2" name="Line 64"/>
            <p:cNvSpPr>
              <a:spLocks noChangeShapeType="1"/>
            </p:cNvSpPr>
            <p:nvPr/>
          </p:nvSpPr>
          <p:spPr bwMode="auto">
            <a:xfrm>
              <a:off x="590207" y="4230884"/>
              <a:ext cx="0" cy="225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 flipV="1">
              <a:off x="590207" y="6479880"/>
              <a:ext cx="29240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Rectangle 70"/>
            <p:cNvSpPr>
              <a:spLocks noChangeArrowheads="1"/>
            </p:cNvSpPr>
            <p:nvPr/>
          </p:nvSpPr>
          <p:spPr bwMode="auto">
            <a:xfrm>
              <a:off x="3173520" y="6045863"/>
              <a:ext cx="530842" cy="427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589696" y="4078860"/>
              <a:ext cx="427106" cy="37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7" name="Line 67"/>
            <p:cNvSpPr>
              <a:spLocks noChangeShapeType="1"/>
            </p:cNvSpPr>
            <p:nvPr/>
          </p:nvSpPr>
          <p:spPr bwMode="auto">
            <a:xfrm>
              <a:off x="602239" y="5043605"/>
              <a:ext cx="2771665" cy="1441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1601717" y="5191119"/>
              <a:ext cx="528078" cy="37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86353" y="4464484"/>
              <a:ext cx="501829" cy="35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CV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1" name="Rectangle 70"/>
            <p:cNvSpPr>
              <a:spLocks noChangeArrowheads="1"/>
            </p:cNvSpPr>
            <p:nvPr/>
          </p:nvSpPr>
          <p:spPr bwMode="auto">
            <a:xfrm>
              <a:off x="544016" y="5574340"/>
              <a:ext cx="480608" cy="35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X’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>
              <a:off x="587939" y="5031765"/>
              <a:ext cx="888571" cy="1455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Овал 54"/>
            <p:cNvSpPr/>
            <p:nvPr/>
          </p:nvSpPr>
          <p:spPr bwMode="auto">
            <a:xfrm>
              <a:off x="1658757" y="5553319"/>
              <a:ext cx="94105" cy="1043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6" name="Дуга 55"/>
            <p:cNvSpPr/>
            <p:nvPr/>
          </p:nvSpPr>
          <p:spPr bwMode="auto">
            <a:xfrm flipH="1" flipV="1">
              <a:off x="818146" y="2873889"/>
              <a:ext cx="4126559" cy="3007693"/>
            </a:xfrm>
            <a:prstGeom prst="arc">
              <a:avLst>
                <a:gd name="adj1" fmla="val 16911677"/>
                <a:gd name="adj2" fmla="val 2133201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587428" y="4361148"/>
              <a:ext cx="1363492" cy="2119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Овал 58"/>
            <p:cNvSpPr/>
            <p:nvPr/>
          </p:nvSpPr>
          <p:spPr bwMode="auto">
            <a:xfrm>
              <a:off x="866368" y="5484838"/>
              <a:ext cx="94105" cy="1043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1" name="Овал 60"/>
            <p:cNvSpPr/>
            <p:nvPr/>
          </p:nvSpPr>
          <p:spPr bwMode="auto">
            <a:xfrm>
              <a:off x="977572" y="4979965"/>
              <a:ext cx="94105" cy="1043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4491539" y="3046781"/>
            <a:ext cx="5215616" cy="3613787"/>
            <a:chOff x="86110" y="2873889"/>
            <a:chExt cx="4858595" cy="3613787"/>
          </a:xfrm>
        </p:grpSpPr>
        <p:sp>
          <p:nvSpPr>
            <p:cNvPr id="63" name="Дуга 62"/>
            <p:cNvSpPr/>
            <p:nvPr/>
          </p:nvSpPr>
          <p:spPr bwMode="auto">
            <a:xfrm flipH="1" flipV="1">
              <a:off x="692939" y="3325735"/>
              <a:ext cx="3533134" cy="3007696"/>
            </a:xfrm>
            <a:prstGeom prst="arc">
              <a:avLst>
                <a:gd name="adj1" fmla="val 16290332"/>
                <a:gd name="adj2" fmla="val 21450543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64" name="Line 64"/>
            <p:cNvSpPr>
              <a:spLocks noChangeShapeType="1"/>
            </p:cNvSpPr>
            <p:nvPr/>
          </p:nvSpPr>
          <p:spPr bwMode="auto">
            <a:xfrm>
              <a:off x="590207" y="4230884"/>
              <a:ext cx="0" cy="225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65"/>
            <p:cNvSpPr>
              <a:spLocks noChangeShapeType="1"/>
            </p:cNvSpPr>
            <p:nvPr/>
          </p:nvSpPr>
          <p:spPr bwMode="auto">
            <a:xfrm flipV="1">
              <a:off x="590207" y="6479880"/>
              <a:ext cx="29240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173520" y="6045863"/>
              <a:ext cx="530842" cy="427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589696" y="4078860"/>
              <a:ext cx="427106" cy="374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77" name="Line 67"/>
            <p:cNvSpPr>
              <a:spLocks noChangeShapeType="1"/>
            </p:cNvSpPr>
            <p:nvPr/>
          </p:nvSpPr>
          <p:spPr bwMode="auto">
            <a:xfrm>
              <a:off x="595415" y="5043605"/>
              <a:ext cx="2771665" cy="1441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1601717" y="5191119"/>
              <a:ext cx="528078" cy="373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79" name="Rectangle 70"/>
            <p:cNvSpPr>
              <a:spLocks noChangeArrowheads="1"/>
            </p:cNvSpPr>
            <p:nvPr/>
          </p:nvSpPr>
          <p:spPr bwMode="auto">
            <a:xfrm>
              <a:off x="86110" y="5158796"/>
              <a:ext cx="501829" cy="35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E</a:t>
              </a:r>
              <a:r>
                <a:rPr lang="en-US" altLang="ru-RU" sz="2200" i="1" dirty="0" smtClean="0">
                  <a:latin typeface="Times New Roman Cyr" pitchFamily="18" charset="0"/>
                </a:rPr>
                <a:t>V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0" name="Rectangle 70"/>
            <p:cNvSpPr>
              <a:spLocks noChangeArrowheads="1"/>
            </p:cNvSpPr>
            <p:nvPr/>
          </p:nvSpPr>
          <p:spPr bwMode="auto">
            <a:xfrm>
              <a:off x="918181" y="5328168"/>
              <a:ext cx="480608" cy="35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X’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1" name="Line 67"/>
            <p:cNvSpPr>
              <a:spLocks noChangeShapeType="1"/>
            </p:cNvSpPr>
            <p:nvPr/>
          </p:nvSpPr>
          <p:spPr bwMode="auto">
            <a:xfrm>
              <a:off x="587939" y="5031765"/>
              <a:ext cx="888571" cy="1455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Овал 81"/>
            <p:cNvSpPr/>
            <p:nvPr/>
          </p:nvSpPr>
          <p:spPr bwMode="auto">
            <a:xfrm>
              <a:off x="1658757" y="5553319"/>
              <a:ext cx="94105" cy="1043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3" name="Дуга 82"/>
            <p:cNvSpPr/>
            <p:nvPr/>
          </p:nvSpPr>
          <p:spPr bwMode="auto">
            <a:xfrm flipH="1" flipV="1">
              <a:off x="818146" y="2873889"/>
              <a:ext cx="4126559" cy="3007693"/>
            </a:xfrm>
            <a:prstGeom prst="arc">
              <a:avLst>
                <a:gd name="adj1" fmla="val 16911677"/>
                <a:gd name="adj2" fmla="val 2133201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4" name="Line 67"/>
            <p:cNvSpPr>
              <a:spLocks noChangeShapeType="1"/>
            </p:cNvSpPr>
            <p:nvPr/>
          </p:nvSpPr>
          <p:spPr bwMode="auto">
            <a:xfrm>
              <a:off x="604507" y="5601066"/>
              <a:ext cx="1594279" cy="886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Овал 84"/>
            <p:cNvSpPr/>
            <p:nvPr/>
          </p:nvSpPr>
          <p:spPr bwMode="auto">
            <a:xfrm>
              <a:off x="866368" y="5484838"/>
              <a:ext cx="94105" cy="1043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6" name="Овал 85"/>
            <p:cNvSpPr/>
            <p:nvPr/>
          </p:nvSpPr>
          <p:spPr bwMode="auto">
            <a:xfrm>
              <a:off x="1470836" y="6043899"/>
              <a:ext cx="94105" cy="10438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87" name="Прямоугольник 86"/>
          <p:cNvSpPr/>
          <p:nvPr/>
        </p:nvSpPr>
        <p:spPr>
          <a:xfrm>
            <a:off x="1697284" y="4251752"/>
            <a:ext cx="260186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/>
              <a:t>Сколько денег дать, чтобы </a:t>
            </a:r>
            <a:r>
              <a:rPr lang="ru-RU" altLang="ru-RU" sz="2200" dirty="0" err="1" smtClean="0"/>
              <a:t>благосостоя-ние</a:t>
            </a:r>
            <a:r>
              <a:rPr lang="ru-RU" altLang="ru-RU" sz="2200" dirty="0" smtClean="0"/>
              <a:t> не изменилось?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6035916" y="4264757"/>
            <a:ext cx="29121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sz="2200" dirty="0" smtClean="0"/>
              <a:t>Сколько денег забрать, чтобы благосостояние не изменилось?</a:t>
            </a:r>
          </a:p>
        </p:txBody>
      </p:sp>
    </p:spTree>
    <p:extLst>
      <p:ext uri="{BB962C8B-B14F-4D97-AF65-F5344CB8AC3E}">
        <p14:creationId xmlns:p14="http://schemas.microsoft.com/office/powerpoint/2010/main" val="3209977779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  <p:bldP spid="39" grpId="0"/>
      <p:bldP spid="87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62025" y="1298575"/>
            <a:ext cx="72961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Спасибо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i="1">
                <a:solidFill>
                  <a:srgbClr val="00FFFF"/>
                </a:solidFill>
                <a:latin typeface="Times New Roman Cyr" pitchFamily="18" charset="0"/>
              </a:rPr>
              <a:t>за внимание!</a:t>
            </a:r>
          </a:p>
        </p:txBody>
      </p:sp>
      <p:sp>
        <p:nvSpPr>
          <p:cNvPr id="12292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18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0" y="3642178"/>
            <a:ext cx="9144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2"/>
              </a:rPr>
              <a:t>alexander.filatov@gmail.com</a:t>
            </a:r>
            <a:endParaRPr lang="ru-RU" altLang="ru-RU" sz="2600" dirty="0">
              <a:latin typeface="Times New Roman Cyr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600" b="1" dirty="0" smtClean="0">
                <a:hlinkClick r:id="rId3"/>
              </a:rPr>
              <a:t>https://vk.com/alexander.filatov</a:t>
            </a:r>
            <a:r>
              <a:rPr lang="en-US" altLang="ru-RU" sz="2600" b="1" dirty="0" smtClean="0"/>
              <a:t>,</a:t>
            </a:r>
            <a:r>
              <a:rPr lang="ru-RU" altLang="ru-RU" sz="2600" b="1" dirty="0" smtClean="0"/>
              <a:t> </a:t>
            </a:r>
            <a:r>
              <a:rPr lang="en-US" altLang="ru-RU" sz="2600" b="1" dirty="0" smtClean="0">
                <a:hlinkClick r:id="rId4"/>
              </a:rPr>
              <a:t>https://vk.com/baikalreadings</a:t>
            </a:r>
            <a:endParaRPr lang="en-US" altLang="ru-RU" sz="2600" b="1" dirty="0"/>
          </a:p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ru-RU" sz="2600" b="1" dirty="0">
                <a:hlinkClick r:id="rId5"/>
              </a:rPr>
              <a:t>https://youtube.com/alexanderfilatov</a:t>
            </a:r>
            <a:endParaRPr lang="ru-RU" altLang="ru-RU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Экономика обмена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2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82563" y="1027249"/>
                <a:ext cx="8821972" cy="1145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l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= 1,…,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L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товары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  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i</a:t>
                </a:r>
                <a:r>
                  <a:rPr lang="ru-RU" altLang="ru-RU" sz="2200" i="1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=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1,…,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n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люди,</a:t>
                </a:r>
                <a:endParaRPr lang="en-US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>
                    <a:latin typeface="Times New Roman Cyr" pitchFamily="18" charset="0"/>
                  </a:rPr>
                  <a:t>w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,…, 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w</a:t>
                </a:r>
                <a:r>
                  <a:rPr lang="en-US" altLang="ru-RU" sz="2200" baseline="-25000" dirty="0" err="1" smtClean="0">
                    <a:latin typeface="Times New Roman Cyr" pitchFamily="18" charset="0"/>
                  </a:rPr>
                  <a:t>n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начальные запасы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 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ru-RU" sz="2200" i="1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ru-RU" sz="2200" i="1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  </a:t>
                </a:r>
                <a:r>
                  <a:rPr lang="en-US" altLang="ru-RU" sz="2200" i="1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i="1" dirty="0">
                    <a:latin typeface="Times New Roman Cyr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altLang="ru-RU" sz="2200" i="1" baseline="-25000" dirty="0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baseline="-25000" dirty="0" smtClean="0">
                    <a:latin typeface="Times New Roman Cyr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,…,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w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iL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),</a:t>
                </a:r>
                <a:endParaRPr lang="ru-RU" altLang="ru-RU" sz="2200" dirty="0" smtClean="0">
                  <a:latin typeface="Times New Roman Cyr" pitchFamily="18" charset="0"/>
                  <a:sym typeface="Symbol" panose="05050102010706020507" pitchFamily="18" charset="2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x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>
                    <a:latin typeface="Times New Roman Cyr" pitchFamily="18" charset="0"/>
                  </a:rPr>
                  <a:t>,…, 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x</a:t>
                </a:r>
                <a:r>
                  <a:rPr lang="en-US" altLang="ru-RU" sz="2200" baseline="-25000" dirty="0" err="1" smtClean="0">
                    <a:latin typeface="Times New Roman Cyr" pitchFamily="18" charset="0"/>
                  </a:rPr>
                  <a:t>n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–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потребление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,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	</a:t>
                </a:r>
                <a:r>
                  <a:rPr lang="en-US" altLang="ru-RU" sz="8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ru-RU" sz="2200" i="1" dirty="0" err="1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>
                    <a:latin typeface="Times New Roman Cyr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>
                    <a:latin typeface="Times New Roman Cyr" pitchFamily="18" charset="0"/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ru-RU" sz="2200" dirty="0">
                    <a:latin typeface="Times New Roman Cyr" pitchFamily="18" charset="0"/>
                  </a:rPr>
                  <a:t>,  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>
                    <a:latin typeface="Times New Roman Cyr" pitchFamily="18" charset="0"/>
                    <a:sym typeface="Symbol" panose="05050102010706020507" pitchFamily="18" charset="2"/>
                  </a:rPr>
                  <a:t>= 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ru-RU" sz="2200" i="1" dirty="0" smtClean="0">
                    <a:latin typeface="Times New Roman Cyr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smtClean="0">
                    <a:latin typeface="Times New Roman Cyr" pitchFamily="18" charset="0"/>
                    <a:sym typeface="Symbol" panose="05050102010706020507" pitchFamily="18" charset="2"/>
                  </a:rPr>
                  <a:t>i</a:t>
                </a:r>
                <a:r>
                  <a:rPr lang="en-US" altLang="ru-RU" sz="2200" baseline="-25000" dirty="0" smtClean="0">
                    <a:latin typeface="Times New Roman Cyr" pitchFamily="18" charset="0"/>
                    <a:sym typeface="Symbol" panose="05050102010706020507" pitchFamily="18" charset="2"/>
                  </a:rPr>
                  <a:t>1</a:t>
                </a:r>
                <a:r>
                  <a:rPr lang="en-US" altLang="ru-RU" sz="2200" dirty="0">
                    <a:latin typeface="Times New Roman Cyr" pitchFamily="18" charset="0"/>
                    <a:sym typeface="Symbol" panose="05050102010706020507" pitchFamily="18" charset="2"/>
                  </a:rPr>
                  <a:t>,…,</a:t>
                </a:r>
                <a:r>
                  <a:rPr lang="en-US" altLang="ru-RU" sz="2200" i="1" dirty="0">
                    <a:latin typeface="Times New Roman Cyr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  <a:sym typeface="Symbol" panose="05050102010706020507" pitchFamily="18" charset="2"/>
                  </a:rPr>
                  <a:t>iL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).</a:t>
                </a:r>
                <a:endParaRPr lang="en-US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3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563" y="1027249"/>
                <a:ext cx="8821972" cy="1145185"/>
              </a:xfrm>
              <a:prstGeom prst="rect">
                <a:avLst/>
              </a:prstGeom>
              <a:blipFill>
                <a:blip r:embed="rId2"/>
                <a:stretch>
                  <a:fillRect l="-898" t="-3743" b="-101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68707" y="2105589"/>
                <a:ext cx="8961437" cy="2285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Матрицы начальных запасов</a:t>
                </a:r>
                <a:r>
                  <a:rPr lang="en-US" altLang="ru-RU" sz="2200" b="1" dirty="0">
                    <a:solidFill>
                      <a:srgbClr val="00FFFF"/>
                    </a:solidFill>
                    <a:latin typeface="+mj-lt"/>
                  </a:rPr>
                  <a:t> 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+mj-lt"/>
                  </a:rPr>
                  <a:t>и потребления: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  <m:m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𝑛𝐿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altLang="ru-RU" sz="2200" dirty="0">
                    <a:latin typeface="+mj-lt"/>
                  </a:rPr>
                  <a:t>, </a:t>
                </a:r>
                <a:r>
                  <a:rPr lang="ru-RU" altLang="ru-RU" sz="2200" dirty="0" smtClean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mr>
                          <m:m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ru-RU" sz="2200" i="1" baseline="-25000">
                                  <a:latin typeface="Cambria Math" panose="02040503050406030204" pitchFamily="18" charset="0"/>
                                </a:rPr>
                                <m:t>𝑛𝐿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ru-RU" sz="2200" dirty="0" smtClean="0">
                    <a:latin typeface="+mj-lt"/>
                  </a:rPr>
                  <a:t>,</a:t>
                </a:r>
              </a:p>
              <a:p>
                <a:pPr algn="just"/>
                <a:r>
                  <a:rPr lang="ru-RU" altLang="ru-RU" sz="2200" b="1" dirty="0">
                    <a:solidFill>
                      <a:srgbClr val="00FFFF"/>
                    </a:solidFill>
                    <a:latin typeface="+mj-lt"/>
                    <a:ea typeface="Cambria Math" panose="02040503050406030204" pitchFamily="18" charset="0"/>
                  </a:rPr>
                  <a:t>У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  <a:ea typeface="Cambria Math" panose="02040503050406030204" pitchFamily="18" charset="0"/>
                  </a:rPr>
                  <a:t>словие баланса:  </a:t>
                </a:r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𝑛𝑙</m:t>
                        </m:r>
                      </m:sub>
                    </m:sSub>
                    <m:r>
                      <a:rPr lang="ru-RU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𝑛𝑙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+mj-lt"/>
                  </a:rPr>
                  <a:t>.</a:t>
                </a:r>
                <a:endParaRPr lang="ru-RU" altLang="ru-RU" sz="2200" dirty="0" smtClean="0">
                  <a:latin typeface="+mj-lt"/>
                </a:endParaRPr>
              </a:p>
              <a:p>
                <a:pPr algn="just"/>
                <a:r>
                  <a:rPr lang="ru-RU" altLang="ru-RU" sz="2200" dirty="0" smtClean="0">
                    <a:latin typeface="+mj-lt"/>
                  </a:rPr>
                  <a:t>		       (сколько принесли – столько и потребили!)</a:t>
                </a:r>
                <a:endParaRPr lang="en-US" altLang="ru-RU" sz="2200" dirty="0" smtClean="0">
                  <a:latin typeface="+mj-lt"/>
                </a:endParaRPr>
              </a:p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Какое потребление из всех допустимых будем ожидать в равновесии?</a:t>
                </a:r>
                <a:endParaRPr lang="en-US" altLang="ru-RU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7" y="2105589"/>
                <a:ext cx="8961437" cy="2285626"/>
              </a:xfrm>
              <a:prstGeom prst="rect">
                <a:avLst/>
              </a:prstGeom>
              <a:blipFill>
                <a:blip r:embed="rId3"/>
                <a:stretch>
                  <a:fillRect l="-884" t="-1600" r="-748" b="-4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155059" y="4341758"/>
                <a:ext cx="8975293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Требование 1. «Индивидуальная рациональность»</a:t>
                </a:r>
              </a:p>
              <a:p>
                <a:r>
                  <a:rPr lang="ru-RU" altLang="ru-RU" sz="2200" dirty="0" smtClean="0">
                    <a:latin typeface="+mj-lt"/>
                    <a:sym typeface="Symbol" panose="05050102010706020507" pitchFamily="18" charset="2"/>
                  </a:rPr>
                  <a:t>	</a:t>
                </a:r>
                <a:r>
                  <a:rPr lang="en-US" altLang="ru-RU" sz="2200" i="1" dirty="0" err="1">
                    <a:latin typeface="+mj-lt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+mj-lt"/>
                    <a:sym typeface="Symbol" panose="05050102010706020507" pitchFamily="18" charset="2"/>
                  </a:rPr>
                  <a:t>  </a:t>
                </a:r>
                <a:r>
                  <a:rPr lang="en-US" altLang="ru-RU" sz="2200" i="1" dirty="0" smtClean="0">
                    <a:latin typeface="+mj-lt"/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smtClean="0">
                    <a:latin typeface="+mj-lt"/>
                    <a:sym typeface="Symbol" panose="05050102010706020507" pitchFamily="18" charset="2"/>
                  </a:rPr>
                  <a:t>i</a:t>
                </a:r>
                <a:r>
                  <a:rPr lang="ru-RU" altLang="ru-RU" sz="2200" dirty="0" smtClean="0">
                    <a:latin typeface="+mj-lt"/>
                    <a:sym typeface="Symbol" panose="05050102010706020507" pitchFamily="18" charset="2"/>
                  </a:rPr>
                  <a:t> ≥</a:t>
                </a:r>
                <a:r>
                  <a:rPr lang="en-US" altLang="ru-RU" sz="2200" i="1" baseline="-25000" dirty="0" err="1" smtClean="0">
                    <a:latin typeface="+mj-lt"/>
                    <a:sym typeface="Symbol" panose="05050102010706020507" pitchFamily="18" charset="2"/>
                  </a:rPr>
                  <a:t>i</a:t>
                </a:r>
                <a:r>
                  <a:rPr lang="ru-RU" altLang="ru-RU" sz="2200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 err="1" smtClean="0">
                    <a:latin typeface="+mj-lt"/>
                    <a:sym typeface="Symbol" panose="05050102010706020507" pitchFamily="18" charset="2"/>
                  </a:rPr>
                  <a:t>w</a:t>
                </a:r>
                <a:r>
                  <a:rPr lang="en-US" altLang="ru-RU" sz="2200" i="1" baseline="-25000" dirty="0" err="1" smtClean="0">
                    <a:latin typeface="+mj-lt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+mj-lt"/>
                  </a:rPr>
                  <a:t> (</a:t>
                </a:r>
                <a:r>
                  <a:rPr lang="ru-RU" altLang="ru-RU" sz="2200" dirty="0" smtClean="0">
                    <a:latin typeface="+mj-lt"/>
                  </a:rPr>
                  <a:t>иначе он откажется участвовать в обмене).</a:t>
                </a:r>
              </a:p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Требование 2. «Парето-эффективность»</a:t>
                </a:r>
              </a:p>
              <a:p>
                <a:r>
                  <a:rPr lang="ru-RU" altLang="ru-RU" sz="2200" dirty="0">
                    <a:latin typeface="+mj-lt"/>
                  </a:rPr>
                  <a:t>	</a:t>
                </a:r>
                <a:r>
                  <a:rPr lang="ru-RU" altLang="ru-RU" sz="2200" dirty="0" smtClean="0">
                    <a:latin typeface="+mj-lt"/>
                  </a:rPr>
                  <a:t>Не существует </a:t>
                </a:r>
                <a:r>
                  <a:rPr lang="en-US" altLang="ru-RU" sz="2200" i="1" dirty="0" smtClean="0">
                    <a:latin typeface="+mj-lt"/>
                  </a:rPr>
                  <a:t>Y</a:t>
                </a:r>
                <a:r>
                  <a:rPr lang="en-US" altLang="ru-RU" sz="2200" dirty="0" smtClean="0">
                    <a:latin typeface="+mj-lt"/>
                  </a:rPr>
                  <a:t> </a:t>
                </a:r>
                <a:r>
                  <a:rPr lang="ru-RU" altLang="ru-RU" sz="2200" dirty="0" smtClean="0">
                    <a:latin typeface="+mj-lt"/>
                  </a:rPr>
                  <a:t>со свойством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</a:t>
                </a:r>
                <a:r>
                  <a:rPr lang="en-US" altLang="ru-RU" sz="2200" i="1" dirty="0" err="1"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>
                    <a:sym typeface="Symbol" panose="05050102010706020507" pitchFamily="18" charset="2"/>
                  </a:rPr>
                  <a:t>  </a:t>
                </a:r>
                <a:r>
                  <a:rPr lang="en-US" altLang="ru-RU" sz="2200" i="1" dirty="0" err="1" smtClean="0">
                    <a:sym typeface="Symbol" panose="05050102010706020507" pitchFamily="18" charset="2"/>
                  </a:rPr>
                  <a:t>y</a:t>
                </a:r>
                <a:r>
                  <a:rPr lang="en-US" altLang="ru-RU" sz="2200" i="1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 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≥</a:t>
                </a:r>
                <a:r>
                  <a:rPr lang="en-US" altLang="ru-RU" sz="2200" i="1" baseline="-25000" dirty="0" err="1">
                    <a:sym typeface="Symbol" panose="05050102010706020507" pitchFamily="18" charset="2"/>
                  </a:rPr>
                  <a:t>i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smtClean="0"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/>
                  <a:t>,  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</a:t>
                </a:r>
                <a:r>
                  <a:rPr lang="en-US" altLang="ru-RU" sz="2200" i="1" dirty="0" err="1" smtClean="0"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  </a:t>
                </a:r>
                <a:r>
                  <a:rPr lang="en-US" altLang="ru-RU" sz="2200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ru-RU" sz="2200" i="1" baseline="-25000" dirty="0" err="1">
                    <a:sym typeface="Symbol" panose="05050102010706020507" pitchFamily="18" charset="2"/>
                  </a:rPr>
                  <a:t>i</a:t>
                </a:r>
                <a:r>
                  <a:rPr lang="ru-RU" altLang="ru-RU" sz="2200" dirty="0">
                    <a:sym typeface="Symbol" panose="05050102010706020507" pitchFamily="18" charset="2"/>
                  </a:rPr>
                  <a:t> 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&gt;</a:t>
                </a:r>
                <a:r>
                  <a:rPr lang="en-US" altLang="ru-RU" sz="2200" i="1" baseline="-25000" dirty="0" err="1" smtClean="0">
                    <a:sym typeface="Symbol" panose="05050102010706020507" pitchFamily="18" charset="2"/>
                  </a:rPr>
                  <a:t>i</a:t>
                </a:r>
                <a:r>
                  <a:rPr lang="ru-RU" altLang="ru-RU" sz="22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 smtClean="0"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smtClean="0"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/>
                  <a:t>.</a:t>
                </a:r>
              </a:p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Требование 3. «Коалиционная устойчивость»</a:t>
                </a:r>
              </a:p>
              <a:p>
                <a:r>
                  <a:rPr lang="ru-RU" altLang="ru-RU" sz="2200" dirty="0" smtClean="0">
                    <a:latin typeface="+mj-lt"/>
                  </a:rPr>
                  <a:t>	Не существует коалиции </a:t>
                </a:r>
                <a:r>
                  <a:rPr lang="en-US" altLang="ru-RU" sz="2200" i="1" dirty="0" smtClean="0">
                    <a:latin typeface="+mj-lt"/>
                  </a:rPr>
                  <a:t>S</a:t>
                </a:r>
                <a:r>
                  <a:rPr lang="en-US" altLang="ru-RU" sz="2200" dirty="0">
                    <a:latin typeface="+mj-lt"/>
                  </a:rPr>
                  <a:t> </a:t>
                </a:r>
                <a:r>
                  <a:rPr lang="ru-RU" altLang="ru-RU" sz="2200" dirty="0" smtClean="0">
                    <a:latin typeface="+mj-lt"/>
                  </a:rPr>
                  <a:t>вместе с набором корзин </a:t>
                </a:r>
                <a:r>
                  <a:rPr lang="en-US" altLang="ru-RU" sz="2200" dirty="0" smtClean="0">
                    <a:latin typeface="+mj-lt"/>
                  </a:rPr>
                  <a:t>{</a:t>
                </a:r>
                <a:r>
                  <a:rPr lang="en-US" altLang="ru-RU" sz="2200" i="1" dirty="0" err="1" smtClean="0">
                    <a:latin typeface="+mj-lt"/>
                  </a:rPr>
                  <a:t>y</a:t>
                </a:r>
                <a:r>
                  <a:rPr lang="en-US" altLang="ru-RU" sz="2200" i="1" baseline="-25000" dirty="0" err="1" smtClean="0">
                    <a:latin typeface="+mj-lt"/>
                  </a:rPr>
                  <a:t>i</a:t>
                </a:r>
                <a:r>
                  <a:rPr lang="en-US" altLang="ru-RU" sz="2200" dirty="0" smtClean="0">
                    <a:latin typeface="+mj-lt"/>
                  </a:rPr>
                  <a:t>}</a:t>
                </a:r>
                <a:r>
                  <a:rPr lang="en-US" altLang="ru-RU" sz="2200" i="1" baseline="-25000" dirty="0" err="1" smtClean="0">
                    <a:latin typeface="+mj-lt"/>
                  </a:rPr>
                  <a:t>i</a:t>
                </a:r>
                <a:r>
                  <a:rPr lang="en-US" altLang="ru-RU" sz="2200" baseline="-25000" dirty="0" err="1" smtClean="0">
                    <a:latin typeface="+mj-lt"/>
                    <a:sym typeface="Symbol" panose="05050102010706020507" pitchFamily="18" charset="2"/>
                  </a:rPr>
                  <a:t></a:t>
                </a:r>
                <a:r>
                  <a:rPr lang="en-US" altLang="ru-RU" sz="2200" i="1" baseline="-25000" dirty="0" err="1" smtClean="0">
                    <a:latin typeface="+mj-lt"/>
                    <a:sym typeface="Symbol" panose="05050102010706020507" pitchFamily="18" charset="2"/>
                  </a:rPr>
                  <a:t>S</a:t>
                </a:r>
                <a:r>
                  <a:rPr lang="ru-RU" altLang="ru-RU" sz="2200" dirty="0" smtClean="0">
                    <a:latin typeface="+mj-lt"/>
                  </a:rPr>
                  <a:t> </a:t>
                </a:r>
                <a:endParaRPr lang="en-US" altLang="ru-RU" sz="2200" dirty="0" smtClean="0">
                  <a:latin typeface="+mj-lt"/>
                </a:endParaRPr>
              </a:p>
              <a:p>
                <a:r>
                  <a:rPr lang="en-US" altLang="ru-RU" sz="2200" dirty="0">
                    <a:latin typeface="+mj-lt"/>
                  </a:rPr>
                  <a:t>	</a:t>
                </a:r>
                <a:r>
                  <a:rPr lang="en-US" altLang="ru-RU" sz="2200" dirty="0" smtClean="0">
                    <a:latin typeface="+mj-lt"/>
                  </a:rPr>
                  <a:t>1) </a:t>
                </a:r>
                <a:r>
                  <a:rPr lang="en-US" altLang="ru-RU" sz="2200" dirty="0" smtClean="0">
                    <a:latin typeface="+mj-lt"/>
                    <a:sym typeface="Symbol" panose="05050102010706020507" pitchFamily="18" charset="2"/>
                  </a:rPr>
                  <a:t></a:t>
                </a:r>
                <a:r>
                  <a:rPr lang="en-US" altLang="ru-RU" sz="2200" i="1" dirty="0" err="1" smtClean="0">
                    <a:latin typeface="+mj-lt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err="1" smtClean="0">
                    <a:latin typeface="+mj-lt"/>
                    <a:sym typeface="Symbol" panose="05050102010706020507" pitchFamily="18" charset="2"/>
                  </a:rPr>
                  <a:t></a:t>
                </a:r>
                <a:r>
                  <a:rPr lang="en-US" altLang="ru-RU" sz="2200" i="1" dirty="0" err="1" smtClean="0">
                    <a:latin typeface="+mj-lt"/>
                    <a:sym typeface="Symbol" panose="05050102010706020507" pitchFamily="18" charset="2"/>
                  </a:rPr>
                  <a:t>S</a:t>
                </a:r>
                <a:r>
                  <a:rPr lang="en-US" altLang="ru-RU" sz="2200" dirty="0" smtClean="0">
                    <a:latin typeface="+mj-lt"/>
                    <a:sym typeface="Symbol" panose="05050102010706020507" pitchFamily="18" charset="2"/>
                  </a:rPr>
                  <a:t>   </a:t>
                </a:r>
                <a:r>
                  <a:rPr lang="en-US" altLang="ru-RU" sz="2200" i="1" dirty="0" err="1" smtClean="0">
                    <a:latin typeface="+mj-lt"/>
                    <a:sym typeface="Symbol" panose="05050102010706020507" pitchFamily="18" charset="2"/>
                  </a:rPr>
                  <a:t>y</a:t>
                </a:r>
                <a:r>
                  <a:rPr lang="en-US" altLang="ru-RU" sz="2200" i="1" baseline="-25000" dirty="0" err="1" smtClean="0">
                    <a:latin typeface="+mj-lt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+mj-lt"/>
                    <a:sym typeface="Symbol" panose="05050102010706020507" pitchFamily="18" charset="2"/>
                  </a:rPr>
                  <a:t> &gt;</a:t>
                </a:r>
                <a:r>
                  <a:rPr lang="en-US" altLang="ru-RU" sz="2200" i="1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r>
                  <a:rPr lang="en-US" altLang="ru-RU" sz="2200" i="1" dirty="0" smtClean="0">
                    <a:latin typeface="+mj-lt"/>
                    <a:sym typeface="Symbol" panose="05050102010706020507" pitchFamily="18" charset="2"/>
                  </a:rPr>
                  <a:t>x</a:t>
                </a:r>
                <a:r>
                  <a:rPr lang="en-US" altLang="ru-RU" sz="2200" i="1" baseline="-25000" dirty="0" smtClean="0">
                    <a:latin typeface="+mj-lt"/>
                    <a:sym typeface="Symbol" panose="05050102010706020507" pitchFamily="18" charset="2"/>
                  </a:rPr>
                  <a:t>i</a:t>
                </a:r>
                <a:r>
                  <a:rPr lang="en-US" altLang="ru-RU" sz="2200" dirty="0" smtClean="0">
                    <a:latin typeface="+mj-lt"/>
                    <a:sym typeface="Symbol" panose="05050102010706020507" pitchFamily="18" charset="2"/>
                  </a:rPr>
                  <a:t> 	2)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ru-RU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altLang="ru-RU" sz="2200" b="0" i="1" baseline="-2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nary>
                    <m:r>
                      <a:rPr lang="en-US" altLang="ru-RU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ru-RU" sz="2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  <m:r>
                          <a:rPr lang="en-US" altLang="ru-RU" sz="2200" i="1" baseline="-2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ru-RU" sz="2200" dirty="0" smtClean="0">
                    <a:latin typeface="+mj-lt"/>
                    <a:sym typeface="Symbol" panose="05050102010706020507" pitchFamily="18" charset="2"/>
                  </a:rPr>
                  <a:t> </a:t>
                </a:r>
                <a:endParaRPr lang="en-US" altLang="ru-RU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59" y="4341758"/>
                <a:ext cx="8975293" cy="2462213"/>
              </a:xfrm>
              <a:prstGeom prst="rect">
                <a:avLst/>
              </a:prstGeom>
              <a:blipFill>
                <a:blip r:embed="rId11"/>
                <a:stretch>
                  <a:fillRect l="-883" t="-1733" b="-326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53538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3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Экономика обмена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3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228283" y="1051701"/>
            <a:ext cx="88219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Для любых непрерывных, монотонных, строго выпуклых предпочтений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всегда существует набор </a:t>
            </a:r>
            <a:r>
              <a:rPr lang="en-US" altLang="ru-RU" sz="2200" i="1" dirty="0" smtClean="0">
                <a:latin typeface="Times New Roman Cyr" pitchFamily="18" charset="0"/>
              </a:rPr>
              <a:t>X</a:t>
            </a:r>
            <a:r>
              <a:rPr lang="ru-RU" altLang="ru-RU" sz="2200" dirty="0" smtClean="0">
                <a:latin typeface="Times New Roman Cyr" pitchFamily="18" charset="0"/>
              </a:rPr>
              <a:t>, удовлетворяющий требованиям 1–3.</a:t>
            </a:r>
            <a:endParaRPr lang="en-US" altLang="ru-RU" sz="2200" dirty="0" smtClean="0">
              <a:latin typeface="Times New Roman Cyr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5539" y="1785549"/>
            <a:ext cx="89311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ru-RU" sz="2200" b="1" dirty="0" smtClean="0">
                <a:solidFill>
                  <a:srgbClr val="00FFFF"/>
                </a:solidFill>
                <a:latin typeface="+mj-lt"/>
              </a:rPr>
              <a:t>В каком соотношении происходит обмен?</a:t>
            </a:r>
            <a:endParaRPr lang="ru-RU" altLang="ru-RU" sz="2200" b="1" dirty="0">
              <a:solidFill>
                <a:srgbClr val="00FFFF"/>
              </a:solidFill>
              <a:latin typeface="+mj-lt"/>
            </a:endParaRPr>
          </a:p>
          <a:p>
            <a:pPr algn="just"/>
            <a:r>
              <a:rPr lang="ru-RU" altLang="ru-RU" sz="2200" dirty="0" smtClean="0">
                <a:latin typeface="+mj-lt"/>
              </a:rPr>
              <a:t>Для каждой пары участников</a:t>
            </a:r>
          </a:p>
          <a:p>
            <a:pPr algn="just"/>
            <a:r>
              <a:rPr lang="ru-RU" altLang="ru-RU" sz="2200" dirty="0">
                <a:latin typeface="+mj-lt"/>
              </a:rPr>
              <a:t>о</a:t>
            </a:r>
            <a:r>
              <a:rPr lang="ru-RU" altLang="ru-RU" sz="2200" dirty="0" smtClean="0">
                <a:latin typeface="+mj-lt"/>
              </a:rPr>
              <a:t>бмена </a:t>
            </a:r>
            <a:r>
              <a:rPr lang="en-US" altLang="ru-RU" sz="2200" i="1" dirty="0" err="1" smtClean="0">
                <a:latin typeface="+mj-lt"/>
              </a:rPr>
              <a:t>i</a:t>
            </a:r>
            <a:r>
              <a:rPr lang="en-US" altLang="ru-RU" sz="2200" dirty="0" smtClean="0">
                <a:latin typeface="+mj-lt"/>
              </a:rPr>
              <a:t>, </a:t>
            </a:r>
            <a:r>
              <a:rPr lang="en-US" altLang="ru-RU" sz="2200" i="1" dirty="0" smtClean="0">
                <a:latin typeface="+mj-lt"/>
              </a:rPr>
              <a:t>j</a:t>
            </a:r>
            <a:r>
              <a:rPr lang="en-US" altLang="ru-RU" sz="2200" dirty="0" smtClean="0">
                <a:latin typeface="+mj-lt"/>
              </a:rPr>
              <a:t> </a:t>
            </a:r>
            <a:r>
              <a:rPr lang="ru-RU" altLang="ru-RU" sz="2200" dirty="0" smtClean="0">
                <a:latin typeface="+mj-lt"/>
              </a:rPr>
              <a:t>есть допустимый</a:t>
            </a:r>
            <a:endParaRPr lang="en-US" altLang="ru-RU" sz="2200" dirty="0" smtClean="0">
              <a:latin typeface="+mj-lt"/>
            </a:endParaRPr>
          </a:p>
          <a:p>
            <a:pPr algn="just"/>
            <a:r>
              <a:rPr lang="ru-RU" altLang="ru-RU" sz="2200" dirty="0" smtClean="0">
                <a:latin typeface="+mj-lt"/>
              </a:rPr>
              <a:t>диапазон.</a:t>
            </a:r>
            <a:endParaRPr lang="en-US" altLang="ru-RU" sz="2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>
                <a:off x="182564" y="3212621"/>
                <a:ext cx="8867692" cy="798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При долгосрочном взаимодействии людей формируется единое для всех участников обмена соотношение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1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1" i="1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!  Иначе будет арбитраж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j-lt"/>
                  </a:rPr>
                  <a:t>!</a:t>
                </a:r>
                <a:endParaRPr lang="en-US" altLang="ru-RU" sz="2200" b="1" dirty="0">
                  <a:solidFill>
                    <a:srgbClr val="00FFFF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4" y="3212621"/>
                <a:ext cx="8867692" cy="798488"/>
              </a:xfrm>
              <a:prstGeom prst="rect">
                <a:avLst/>
              </a:prstGeom>
              <a:blipFill>
                <a:blip r:embed="rId31"/>
                <a:stretch>
                  <a:fillRect l="-893" t="-5344" b="-114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4743181" y="2835587"/>
            <a:ext cx="42115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altLang="ru-RU" sz="2200" b="1" dirty="0" smtClean="0">
                <a:solidFill>
                  <a:srgbClr val="00FFFF"/>
                </a:solidFill>
              </a:rPr>
              <a:t>Объем колбасы </a:t>
            </a:r>
            <a:r>
              <a:rPr lang="ru-RU" altLang="ru-RU" sz="2200" b="1" dirty="0">
                <a:solidFill>
                  <a:srgbClr val="00FFFF"/>
                </a:solidFill>
              </a:rPr>
              <a:t>за 1 </a:t>
            </a:r>
            <a:r>
              <a:rPr lang="ru-RU" altLang="ru-RU" sz="2200" b="1" dirty="0" smtClean="0">
                <a:solidFill>
                  <a:srgbClr val="00FFFF"/>
                </a:solidFill>
              </a:rPr>
              <a:t>кусок </a:t>
            </a:r>
            <a:r>
              <a:rPr lang="ru-RU" altLang="ru-RU" sz="2200" b="1" dirty="0">
                <a:solidFill>
                  <a:srgbClr val="00FFFF"/>
                </a:solidFill>
              </a:rPr>
              <a:t>сыра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795629" y="1959743"/>
            <a:ext cx="4198243" cy="1087749"/>
            <a:chOff x="141619" y="3300104"/>
            <a:chExt cx="5920621" cy="1087749"/>
          </a:xfrm>
        </p:grpSpPr>
        <p:sp>
          <p:nvSpPr>
            <p:cNvPr id="29" name="Line 65"/>
            <p:cNvSpPr>
              <a:spLocks noChangeShapeType="1"/>
            </p:cNvSpPr>
            <p:nvPr/>
          </p:nvSpPr>
          <p:spPr bwMode="auto">
            <a:xfrm flipV="1">
              <a:off x="357670" y="3805089"/>
              <a:ext cx="54972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70"/>
                <p:cNvSpPr>
                  <a:spLocks noChangeArrowheads="1"/>
                </p:cNvSpPr>
                <p:nvPr/>
              </p:nvSpPr>
              <p:spPr bwMode="auto">
                <a:xfrm>
                  <a:off x="5234241" y="3300104"/>
                  <a:ext cx="827999" cy="4890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𝑐𝑘</m:t>
                            </m:r>
                          </m:sub>
                          <m:sup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bSup>
                      </m:oMath>
                    </m:oMathPara>
                  </a14:m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3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4241" y="3300104"/>
                  <a:ext cx="827999" cy="489084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70"/>
                <p:cNvSpPr>
                  <a:spLocks noChangeArrowheads="1"/>
                </p:cNvSpPr>
                <p:nvPr/>
              </p:nvSpPr>
              <p:spPr bwMode="auto">
                <a:xfrm>
                  <a:off x="141619" y="3879057"/>
                  <a:ext cx="527121" cy="4890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33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1619" y="3879057"/>
                  <a:ext cx="527121" cy="489084"/>
                </a:xfrm>
                <a:prstGeom prst="rect">
                  <a:avLst/>
                </a:prstGeom>
                <a:blipFill>
                  <a:blip r:embed="rId33"/>
                  <a:stretch>
                    <a:fillRect l="-65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70"/>
                <p:cNvSpPr>
                  <a:spLocks noChangeArrowheads="1"/>
                </p:cNvSpPr>
                <p:nvPr/>
              </p:nvSpPr>
              <p:spPr bwMode="auto">
                <a:xfrm>
                  <a:off x="1615575" y="3893455"/>
                  <a:ext cx="527121" cy="4890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34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5575" y="3893455"/>
                  <a:ext cx="527121" cy="489084"/>
                </a:xfrm>
                <a:prstGeom prst="rect">
                  <a:avLst/>
                </a:prstGeom>
                <a:blipFill>
                  <a:blip r:embed="rId34"/>
                  <a:stretch>
                    <a:fillRect l="-491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70"/>
                <p:cNvSpPr>
                  <a:spLocks noChangeArrowheads="1"/>
                </p:cNvSpPr>
                <p:nvPr/>
              </p:nvSpPr>
              <p:spPr bwMode="auto">
                <a:xfrm>
                  <a:off x="3054057" y="3884012"/>
                  <a:ext cx="527121" cy="4890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35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54057" y="3884012"/>
                  <a:ext cx="527121" cy="489084"/>
                </a:xfrm>
                <a:prstGeom prst="rect">
                  <a:avLst/>
                </a:prstGeom>
                <a:blipFill>
                  <a:blip r:embed="rId35"/>
                  <a:stretch>
                    <a:fillRect l="-48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70"/>
                <p:cNvSpPr>
                  <a:spLocks noChangeArrowheads="1"/>
                </p:cNvSpPr>
                <p:nvPr/>
              </p:nvSpPr>
              <p:spPr bwMode="auto">
                <a:xfrm>
                  <a:off x="4446082" y="3898769"/>
                  <a:ext cx="527121" cy="4890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mc:Choice>
          <mc:Fallback xmlns="">
            <p:sp>
              <p:nvSpPr>
                <p:cNvPr id="36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46082" y="3898769"/>
                  <a:ext cx="527121" cy="489084"/>
                </a:xfrm>
                <a:prstGeom prst="rect">
                  <a:avLst/>
                </a:prstGeom>
                <a:blipFill>
                  <a:blip r:embed="rId36"/>
                  <a:stretch>
                    <a:fillRect l="-483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Прямоугольник 3"/>
            <p:cNvSpPr/>
            <p:nvPr/>
          </p:nvSpPr>
          <p:spPr bwMode="auto">
            <a:xfrm>
              <a:off x="3289113" y="3831254"/>
              <a:ext cx="2272713" cy="110183"/>
            </a:xfrm>
            <a:prstGeom prst="rect">
              <a:avLst/>
            </a:prstGeom>
            <a:solidFill>
              <a:srgbClr val="0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39" name="Прямоугольник 38"/>
            <p:cNvSpPr/>
            <p:nvPr/>
          </p:nvSpPr>
          <p:spPr bwMode="auto">
            <a:xfrm>
              <a:off x="357596" y="3664986"/>
              <a:ext cx="4323586" cy="110295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170181" y="3946689"/>
                <a:ext cx="4778595" cy="1388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Матрица коэффициентов обмена:</a:t>
                </a:r>
              </a:p>
              <a:p>
                <a:pPr algn="just"/>
                <a:endParaRPr lang="ru-RU" altLang="ru-RU" sz="400" b="1" dirty="0">
                  <a:solidFill>
                    <a:srgbClr val="00FFFF"/>
                  </a:solidFill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ru-RU" sz="2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ru-RU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ru-RU" sz="2200" i="1" baseline="-2500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ru-RU" sz="22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ru-RU" sz="2200" i="1" baseline="-2500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ru-RU" sz="2200" b="0" i="1" baseline="-250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ru-RU" sz="2200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ru-RU" sz="2200" b="0" i="1" baseline="-2500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ru-RU" sz="2200" i="1" baseline="-2500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ru-RU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1" y="3946689"/>
                <a:ext cx="4778595" cy="1388522"/>
              </a:xfrm>
              <a:prstGeom prst="rect">
                <a:avLst/>
              </a:prstGeom>
              <a:blipFill>
                <a:blip r:embed="rId37"/>
                <a:stretch>
                  <a:fillRect l="-1658"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Прямоугольник 41"/>
              <p:cNvSpPr/>
              <p:nvPr/>
            </p:nvSpPr>
            <p:spPr>
              <a:xfrm>
                <a:off x="3278294" y="4236482"/>
                <a:ext cx="2669818" cy="1196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ru-RU" sz="2200" dirty="0" smtClean="0">
                    <a:solidFill>
                      <a:schemeClr val="tx1"/>
                    </a:solidFill>
                    <a:latin typeface="+mj-lt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ru-RU" sz="2200" dirty="0" smtClean="0">
                    <a:solidFill>
                      <a:schemeClr val="tx1"/>
                    </a:solidFill>
                    <a:latin typeface="+mj-lt"/>
                  </a:rPr>
                  <a:t>.</a:t>
                </a:r>
              </a:p>
              <a:p>
                <a:r>
                  <a:rPr lang="en-US" altLang="ru-RU" sz="2200" dirty="0" smtClean="0">
                    <a:latin typeface="+mj-lt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ru-RU" sz="2200" dirty="0" smtClean="0">
                    <a:solidFill>
                      <a:schemeClr val="tx1"/>
                    </a:solidFill>
                    <a:latin typeface="+mj-lt"/>
                  </a:rPr>
                  <a:t>=1.</a:t>
                </a:r>
                <a:endParaRPr lang="ru-RU" altLang="ru-RU" sz="2200" dirty="0" smtClean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ru-RU" altLang="ru-RU" sz="2200" dirty="0" smtClean="0">
                    <a:latin typeface="+mj-lt"/>
                  </a:rPr>
                  <a:t>3.</a:t>
                </a:r>
                <a:r>
                  <a:rPr lang="en-US" altLang="ru-RU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ru-RU" sz="2200" dirty="0" smtClean="0"/>
                  <a:t>=</a:t>
                </a:r>
                <a:r>
                  <a:rPr lang="en-US" altLang="ru-RU" sz="2200" dirty="0"/>
                  <a:t>1.</a:t>
                </a:r>
                <a:endParaRPr lang="en-US" altLang="ru-RU" sz="22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Прямоугольник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294" y="4236482"/>
                <a:ext cx="2669818" cy="1196674"/>
              </a:xfrm>
              <a:prstGeom prst="rect">
                <a:avLst/>
              </a:prstGeom>
              <a:blipFill>
                <a:blip r:embed="rId38"/>
                <a:stretch>
                  <a:fillRect l="-2968" t="-3571" b="-6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Прямоугольник 42"/>
          <p:cNvSpPr/>
          <p:nvPr/>
        </p:nvSpPr>
        <p:spPr>
          <a:xfrm>
            <a:off x="5839333" y="4280821"/>
            <a:ext cx="30656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ru-RU" sz="2200" dirty="0" smtClean="0">
                <a:latin typeface="+mj-lt"/>
              </a:rPr>
              <a:t>Выписанные  условия не оставляют </a:t>
            </a:r>
            <a:r>
              <a:rPr lang="ru-RU" altLang="ru-RU" sz="2200" dirty="0" err="1" smtClean="0">
                <a:latin typeface="+mj-lt"/>
              </a:rPr>
              <a:t>возмож-ностей</a:t>
            </a:r>
            <a:r>
              <a:rPr lang="ru-RU" altLang="ru-RU" sz="2200" dirty="0" smtClean="0">
                <a:latin typeface="+mj-lt"/>
              </a:rPr>
              <a:t> для арбитража</a:t>
            </a:r>
            <a:endParaRPr lang="en-US" altLang="ru-RU" sz="2200" dirty="0">
              <a:solidFill>
                <a:schemeClr val="tx1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141411" y="5429843"/>
                <a:ext cx="8975293" cy="1356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j-lt"/>
                  </a:rPr>
                  <a:t>Теорема. </a:t>
                </a:r>
                <a:r>
                  <a:rPr lang="ru-RU" altLang="ru-RU" sz="2200" dirty="0" smtClean="0">
                    <a:latin typeface="+mj-lt"/>
                  </a:rPr>
                  <a:t>При выполнении условий 1–3 и тривиальном дополнительном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ru-RU" sz="2200" dirty="0" smtClean="0">
                    <a:latin typeface="+mj-lt"/>
                  </a:rPr>
                  <a:t> </a:t>
                </a:r>
                <a:r>
                  <a:rPr lang="ru-RU" altLang="ru-RU" sz="2200" dirty="0" smtClean="0">
                    <a:latin typeface="+mj-lt"/>
                  </a:rPr>
                  <a:t>существует положительный вектор «цен»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2200" dirty="0" smtClean="0">
                    <a:latin typeface="+mj-lt"/>
                  </a:rPr>
                  <a:t>, такой что</a:t>
                </a:r>
              </a:p>
              <a:p>
                <a:r>
                  <a:rPr lang="en-US" altLang="ru-RU" sz="2200" dirty="0" smtClean="0">
                    <a:sym typeface="Symbol" panose="05050102010706020507" pitchFamily="18" charset="2"/>
                  </a:rPr>
                  <a:t>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sym typeface="Symbol" panose="05050102010706020507" pitchFamily="18" charset="2"/>
                  </a:rPr>
                  <a:t>  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altLang="ru-RU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altLang="ru-RU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ru-RU" altLang="ru-RU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altLang="ru-RU" sz="2200" dirty="0" smtClean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11" y="5429843"/>
                <a:ext cx="8975293" cy="1356397"/>
              </a:xfrm>
              <a:prstGeom prst="rect">
                <a:avLst/>
              </a:prstGeom>
              <a:blipFill>
                <a:blip r:embed="rId39"/>
                <a:stretch>
                  <a:fillRect l="-883" t="-31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51886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3" grpId="0"/>
      <p:bldP spid="38" grpId="0"/>
      <p:bldP spid="2" grpId="0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Равновесие Вальраса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4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73691" y="1051701"/>
                <a:ext cx="8821972" cy="21236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Идея централизации рыночного процесса: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1. Эксперт устанавливает цены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 smtClean="0">
                    <a:latin typeface="Times New Roman Cyr" pitchFamily="18" charset="0"/>
                  </a:rPr>
                  <a:t>2. По установленным ценам у всех за</a:t>
                </a:r>
                <a:r>
                  <a:rPr lang="ru-RU" altLang="ru-RU" sz="2200" dirty="0">
                    <a:latin typeface="Times New Roman Cyr" pitchFamily="18" charset="0"/>
                  </a:rPr>
                  <a:t>б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ирают продукты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W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=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w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+…+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w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</a:rPr>
                  <a:t>n</a:t>
                </a:r>
                <a:r>
                  <a:rPr lang="ru-RU" altLang="ru-RU" sz="2200" i="1" baseline="-250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dirty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Взамен каждому выдают сумму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 smtClean="0">
                    <a:latin typeface="Times New Roman Cyr" pitchFamily="18" charset="0"/>
                  </a:rPr>
                  <a:t>3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. Каждый участник рынка выбирает наилучший набор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из</a:t>
                </a:r>
                <a:endParaRPr lang="en-US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dirty="0">
                    <a:latin typeface="Times New Roman Cyr" pitchFamily="18" charset="0"/>
                  </a:rPr>
                  <a:t>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множества доступных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𝑖𝐿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 smtClean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13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691" y="1051701"/>
                <a:ext cx="8821972" cy="2123658"/>
              </a:xfrm>
              <a:prstGeom prst="rect">
                <a:avLst/>
              </a:prstGeom>
              <a:blipFill>
                <a:blip r:embed="rId2"/>
                <a:stretch>
                  <a:fillRect l="-898" t="-2011" b="-48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14"/>
              <p:cNvSpPr>
                <a:spLocks noChangeArrowheads="1"/>
              </p:cNvSpPr>
              <p:nvPr/>
            </p:nvSpPr>
            <p:spPr bwMode="auto">
              <a:xfrm>
                <a:off x="157898" y="3047125"/>
                <a:ext cx="8931509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Равновесие Вальраса = конкурентное равновесие в модели обмена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–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набор цен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altLang="ru-RU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ru-RU" sz="2200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ru-RU" altLang="ru-RU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2200" dirty="0" smtClean="0">
                    <a:latin typeface="Times New Roman Cyr" pitchFamily="18" charset="0"/>
                  </a:rPr>
                  <a:t>, при которых рынок очищается: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x</a:t>
                </a:r>
                <a:r>
                  <a:rPr lang="en-US" altLang="ru-RU" sz="2200" baseline="-25000" dirty="0" smtClean="0">
                    <a:latin typeface="Times New Roman Cyr" pitchFamily="18" charset="0"/>
                  </a:rPr>
                  <a:t>1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+…+</a:t>
                </a:r>
                <a:r>
                  <a:rPr lang="en-US" altLang="ru-RU" sz="2200" i="1" dirty="0" err="1" smtClean="0">
                    <a:latin typeface="Times New Roman Cyr" pitchFamily="18" charset="0"/>
                  </a:rPr>
                  <a:t>x</a:t>
                </a:r>
                <a:r>
                  <a:rPr lang="en-US" altLang="ru-RU" sz="2200" i="1" baseline="-25000" dirty="0" err="1" smtClean="0">
                    <a:latin typeface="Times New Roman Cyr" pitchFamily="18" charset="0"/>
                  </a:rPr>
                  <a:t>n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= </a:t>
                </a:r>
                <a:r>
                  <a:rPr lang="en-US" altLang="ru-RU" sz="2200" i="1" dirty="0" smtClean="0">
                    <a:latin typeface="Times New Roman Cyr" pitchFamily="18" charset="0"/>
                  </a:rPr>
                  <a:t>W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1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898" y="3047125"/>
                <a:ext cx="8931509" cy="769441"/>
              </a:xfrm>
              <a:prstGeom prst="rect">
                <a:avLst/>
              </a:prstGeom>
              <a:blipFill>
                <a:blip r:embed="rId3"/>
                <a:stretch>
                  <a:fillRect l="-887" t="-5556" b="-15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14"/>
          <p:cNvSpPr>
            <a:spLocks noChangeArrowheads="1"/>
          </p:cNvSpPr>
          <p:nvPr/>
        </p:nvSpPr>
        <p:spPr bwMode="auto">
          <a:xfrm>
            <a:off x="168915" y="3734678"/>
            <a:ext cx="896143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Теорема (Вальрас, 1874; 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Никайдо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 Гейл,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Эрроу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 </a:t>
            </a:r>
            <a:r>
              <a:rPr lang="ru-RU" altLang="ru-RU" sz="2200" b="1" dirty="0" err="1" smtClean="0">
                <a:solidFill>
                  <a:srgbClr val="00FFFF"/>
                </a:solidFill>
                <a:latin typeface="Times New Roman Cyr" pitchFamily="18" charset="0"/>
              </a:rPr>
              <a:t>Дебре</a:t>
            </a: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, 1951):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При </a:t>
            </a:r>
            <a:r>
              <a:rPr lang="ru-RU" altLang="ru-RU" sz="2200" dirty="0">
                <a:latin typeface="Times New Roman Cyr" pitchFamily="18" charset="0"/>
              </a:rPr>
              <a:t>любых непрерывных, монотонных, строго выпуклых предпочтений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и отсутствии «товаров-фантомов» (</a:t>
            </a:r>
            <a:r>
              <a:rPr lang="en-US" altLang="ru-RU" sz="2200" i="1" dirty="0" err="1" smtClean="0">
                <a:latin typeface="Times New Roman Cyr" pitchFamily="18" charset="0"/>
              </a:rPr>
              <a:t>w</a:t>
            </a:r>
            <a:r>
              <a:rPr lang="en-US" altLang="ru-RU" sz="2200" i="1" baseline="-25000" dirty="0" err="1" smtClean="0">
                <a:latin typeface="Times New Roman Cyr" pitchFamily="18" charset="0"/>
              </a:rPr>
              <a:t>l</a:t>
            </a:r>
            <a:r>
              <a:rPr lang="en-US" altLang="ru-RU" sz="2200" i="1" baseline="-250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&gt; 0)</a:t>
            </a:r>
            <a:r>
              <a:rPr lang="ru-RU" altLang="ru-RU" sz="2200" dirty="0" smtClean="0">
                <a:latin typeface="Times New Roman Cyr" pitchFamily="18" charset="0"/>
              </a:rPr>
              <a:t> равновесие Вальраса </a:t>
            </a:r>
            <a:r>
              <a:rPr lang="ru-RU" altLang="ru-RU" sz="2200" dirty="0" err="1" smtClean="0">
                <a:latin typeface="Times New Roman Cyr" pitchFamily="18" charset="0"/>
              </a:rPr>
              <a:t>сущест-вует</a:t>
            </a:r>
            <a:r>
              <a:rPr lang="ru-RU" altLang="ru-RU" sz="2200" dirty="0" smtClean="0">
                <a:latin typeface="Times New Roman Cyr" pitchFamily="18" charset="0"/>
              </a:rPr>
              <a:t> и удовлетворяет условиям 1–3.</a:t>
            </a:r>
          </a:p>
        </p:txBody>
      </p:sp>
      <p:sp>
        <p:nvSpPr>
          <p:cNvPr id="7" name="Прямоугольник 14"/>
          <p:cNvSpPr>
            <a:spLocks noChangeArrowheads="1"/>
          </p:cNvSpPr>
          <p:nvPr/>
        </p:nvSpPr>
        <p:spPr bwMode="auto">
          <a:xfrm>
            <a:off x="173691" y="5067596"/>
            <a:ext cx="8956661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Проблемы равновесия Вальраса: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1. В общем случае нет сходимости, устойчивости и единственности!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2. Огромный объем информации, пока недоступный для обработки.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3. Изменение предпочтений.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4. Искажение информации в стратегических целях (стимулы!)</a:t>
            </a:r>
          </a:p>
        </p:txBody>
      </p:sp>
    </p:spTree>
    <p:extLst>
      <p:ext uri="{BB962C8B-B14F-4D97-AF65-F5344CB8AC3E}">
        <p14:creationId xmlns:p14="http://schemas.microsoft.com/office/powerpoint/2010/main" val="280553897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1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Бюджетное ограничение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 наличии начального запаса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5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Прямоугольник 14"/>
              <p:cNvSpPr>
                <a:spLocks noChangeArrowheads="1"/>
              </p:cNvSpPr>
              <p:nvPr/>
            </p:nvSpPr>
            <p:spPr bwMode="auto">
              <a:xfrm>
                <a:off x="175197" y="3549560"/>
                <a:ext cx="8801608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Бюджет = стоимость начального запаса при рыночных ценах: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,</a:t>
                </a:r>
                <a:r>
                  <a:rPr lang="ru-RU" altLang="ru-RU" sz="2200" dirty="0" smtClean="0">
                    <a:latin typeface="Times New Roman Cyr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7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197" y="3549560"/>
                <a:ext cx="8801608" cy="769441"/>
              </a:xfrm>
              <a:prstGeom prst="rect">
                <a:avLst/>
              </a:prstGeom>
              <a:blipFill>
                <a:blip r:embed="rId2"/>
                <a:stretch>
                  <a:fillRect l="-900" t="-4762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/>
          <p:cNvGrpSpPr/>
          <p:nvPr/>
        </p:nvGrpSpPr>
        <p:grpSpPr>
          <a:xfrm>
            <a:off x="5646820" y="312153"/>
            <a:ext cx="3192379" cy="3297321"/>
            <a:chOff x="540681" y="1073107"/>
            <a:chExt cx="3525936" cy="3727071"/>
          </a:xfrm>
        </p:grpSpPr>
        <p:sp>
          <p:nvSpPr>
            <p:cNvPr id="58" name="Line 64"/>
            <p:cNvSpPr>
              <a:spLocks noChangeShapeType="1"/>
            </p:cNvSpPr>
            <p:nvPr/>
          </p:nvSpPr>
          <p:spPr bwMode="auto">
            <a:xfrm>
              <a:off x="560997" y="2321035"/>
              <a:ext cx="0" cy="23939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Line 65"/>
            <p:cNvSpPr>
              <a:spLocks noChangeShapeType="1"/>
            </p:cNvSpPr>
            <p:nvPr/>
          </p:nvSpPr>
          <p:spPr bwMode="auto">
            <a:xfrm flipV="1">
              <a:off x="560998" y="4716474"/>
              <a:ext cx="22691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0" name="Rectangle 70"/>
            <p:cNvSpPr>
              <a:spLocks noChangeArrowheads="1"/>
            </p:cNvSpPr>
            <p:nvPr/>
          </p:nvSpPr>
          <p:spPr bwMode="auto">
            <a:xfrm>
              <a:off x="2329034" y="4267063"/>
              <a:ext cx="725787" cy="533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1" name="Rectangle 70"/>
            <p:cNvSpPr>
              <a:spLocks noChangeArrowheads="1"/>
            </p:cNvSpPr>
            <p:nvPr/>
          </p:nvSpPr>
          <p:spPr bwMode="auto">
            <a:xfrm>
              <a:off x="571852" y="2165462"/>
              <a:ext cx="425808" cy="4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62" name="Rectangle 70"/>
            <p:cNvSpPr>
              <a:spLocks noChangeArrowheads="1"/>
            </p:cNvSpPr>
            <p:nvPr/>
          </p:nvSpPr>
          <p:spPr bwMode="auto">
            <a:xfrm>
              <a:off x="1400241" y="3335054"/>
              <a:ext cx="722008" cy="446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X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5" name="Овал 64"/>
            <p:cNvSpPr/>
            <p:nvPr/>
          </p:nvSpPr>
          <p:spPr bwMode="auto">
            <a:xfrm>
              <a:off x="1453096" y="3685925"/>
              <a:ext cx="102405" cy="9535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1" name="Дуга 40"/>
            <p:cNvSpPr/>
            <p:nvPr/>
          </p:nvSpPr>
          <p:spPr bwMode="auto">
            <a:xfrm flipH="1" flipV="1">
              <a:off x="1138707" y="1073107"/>
              <a:ext cx="2927910" cy="3182425"/>
            </a:xfrm>
            <a:prstGeom prst="arc">
              <a:avLst>
                <a:gd name="adj1" fmla="val 16201316"/>
                <a:gd name="adj2" fmla="val 2145225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2" name="Line 67"/>
            <p:cNvSpPr>
              <a:spLocks noChangeShapeType="1"/>
            </p:cNvSpPr>
            <p:nvPr/>
          </p:nvSpPr>
          <p:spPr bwMode="auto">
            <a:xfrm>
              <a:off x="567123" y="2576278"/>
              <a:ext cx="1725676" cy="21386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Rectangle 70"/>
            <p:cNvSpPr>
              <a:spLocks noChangeArrowheads="1"/>
            </p:cNvSpPr>
            <p:nvPr/>
          </p:nvSpPr>
          <p:spPr bwMode="auto">
            <a:xfrm>
              <a:off x="540681" y="3234061"/>
              <a:ext cx="722008" cy="465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W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30" name="Овал 29"/>
            <p:cNvSpPr/>
            <p:nvPr/>
          </p:nvSpPr>
          <p:spPr bwMode="auto">
            <a:xfrm>
              <a:off x="1017966" y="3151017"/>
              <a:ext cx="102405" cy="95352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97524" y="1481971"/>
            <a:ext cx="5173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200" dirty="0" smtClean="0"/>
              <a:t>(</a:t>
            </a:r>
            <a:r>
              <a:rPr lang="en-US" altLang="ru-RU" sz="2200" i="1" dirty="0" smtClean="0"/>
              <a:t>w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,</a:t>
            </a:r>
            <a:r>
              <a:rPr lang="en-US" altLang="ru-RU" sz="2200" i="1" dirty="0" smtClean="0"/>
              <a:t>w</a:t>
            </a:r>
            <a:r>
              <a:rPr lang="en-US" altLang="ru-RU" sz="2200" baseline="-25000" dirty="0" smtClean="0"/>
              <a:t>2</a:t>
            </a:r>
            <a:r>
              <a:rPr lang="ru-RU" altLang="ru-RU" sz="2200" dirty="0" smtClean="0"/>
              <a:t>) </a:t>
            </a:r>
            <a:r>
              <a:rPr lang="en-US" altLang="ru-RU" sz="2200" dirty="0" smtClean="0"/>
              <a:t>– </a:t>
            </a:r>
            <a:r>
              <a:rPr lang="ru-RU" altLang="ru-RU" sz="2200" dirty="0" smtClean="0"/>
              <a:t>начальны</a:t>
            </a:r>
            <a:r>
              <a:rPr lang="ru-RU" altLang="ru-RU" sz="2200" dirty="0"/>
              <a:t>й</a:t>
            </a:r>
            <a:r>
              <a:rPr lang="ru-RU" altLang="ru-RU" sz="2200" dirty="0" smtClean="0"/>
              <a:t> запас потребителя</a:t>
            </a:r>
          </a:p>
          <a:p>
            <a:r>
              <a:rPr lang="ru-RU" altLang="ru-RU" sz="2200" dirty="0"/>
              <a:t> </a:t>
            </a:r>
            <a:r>
              <a:rPr lang="ru-RU" altLang="ru-RU" sz="2200" dirty="0" smtClean="0"/>
              <a:t>              до выхода на рынок</a:t>
            </a:r>
            <a:r>
              <a:rPr lang="en-US" altLang="ru-RU" sz="2200" dirty="0" smtClean="0"/>
              <a:t>,</a:t>
            </a:r>
          </a:p>
          <a:p>
            <a:r>
              <a:rPr lang="ru-RU" altLang="ru-RU" sz="2200" dirty="0" smtClean="0"/>
              <a:t>(</a:t>
            </a:r>
            <a:r>
              <a:rPr lang="en-US" altLang="ru-RU" sz="2200" i="1" dirty="0" smtClean="0"/>
              <a:t>x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,</a:t>
            </a:r>
            <a:r>
              <a:rPr lang="ru-RU" altLang="ru-RU" sz="2200" dirty="0" smtClean="0"/>
              <a:t> </a:t>
            </a:r>
            <a:r>
              <a:rPr lang="en-US" altLang="ru-RU" sz="2200" i="1" dirty="0" smtClean="0"/>
              <a:t>x</a:t>
            </a:r>
            <a:r>
              <a:rPr lang="en-US" altLang="ru-RU" sz="2200" baseline="-25000" dirty="0" smtClean="0"/>
              <a:t>2</a:t>
            </a:r>
            <a:r>
              <a:rPr lang="ru-RU" altLang="ru-RU" sz="2200" dirty="0" smtClean="0"/>
              <a:t>) </a:t>
            </a:r>
            <a:r>
              <a:rPr lang="en-US" altLang="ru-RU" sz="2200" dirty="0" smtClean="0"/>
              <a:t>– </a:t>
            </a:r>
            <a:r>
              <a:rPr lang="ru-RU" altLang="ru-RU" sz="2200" dirty="0" smtClean="0"/>
              <a:t>потребление (валовый спрос)</a:t>
            </a:r>
            <a:r>
              <a:rPr lang="en-US" altLang="ru-RU" sz="2200" dirty="0" smtClean="0"/>
              <a:t>,</a:t>
            </a:r>
            <a:endParaRPr lang="ru-RU" altLang="ru-RU" sz="2200" dirty="0" smtClean="0"/>
          </a:p>
          <a:p>
            <a:r>
              <a:rPr lang="ru-RU" altLang="ru-RU" sz="2200" dirty="0" smtClean="0"/>
              <a:t>(</a:t>
            </a:r>
            <a:r>
              <a:rPr lang="en-US" altLang="ru-RU" sz="2200" i="1" dirty="0" smtClean="0"/>
              <a:t>x</a:t>
            </a:r>
            <a:r>
              <a:rPr lang="en-US" altLang="ru-RU" sz="2200" baseline="-25000" dirty="0" smtClean="0"/>
              <a:t>1</a:t>
            </a:r>
            <a:r>
              <a:rPr lang="en-US" altLang="ru-RU" sz="2200" i="1" dirty="0" smtClean="0"/>
              <a:t> – w</a:t>
            </a:r>
            <a:r>
              <a:rPr lang="en-US" altLang="ru-RU" sz="2200" baseline="-25000" dirty="0" smtClean="0"/>
              <a:t>1</a:t>
            </a:r>
            <a:r>
              <a:rPr lang="en-US" altLang="ru-RU" sz="2200" dirty="0" smtClean="0"/>
              <a:t>,</a:t>
            </a:r>
            <a:r>
              <a:rPr lang="ru-RU" altLang="ru-RU" sz="2200" dirty="0" smtClean="0"/>
              <a:t> </a:t>
            </a:r>
            <a:r>
              <a:rPr lang="en-US" altLang="ru-RU" sz="2200" i="1" dirty="0" smtClean="0"/>
              <a:t>x</a:t>
            </a:r>
            <a:r>
              <a:rPr lang="en-US" altLang="ru-RU" sz="2200" baseline="-25000" dirty="0" smtClean="0"/>
              <a:t>2</a:t>
            </a:r>
            <a:r>
              <a:rPr lang="en-US" altLang="ru-RU" sz="2200" i="1" dirty="0" smtClean="0"/>
              <a:t> </a:t>
            </a:r>
            <a:r>
              <a:rPr lang="en-US" altLang="ru-RU" sz="2200" i="1" dirty="0"/>
              <a:t>– </a:t>
            </a:r>
            <a:r>
              <a:rPr lang="en-US" altLang="ru-RU" sz="2200" i="1" dirty="0" smtClean="0"/>
              <a:t>w</a:t>
            </a:r>
            <a:r>
              <a:rPr lang="en-US" altLang="ru-RU" sz="2200" baseline="-25000" dirty="0" smtClean="0"/>
              <a:t>2</a:t>
            </a:r>
            <a:r>
              <a:rPr lang="en-US" altLang="ru-RU" sz="2200" dirty="0" smtClean="0"/>
              <a:t>) – </a:t>
            </a:r>
            <a:r>
              <a:rPr lang="ru-RU" altLang="ru-RU" sz="2200" dirty="0" smtClean="0"/>
              <a:t>чистый спрос</a:t>
            </a:r>
          </a:p>
          <a:p>
            <a:r>
              <a:rPr lang="ru-RU" altLang="ru-RU" sz="2200" dirty="0" smtClean="0"/>
              <a:t>               (может быть и отрицательным).</a:t>
            </a:r>
          </a:p>
        </p:txBody>
      </p:sp>
      <p:sp>
        <p:nvSpPr>
          <p:cNvPr id="31" name="Text Box 388"/>
          <p:cNvSpPr txBox="1">
            <a:spLocks noChangeArrowheads="1"/>
          </p:cNvSpPr>
          <p:nvPr/>
        </p:nvSpPr>
        <p:spPr bwMode="auto">
          <a:xfrm>
            <a:off x="178880" y="4461571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Изменение начального запаса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61692" y="4285356"/>
            <a:ext cx="3389372" cy="2261928"/>
            <a:chOff x="2571905" y="4117562"/>
            <a:chExt cx="3389372" cy="2261928"/>
          </a:xfrm>
        </p:grpSpPr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2627055" y="4251123"/>
              <a:ext cx="0" cy="2055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 flipV="1">
              <a:off x="2627056" y="6307629"/>
              <a:ext cx="31519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Rectangle 70"/>
            <p:cNvSpPr>
              <a:spLocks noChangeArrowheads="1"/>
            </p:cNvSpPr>
            <p:nvPr/>
          </p:nvSpPr>
          <p:spPr bwMode="auto">
            <a:xfrm>
              <a:off x="5403889" y="5921806"/>
              <a:ext cx="557388" cy="4576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6" name="Rectangle 70"/>
            <p:cNvSpPr>
              <a:spLocks noChangeArrowheads="1"/>
            </p:cNvSpPr>
            <p:nvPr/>
          </p:nvSpPr>
          <p:spPr bwMode="auto">
            <a:xfrm>
              <a:off x="2635391" y="4117562"/>
              <a:ext cx="327011" cy="400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39" name="Овал 38"/>
            <p:cNvSpPr/>
            <p:nvPr/>
          </p:nvSpPr>
          <p:spPr bwMode="auto">
            <a:xfrm>
              <a:off x="3325815" y="5866452"/>
              <a:ext cx="78645" cy="8186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2635391" y="4923444"/>
              <a:ext cx="2133932" cy="13924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Rectangle 70"/>
            <p:cNvSpPr>
              <a:spLocks noChangeArrowheads="1"/>
            </p:cNvSpPr>
            <p:nvPr/>
          </p:nvSpPr>
          <p:spPr bwMode="auto">
            <a:xfrm>
              <a:off x="2571905" y="5113418"/>
              <a:ext cx="554486" cy="3995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W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7" name="Овал 46"/>
            <p:cNvSpPr/>
            <p:nvPr/>
          </p:nvSpPr>
          <p:spPr bwMode="auto">
            <a:xfrm>
              <a:off x="3046237" y="5175214"/>
              <a:ext cx="78645" cy="8186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3784924" y="5440957"/>
              <a:ext cx="554486" cy="38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W’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2791090" y="5849137"/>
              <a:ext cx="554486" cy="383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W’’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2628568" y="4463427"/>
              <a:ext cx="2924506" cy="1836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0" name="Line 67"/>
            <p:cNvSpPr>
              <a:spLocks noChangeShapeType="1"/>
            </p:cNvSpPr>
            <p:nvPr/>
          </p:nvSpPr>
          <p:spPr bwMode="auto">
            <a:xfrm>
              <a:off x="2629757" y="5400921"/>
              <a:ext cx="1329986" cy="908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Овал 50"/>
            <p:cNvSpPr/>
            <p:nvPr/>
          </p:nvSpPr>
          <p:spPr bwMode="auto">
            <a:xfrm>
              <a:off x="4249312" y="5459284"/>
              <a:ext cx="78645" cy="81861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Прямоугольник 14"/>
              <p:cNvSpPr>
                <a:spLocks noChangeArrowheads="1"/>
              </p:cNvSpPr>
              <p:nvPr/>
            </p:nvSpPr>
            <p:spPr bwMode="auto">
              <a:xfrm>
                <a:off x="3672811" y="5089826"/>
                <a:ext cx="5306770" cy="144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Рост дохода и полезности: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′=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ru-RU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ru-RU" altLang="ru-RU" sz="2200" dirty="0" smtClean="0">
                  <a:latin typeface="Times New Roman Cyr" pitchFamily="18" charset="0"/>
                </a:endParaRP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</a:rPr>
                  <a:t>Падение </a:t>
                </a:r>
                <a:r>
                  <a:rPr lang="ru-RU" altLang="ru-RU" sz="2200" b="1" dirty="0">
                    <a:solidFill>
                      <a:srgbClr val="00FFFF"/>
                    </a:solidFill>
                  </a:rPr>
                  <a:t>дохода и полезности:</a:t>
                </a:r>
              </a:p>
              <a:p>
                <a:pPr algn="just"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′′=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ru-RU" sz="2200" i="1">
                        <a:latin typeface="Cambria Math" panose="02040503050406030204" pitchFamily="18" charset="0"/>
                      </a:rPr>
                      <m:t>′+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ru-RU" sz="2200" dirty="0" smtClean="0">
                    <a:latin typeface="Times New Roman Cyr" pitchFamily="18" charset="0"/>
                  </a:rPr>
                  <a:t>.</a:t>
                </a:r>
                <a:endParaRPr lang="en-US" altLang="ru-RU" sz="2200" dirty="0"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53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2811" y="5089826"/>
                <a:ext cx="5306770" cy="1446550"/>
              </a:xfrm>
              <a:prstGeom prst="rect">
                <a:avLst/>
              </a:prstGeom>
              <a:blipFill>
                <a:blip r:embed="rId3"/>
                <a:stretch>
                  <a:fillRect l="-1493" t="-2954" r="-1378" b="-75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4109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5" grpId="0"/>
      <p:bldP spid="31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Изменение цены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при наличии начального запаса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6</a:t>
            </a:r>
            <a:endParaRPr lang="ru-RU" altLang="ru-RU" sz="7200" dirty="0">
              <a:latin typeface="Times New Roman Cyr" pitchFamily="18" charset="0"/>
            </a:endParaRPr>
          </a:p>
        </p:txBody>
      </p:sp>
      <p:sp>
        <p:nvSpPr>
          <p:cNvPr id="137" name="Прямоугольник 14"/>
          <p:cNvSpPr>
            <a:spLocks noChangeArrowheads="1"/>
          </p:cNvSpPr>
          <p:nvPr/>
        </p:nvSpPr>
        <p:spPr bwMode="auto">
          <a:xfrm>
            <a:off x="243049" y="1650153"/>
            <a:ext cx="873744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dirty="0" smtClean="0">
                <a:latin typeface="Times New Roman Cyr" pitchFamily="18" charset="0"/>
              </a:rPr>
              <a:t>Раньше считалось, что при изменении цен доход постоянен, теперь он связан со стоимостью начального запаса.  Разворот бюджетной линии происходит в точке </a:t>
            </a:r>
            <a:r>
              <a:rPr lang="en-US" altLang="ru-RU" sz="2200" i="1" dirty="0" smtClean="0">
                <a:latin typeface="Times New Roman Cyr" pitchFamily="18" charset="0"/>
              </a:rPr>
              <a:t>W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начального запаса.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352851" y="3009901"/>
            <a:ext cx="4035176" cy="3325482"/>
            <a:chOff x="445929" y="369046"/>
            <a:chExt cx="6761911" cy="4805450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45929" y="1297892"/>
              <a:ext cx="6761911" cy="3857667"/>
              <a:chOff x="445929" y="1195356"/>
              <a:chExt cx="6389589" cy="3519599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445929" y="1195356"/>
                <a:ext cx="6389589" cy="3519599"/>
                <a:chOff x="558223" y="1195356"/>
                <a:chExt cx="5606868" cy="3519599"/>
              </a:xfrm>
            </p:grpSpPr>
            <p:sp>
              <p:nvSpPr>
                <p:cNvPr id="58" name="Line 64"/>
                <p:cNvSpPr>
                  <a:spLocks noChangeShapeType="1"/>
                </p:cNvSpPr>
                <p:nvPr/>
              </p:nvSpPr>
              <p:spPr bwMode="auto">
                <a:xfrm>
                  <a:off x="560997" y="1390427"/>
                  <a:ext cx="0" cy="3324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lg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60998" y="4701680"/>
                  <a:ext cx="53906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0" name="Rectangle 70"/>
                <p:cNvSpPr>
                  <a:spLocks noChangeArrowheads="1"/>
                </p:cNvSpPr>
                <p:nvPr/>
              </p:nvSpPr>
              <p:spPr bwMode="auto">
                <a:xfrm>
                  <a:off x="5439304" y="4100594"/>
                  <a:ext cx="725787" cy="533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x</a:t>
                  </a:r>
                  <a:r>
                    <a:rPr lang="en-US" altLang="ru-RU" sz="2200" baseline="-25000" dirty="0" smtClean="0"/>
                    <a:t>1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563711" y="1195356"/>
                  <a:ext cx="657032" cy="466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x</a:t>
                  </a:r>
                  <a:r>
                    <a:rPr lang="en-US" altLang="ru-RU" sz="2200" baseline="-25000" dirty="0" smtClean="0"/>
                    <a:t>2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2" name="Rectangle 70"/>
                <p:cNvSpPr>
                  <a:spLocks noChangeArrowheads="1"/>
                </p:cNvSpPr>
                <p:nvPr/>
              </p:nvSpPr>
              <p:spPr bwMode="auto">
                <a:xfrm>
                  <a:off x="2748547" y="3036705"/>
                  <a:ext cx="722008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X’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5" name="Овал 64"/>
                <p:cNvSpPr/>
                <p:nvPr/>
              </p:nvSpPr>
              <p:spPr bwMode="auto">
                <a:xfrm>
                  <a:off x="1179712" y="2807097"/>
                  <a:ext cx="128664" cy="130206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0" name="Line 67"/>
                <p:cNvSpPr>
                  <a:spLocks noChangeShapeType="1"/>
                </p:cNvSpPr>
                <p:nvPr/>
              </p:nvSpPr>
              <p:spPr bwMode="auto">
                <a:xfrm>
                  <a:off x="558223" y="1677153"/>
                  <a:ext cx="1718967" cy="30226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1" name="Дуга 40"/>
                <p:cNvSpPr/>
                <p:nvPr/>
              </p:nvSpPr>
              <p:spPr bwMode="auto">
                <a:xfrm flipH="1" flipV="1">
                  <a:off x="2040435" y="1204278"/>
                  <a:ext cx="3688731" cy="2553619"/>
                </a:xfrm>
                <a:prstGeom prst="arc">
                  <a:avLst>
                    <a:gd name="adj1" fmla="val 16687490"/>
                    <a:gd name="adj2" fmla="val 21112983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2" name="Line 67"/>
                <p:cNvSpPr>
                  <a:spLocks noChangeShapeType="1"/>
                </p:cNvSpPr>
                <p:nvPr/>
              </p:nvSpPr>
              <p:spPr bwMode="auto">
                <a:xfrm>
                  <a:off x="580500" y="2588517"/>
                  <a:ext cx="5020927" cy="2124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1094130" y="2330383"/>
                  <a:ext cx="722008" cy="4654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W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28" name="Rectangle 70"/>
                <p:cNvSpPr>
                  <a:spLocks noChangeArrowheads="1"/>
                </p:cNvSpPr>
                <p:nvPr/>
              </p:nvSpPr>
              <p:spPr bwMode="auto">
                <a:xfrm>
                  <a:off x="1134094" y="3625648"/>
                  <a:ext cx="580404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p:grpSp>
          <p:sp>
            <p:nvSpPr>
              <p:cNvPr id="22" name="Овал 21"/>
              <p:cNvSpPr/>
              <p:nvPr/>
            </p:nvSpPr>
            <p:spPr bwMode="auto">
              <a:xfrm>
                <a:off x="3061584" y="3519319"/>
                <a:ext cx="146626" cy="130205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</p:grpSp>
        <p:sp>
          <p:nvSpPr>
            <p:cNvPr id="26" name="Дуга 25"/>
            <p:cNvSpPr/>
            <p:nvPr/>
          </p:nvSpPr>
          <p:spPr bwMode="auto">
            <a:xfrm flipH="1" flipV="1">
              <a:off x="1458470" y="369046"/>
              <a:ext cx="5229332" cy="4805450"/>
            </a:xfrm>
            <a:prstGeom prst="arc">
              <a:avLst>
                <a:gd name="adj1" fmla="val 17637184"/>
                <a:gd name="adj2" fmla="val 2119688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7" name="Овал 26"/>
            <p:cNvSpPr/>
            <p:nvPr/>
          </p:nvSpPr>
          <p:spPr bwMode="auto">
            <a:xfrm>
              <a:off x="1777504" y="4001025"/>
              <a:ext cx="155170" cy="142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29" name="Прямоугольник 14"/>
          <p:cNvSpPr>
            <a:spLocks noChangeArrowheads="1"/>
          </p:cNvSpPr>
          <p:nvPr/>
        </p:nvSpPr>
        <p:spPr bwMode="auto">
          <a:xfrm>
            <a:off x="768505" y="3316419"/>
            <a:ext cx="3643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покупатель.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точно покупатель.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точно выросла.</a:t>
            </a:r>
          </a:p>
        </p:txBody>
      </p:sp>
      <p:sp>
        <p:nvSpPr>
          <p:cNvPr id="31" name="Text Box 388"/>
          <p:cNvSpPr txBox="1">
            <a:spLocks noChangeArrowheads="1"/>
          </p:cNvSpPr>
          <p:nvPr/>
        </p:nvSpPr>
        <p:spPr bwMode="auto">
          <a:xfrm>
            <a:off x="173037" y="276833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Падение цены товара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b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 сохранение роли</a:t>
            </a:r>
            <a:endParaRPr lang="ru-RU" altLang="ru-RU" b="1" dirty="0">
              <a:solidFill>
                <a:srgbClr val="00FFFF"/>
              </a:solidFill>
              <a:latin typeface="Times New Roman Cyr" pitchFamily="18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4822599" y="3098615"/>
            <a:ext cx="4148363" cy="3237940"/>
            <a:chOff x="436409" y="325216"/>
            <a:chExt cx="6444885" cy="4378528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436409" y="325216"/>
              <a:ext cx="6444885" cy="4378528"/>
              <a:chOff x="549869" y="325216"/>
              <a:chExt cx="5655390" cy="4378528"/>
            </a:xfrm>
          </p:grpSpPr>
          <p:sp>
            <p:nvSpPr>
              <p:cNvPr id="45" name="Дуга 44"/>
              <p:cNvSpPr/>
              <p:nvPr/>
            </p:nvSpPr>
            <p:spPr bwMode="auto">
              <a:xfrm flipH="1" flipV="1">
                <a:off x="667419" y="1394163"/>
                <a:ext cx="3253229" cy="2270001"/>
              </a:xfrm>
              <a:prstGeom prst="arc">
                <a:avLst>
                  <a:gd name="adj1" fmla="val 16014470"/>
                  <a:gd name="adj2" fmla="val 2117347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549869" y="1379217"/>
                <a:ext cx="0" cy="33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V="1">
                <a:off x="549870" y="4701679"/>
                <a:ext cx="5390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5405184" y="4069441"/>
                <a:ext cx="725787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r>
                  <a:rPr lang="en-US" altLang="ru-RU" sz="2200" baseline="-25000" dirty="0" smtClean="0"/>
                  <a:t>1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49" name="Rectangle 70"/>
              <p:cNvSpPr>
                <a:spLocks noChangeArrowheads="1"/>
              </p:cNvSpPr>
              <p:nvPr/>
            </p:nvSpPr>
            <p:spPr bwMode="auto">
              <a:xfrm>
                <a:off x="581962" y="1154200"/>
                <a:ext cx="583955" cy="466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r>
                  <a:rPr lang="en-US" altLang="ru-RU" sz="2200" baseline="-25000" dirty="0" smtClean="0"/>
                  <a:t>2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 bwMode="auto">
              <a:xfrm>
                <a:off x="1358691" y="2641016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 bwMode="auto">
              <a:xfrm>
                <a:off x="1584388" y="3510933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3" name="Line 67"/>
              <p:cNvSpPr>
                <a:spLocks noChangeShapeType="1"/>
              </p:cNvSpPr>
              <p:nvPr/>
            </p:nvSpPr>
            <p:spPr bwMode="auto">
              <a:xfrm>
                <a:off x="558223" y="1677153"/>
                <a:ext cx="2489855" cy="30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Дуга 53"/>
              <p:cNvSpPr/>
              <p:nvPr/>
            </p:nvSpPr>
            <p:spPr bwMode="auto">
              <a:xfrm flipH="1" flipV="1">
                <a:off x="1068629" y="325216"/>
                <a:ext cx="5136630" cy="3171299"/>
              </a:xfrm>
              <a:prstGeom prst="arc">
                <a:avLst>
                  <a:gd name="adj1" fmla="val 18468919"/>
                  <a:gd name="adj2" fmla="val 2158689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>
                <a:off x="583370" y="3272534"/>
                <a:ext cx="4766460" cy="1429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Rectangle 70"/>
              <p:cNvSpPr>
                <a:spLocks noChangeArrowheads="1"/>
              </p:cNvSpPr>
              <p:nvPr/>
            </p:nvSpPr>
            <p:spPr bwMode="auto">
              <a:xfrm>
                <a:off x="1320892" y="2174335"/>
                <a:ext cx="722008" cy="465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>
                    <a:latin typeface="Times New Roman Cyr" pitchFamily="18" charset="0"/>
                  </a:rPr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1827447" y="3857484"/>
                <a:ext cx="686119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W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1068629" y="3593330"/>
                <a:ext cx="657106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X’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</p:grpSp>
        <p:sp>
          <p:nvSpPr>
            <p:cNvPr id="44" name="Овал 43"/>
            <p:cNvSpPr/>
            <p:nvPr/>
          </p:nvSpPr>
          <p:spPr bwMode="auto">
            <a:xfrm>
              <a:off x="2364916" y="3738031"/>
              <a:ext cx="146626" cy="1302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7" name="Прямоугольник 14"/>
          <p:cNvSpPr>
            <a:spLocks noChangeArrowheads="1"/>
          </p:cNvSpPr>
          <p:nvPr/>
        </p:nvSpPr>
        <p:spPr bwMode="auto">
          <a:xfrm>
            <a:off x="5388422" y="3326296"/>
            <a:ext cx="3643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продавец.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остался продавцом.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точно упала.</a:t>
            </a:r>
          </a:p>
        </p:txBody>
      </p:sp>
    </p:spTree>
    <p:extLst>
      <p:ext uri="{BB962C8B-B14F-4D97-AF65-F5344CB8AC3E}">
        <p14:creationId xmlns:p14="http://schemas.microsoft.com/office/powerpoint/2010/main" val="1717485533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/>
      <p:bldP spid="29" grpId="0"/>
      <p:bldP spid="31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Падение цены товара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b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смена роли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7200" b="1" dirty="0" smtClean="0">
                <a:latin typeface="Times New Roman Cyr" pitchFamily="18" charset="0"/>
              </a:rPr>
              <a:t>7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4899565" y="0"/>
            <a:ext cx="4482924" cy="4290773"/>
            <a:chOff x="445929" y="-930915"/>
            <a:chExt cx="7457210" cy="6086476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445929" y="1047531"/>
              <a:ext cx="6761911" cy="4108030"/>
              <a:chOff x="445929" y="966934"/>
              <a:chExt cx="6389589" cy="3748021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445929" y="966934"/>
                <a:ext cx="6389589" cy="3748021"/>
                <a:chOff x="558223" y="966934"/>
                <a:chExt cx="5606868" cy="3748021"/>
              </a:xfrm>
            </p:grpSpPr>
            <p:sp>
              <p:nvSpPr>
                <p:cNvPr id="58" name="Line 64"/>
                <p:cNvSpPr>
                  <a:spLocks noChangeShapeType="1"/>
                </p:cNvSpPr>
                <p:nvPr/>
              </p:nvSpPr>
              <p:spPr bwMode="auto">
                <a:xfrm>
                  <a:off x="560997" y="1390427"/>
                  <a:ext cx="0" cy="3324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lg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5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60998" y="4701680"/>
                  <a:ext cx="53906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0" name="Rectangle 70"/>
                <p:cNvSpPr>
                  <a:spLocks noChangeArrowheads="1"/>
                </p:cNvSpPr>
                <p:nvPr/>
              </p:nvSpPr>
              <p:spPr bwMode="auto">
                <a:xfrm>
                  <a:off x="5439304" y="4100594"/>
                  <a:ext cx="725787" cy="5331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x</a:t>
                  </a:r>
                  <a:r>
                    <a:rPr lang="en-US" altLang="ru-RU" sz="2200" baseline="-25000" dirty="0" smtClean="0"/>
                    <a:t>1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1" name="Rectangle 70"/>
                <p:cNvSpPr>
                  <a:spLocks noChangeArrowheads="1"/>
                </p:cNvSpPr>
                <p:nvPr/>
              </p:nvSpPr>
              <p:spPr bwMode="auto">
                <a:xfrm>
                  <a:off x="563711" y="1195356"/>
                  <a:ext cx="657032" cy="4666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/>
                    <a:t>x</a:t>
                  </a:r>
                  <a:r>
                    <a:rPr lang="en-US" altLang="ru-RU" sz="2200" baseline="-25000" dirty="0" smtClean="0"/>
                    <a:t>2</a:t>
                  </a:r>
                  <a:endParaRPr lang="ru-RU" altLang="ru-RU" sz="2200" baseline="-25000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2" name="Rectangle 70"/>
                <p:cNvSpPr>
                  <a:spLocks noChangeArrowheads="1"/>
                </p:cNvSpPr>
                <p:nvPr/>
              </p:nvSpPr>
              <p:spPr bwMode="auto">
                <a:xfrm>
                  <a:off x="2198018" y="2759859"/>
                  <a:ext cx="722008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X’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65" name="Овал 64"/>
                <p:cNvSpPr/>
                <p:nvPr/>
              </p:nvSpPr>
              <p:spPr bwMode="auto">
                <a:xfrm>
                  <a:off x="1179712" y="2807097"/>
                  <a:ext cx="128664" cy="130206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0" name="Line 67"/>
                <p:cNvSpPr>
                  <a:spLocks noChangeShapeType="1"/>
                </p:cNvSpPr>
                <p:nvPr/>
              </p:nvSpPr>
              <p:spPr bwMode="auto">
                <a:xfrm>
                  <a:off x="558223" y="1677153"/>
                  <a:ext cx="1718967" cy="30226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1" name="Дуга 40"/>
                <p:cNvSpPr/>
                <p:nvPr/>
              </p:nvSpPr>
              <p:spPr bwMode="auto">
                <a:xfrm flipH="1" flipV="1">
                  <a:off x="1479520" y="966934"/>
                  <a:ext cx="3688731" cy="2553620"/>
                </a:xfrm>
                <a:prstGeom prst="arc">
                  <a:avLst>
                    <a:gd name="adj1" fmla="val 16687490"/>
                    <a:gd name="adj2" fmla="val 21112983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 Cyr" pitchFamily="18" charset="-52"/>
                  </a:endParaRPr>
                </a:p>
              </p:txBody>
            </p:sp>
            <p:sp>
              <p:nvSpPr>
                <p:cNvPr id="42" name="Line 67"/>
                <p:cNvSpPr>
                  <a:spLocks noChangeShapeType="1"/>
                </p:cNvSpPr>
                <p:nvPr/>
              </p:nvSpPr>
              <p:spPr bwMode="auto">
                <a:xfrm>
                  <a:off x="580500" y="2588517"/>
                  <a:ext cx="5020927" cy="21243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sm" len="med"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43" name="Rectangle 70"/>
                <p:cNvSpPr>
                  <a:spLocks noChangeArrowheads="1"/>
                </p:cNvSpPr>
                <p:nvPr/>
              </p:nvSpPr>
              <p:spPr bwMode="auto">
                <a:xfrm>
                  <a:off x="695697" y="2937246"/>
                  <a:ext cx="722008" cy="465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W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  <p:sp>
              <p:nvSpPr>
                <p:cNvPr id="28" name="Rectangle 70"/>
                <p:cNvSpPr>
                  <a:spLocks noChangeArrowheads="1"/>
                </p:cNvSpPr>
                <p:nvPr/>
              </p:nvSpPr>
              <p:spPr bwMode="auto">
                <a:xfrm>
                  <a:off x="930541" y="1925493"/>
                  <a:ext cx="580405" cy="4462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u"/>
                    <a:defRPr sz="28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2200" i="1" dirty="0" smtClean="0">
                      <a:latin typeface="Times New Roman Cyr" pitchFamily="18" charset="0"/>
                    </a:rPr>
                    <a:t>X</a:t>
                  </a:r>
                  <a:endParaRPr lang="ru-RU" altLang="ru-RU" sz="2200" i="1" dirty="0">
                    <a:latin typeface="Times New Roman Cyr" pitchFamily="18" charset="0"/>
                  </a:endParaRPr>
                </a:p>
              </p:txBody>
            </p:sp>
          </p:grpSp>
          <p:sp>
            <p:nvSpPr>
              <p:cNvPr id="22" name="Овал 21"/>
              <p:cNvSpPr/>
              <p:nvPr/>
            </p:nvSpPr>
            <p:spPr bwMode="auto">
              <a:xfrm>
                <a:off x="2374423" y="3255603"/>
                <a:ext cx="146626" cy="130205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</p:grpSp>
        <p:sp>
          <p:nvSpPr>
            <p:cNvPr id="26" name="Дуга 25"/>
            <p:cNvSpPr/>
            <p:nvPr/>
          </p:nvSpPr>
          <p:spPr bwMode="auto">
            <a:xfrm flipH="1" flipV="1">
              <a:off x="629786" y="-930915"/>
              <a:ext cx="7273353" cy="5051933"/>
            </a:xfrm>
            <a:prstGeom prst="arc">
              <a:avLst>
                <a:gd name="adj1" fmla="val 17637184"/>
                <a:gd name="adj2" fmla="val 2135741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27" name="Овал 26"/>
            <p:cNvSpPr/>
            <p:nvPr/>
          </p:nvSpPr>
          <p:spPr bwMode="auto">
            <a:xfrm>
              <a:off x="898098" y="2584698"/>
              <a:ext cx="155170" cy="142713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29" name="Прямоугольник 14"/>
          <p:cNvSpPr>
            <a:spLocks noChangeArrowheads="1"/>
          </p:cNvSpPr>
          <p:nvPr/>
        </p:nvSpPr>
        <p:spPr bwMode="auto">
          <a:xfrm>
            <a:off x="948979" y="1111638"/>
            <a:ext cx="3643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продавец.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стал покупателем.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могла упасть.</a:t>
            </a:r>
          </a:p>
        </p:txBody>
      </p:sp>
      <p:grpSp>
        <p:nvGrpSpPr>
          <p:cNvPr id="33" name="Группа 32"/>
          <p:cNvGrpSpPr/>
          <p:nvPr/>
        </p:nvGrpSpPr>
        <p:grpSpPr>
          <a:xfrm>
            <a:off x="382512" y="927066"/>
            <a:ext cx="4105502" cy="3339898"/>
            <a:chOff x="436409" y="325216"/>
            <a:chExt cx="6444885" cy="4378528"/>
          </a:xfrm>
        </p:grpSpPr>
        <p:grpSp>
          <p:nvGrpSpPr>
            <p:cNvPr id="37" name="Группа 36"/>
            <p:cNvGrpSpPr/>
            <p:nvPr/>
          </p:nvGrpSpPr>
          <p:grpSpPr>
            <a:xfrm>
              <a:off x="436409" y="325216"/>
              <a:ext cx="6444885" cy="4378528"/>
              <a:chOff x="549869" y="325216"/>
              <a:chExt cx="5655390" cy="4378528"/>
            </a:xfrm>
          </p:grpSpPr>
          <p:sp>
            <p:nvSpPr>
              <p:cNvPr id="45" name="Дуга 44"/>
              <p:cNvSpPr/>
              <p:nvPr/>
            </p:nvSpPr>
            <p:spPr bwMode="auto">
              <a:xfrm flipH="1" flipV="1">
                <a:off x="1883509" y="2521563"/>
                <a:ext cx="4109934" cy="1526734"/>
              </a:xfrm>
              <a:prstGeom prst="arc">
                <a:avLst>
                  <a:gd name="adj1" fmla="val 16014470"/>
                  <a:gd name="adj2" fmla="val 21303943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549869" y="1379217"/>
                <a:ext cx="0" cy="33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med" len="lg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 flipV="1">
                <a:off x="549870" y="4701679"/>
                <a:ext cx="53906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8" name="Rectangle 70"/>
              <p:cNvSpPr>
                <a:spLocks noChangeArrowheads="1"/>
              </p:cNvSpPr>
              <p:nvPr/>
            </p:nvSpPr>
            <p:spPr bwMode="auto">
              <a:xfrm>
                <a:off x="5405184" y="4069441"/>
                <a:ext cx="725787" cy="5331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r>
                  <a:rPr lang="en-US" altLang="ru-RU" sz="2200" baseline="-25000" dirty="0" smtClean="0"/>
                  <a:t>1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49" name="Rectangle 70"/>
              <p:cNvSpPr>
                <a:spLocks noChangeArrowheads="1"/>
              </p:cNvSpPr>
              <p:nvPr/>
            </p:nvSpPr>
            <p:spPr bwMode="auto">
              <a:xfrm>
                <a:off x="581962" y="1154200"/>
                <a:ext cx="583955" cy="466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/>
                  <a:t>x</a:t>
                </a:r>
                <a:r>
                  <a:rPr lang="en-US" altLang="ru-RU" sz="2200" baseline="-25000" dirty="0" smtClean="0"/>
                  <a:t>2</a:t>
                </a:r>
                <a:endParaRPr lang="ru-RU" altLang="ru-RU" sz="2200" baseline="-25000" dirty="0">
                  <a:latin typeface="Times New Roman Cyr" pitchFamily="18" charset="0"/>
                </a:endParaRPr>
              </a:p>
            </p:txBody>
          </p:sp>
          <p:sp>
            <p:nvSpPr>
              <p:cNvPr id="51" name="Овал 50"/>
              <p:cNvSpPr/>
              <p:nvPr/>
            </p:nvSpPr>
            <p:spPr bwMode="auto">
              <a:xfrm>
                <a:off x="1358691" y="2641016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2" name="Овал 51"/>
              <p:cNvSpPr/>
              <p:nvPr/>
            </p:nvSpPr>
            <p:spPr bwMode="auto">
              <a:xfrm>
                <a:off x="2717492" y="3860058"/>
                <a:ext cx="128664" cy="130206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3" name="Line 67"/>
              <p:cNvSpPr>
                <a:spLocks noChangeShapeType="1"/>
              </p:cNvSpPr>
              <p:nvPr/>
            </p:nvSpPr>
            <p:spPr bwMode="auto">
              <a:xfrm>
                <a:off x="558223" y="1677153"/>
                <a:ext cx="2489855" cy="30245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Дуга 53"/>
              <p:cNvSpPr/>
              <p:nvPr/>
            </p:nvSpPr>
            <p:spPr bwMode="auto">
              <a:xfrm flipH="1" flipV="1">
                <a:off x="1068629" y="325216"/>
                <a:ext cx="5136630" cy="3171299"/>
              </a:xfrm>
              <a:prstGeom prst="arc">
                <a:avLst>
                  <a:gd name="adj1" fmla="val 18468919"/>
                  <a:gd name="adj2" fmla="val 2158689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 Cyr" pitchFamily="18" charset="-52"/>
                </a:endParaRPr>
              </a:p>
            </p:txBody>
          </p:sp>
          <p:sp>
            <p:nvSpPr>
              <p:cNvPr id="55" name="Line 67"/>
              <p:cNvSpPr>
                <a:spLocks noChangeShapeType="1"/>
              </p:cNvSpPr>
              <p:nvPr/>
            </p:nvSpPr>
            <p:spPr bwMode="auto">
              <a:xfrm>
                <a:off x="583370" y="3272534"/>
                <a:ext cx="4766460" cy="14291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med"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Rectangle 70"/>
              <p:cNvSpPr>
                <a:spLocks noChangeArrowheads="1"/>
              </p:cNvSpPr>
              <p:nvPr/>
            </p:nvSpPr>
            <p:spPr bwMode="auto">
              <a:xfrm>
                <a:off x="1320892" y="2174335"/>
                <a:ext cx="722008" cy="465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>
                    <a:latin typeface="Times New Roman Cyr" pitchFamily="18" charset="0"/>
                  </a:rPr>
                  <a:t>X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3" name="Rectangle 70"/>
              <p:cNvSpPr>
                <a:spLocks noChangeArrowheads="1"/>
              </p:cNvSpPr>
              <p:nvPr/>
            </p:nvSpPr>
            <p:spPr bwMode="auto">
              <a:xfrm>
                <a:off x="1827447" y="3857484"/>
                <a:ext cx="686119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W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  <p:sp>
            <p:nvSpPr>
              <p:cNvPr id="66" name="Rectangle 70"/>
              <p:cNvSpPr>
                <a:spLocks noChangeArrowheads="1"/>
              </p:cNvSpPr>
              <p:nvPr/>
            </p:nvSpPr>
            <p:spPr bwMode="auto">
              <a:xfrm>
                <a:off x="2810010" y="3391702"/>
                <a:ext cx="657106" cy="446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X’</a:t>
                </a:r>
                <a:endParaRPr lang="ru-RU" altLang="ru-RU" sz="2200" i="1" dirty="0">
                  <a:latin typeface="Times New Roman Cyr" pitchFamily="18" charset="0"/>
                </a:endParaRPr>
              </a:p>
            </p:txBody>
          </p:sp>
        </p:grpSp>
        <p:sp>
          <p:nvSpPr>
            <p:cNvPr id="44" name="Овал 43"/>
            <p:cNvSpPr/>
            <p:nvPr/>
          </p:nvSpPr>
          <p:spPr bwMode="auto">
            <a:xfrm>
              <a:off x="2364916" y="3738031"/>
              <a:ext cx="146626" cy="13020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7" name="Прямоугольник 14"/>
          <p:cNvSpPr>
            <a:spLocks noChangeArrowheads="1"/>
          </p:cNvSpPr>
          <p:nvPr/>
        </p:nvSpPr>
        <p:spPr bwMode="auto">
          <a:xfrm>
            <a:off x="5388422" y="1097452"/>
            <a:ext cx="36435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Раньше: </a:t>
            </a:r>
            <a:r>
              <a:rPr lang="ru-RU" altLang="ru-RU" sz="2200" dirty="0" smtClean="0">
                <a:latin typeface="Times New Roman Cyr" pitchFamily="18" charset="0"/>
              </a:rPr>
              <a:t>продавец.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Теперь: </a:t>
            </a:r>
            <a:r>
              <a:rPr lang="ru-RU" altLang="ru-RU" sz="2200" dirty="0" smtClean="0">
                <a:latin typeface="Times New Roman Cyr" pitchFamily="18" charset="0"/>
              </a:rPr>
              <a:t>стал покупателем.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Полезность: </a:t>
            </a:r>
            <a:r>
              <a:rPr lang="ru-RU" altLang="ru-RU" sz="2200" dirty="0" smtClean="0">
                <a:latin typeface="Times New Roman Cyr" pitchFamily="18" charset="0"/>
              </a:rPr>
              <a:t>могла вырасти.</a:t>
            </a:r>
          </a:p>
        </p:txBody>
      </p:sp>
      <p:sp>
        <p:nvSpPr>
          <p:cNvPr id="57" name="Text Box 388"/>
          <p:cNvSpPr txBox="1">
            <a:spLocks noChangeArrowheads="1"/>
          </p:cNvSpPr>
          <p:nvPr/>
        </p:nvSpPr>
        <p:spPr bwMode="auto">
          <a:xfrm>
            <a:off x="166453" y="4537086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Рост цены товара </a:t>
            </a:r>
            <a:r>
              <a:rPr lang="en-US" altLang="ru-RU" b="1" i="1" dirty="0" smtClean="0">
                <a:solidFill>
                  <a:srgbClr val="00FFFF"/>
                </a:solidFill>
                <a:latin typeface="Times New Roman Cyr" pitchFamily="18" charset="0"/>
              </a:rPr>
              <a:t>x</a:t>
            </a:r>
            <a:r>
              <a:rPr lang="en-US" altLang="ru-RU" b="1" baseline="-25000" dirty="0" smtClean="0">
                <a:solidFill>
                  <a:srgbClr val="00FFFF"/>
                </a:solidFill>
                <a:latin typeface="Times New Roman Cyr" pitchFamily="18" charset="0"/>
              </a:rPr>
              <a:t>1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:</a:t>
            </a:r>
            <a:r>
              <a:rPr lang="en-US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</a:t>
            </a: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возможные случаи</a:t>
            </a:r>
          </a:p>
        </p:txBody>
      </p:sp>
      <p:sp>
        <p:nvSpPr>
          <p:cNvPr id="64" name="Прямоугольник 14"/>
          <p:cNvSpPr>
            <a:spLocks noChangeArrowheads="1"/>
          </p:cNvSpPr>
          <p:nvPr/>
        </p:nvSpPr>
        <p:spPr bwMode="auto">
          <a:xfrm>
            <a:off x="263704" y="5116385"/>
            <a:ext cx="870067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Продавец </a:t>
            </a:r>
            <a:r>
              <a:rPr lang="ru-RU" altLang="ru-RU" sz="2200" dirty="0" smtClean="0">
                <a:latin typeface="Times New Roman Cyr" pitchFamily="18" charset="0"/>
              </a:rPr>
              <a:t>– всегда остается продавцом с ростом полезности.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Покупатель остающийся покупателем </a:t>
            </a:r>
            <a:r>
              <a:rPr lang="ru-RU" altLang="ru-RU" sz="2200" dirty="0" smtClean="0">
                <a:latin typeface="Times New Roman Cyr" pitchFamily="18" charset="0"/>
              </a:rPr>
              <a:t>– всегда снижает полезность.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200" b="1" dirty="0" smtClean="0">
                <a:solidFill>
                  <a:srgbClr val="00FFFF"/>
                </a:solidFill>
                <a:latin typeface="Times New Roman Cyr" pitchFamily="18" charset="0"/>
              </a:rPr>
              <a:t>Покупатель становящийся продавцом </a:t>
            </a:r>
            <a:r>
              <a:rPr lang="ru-RU" altLang="ru-RU" sz="2200" dirty="0" smtClean="0">
                <a:latin typeface="Times New Roman Cyr" pitchFamily="18" charset="0"/>
              </a:rPr>
              <a:t>– может проиграть в полезно-					        </a:t>
            </a:r>
            <a:r>
              <a:rPr lang="ru-RU" altLang="ru-RU" sz="2200" dirty="0" err="1" smtClean="0">
                <a:latin typeface="Times New Roman Cyr" pitchFamily="18" charset="0"/>
              </a:rPr>
              <a:t>сти</a:t>
            </a:r>
            <a:r>
              <a:rPr lang="ru-RU" altLang="ru-RU" sz="2200" dirty="0" smtClean="0">
                <a:latin typeface="Times New Roman Cyr" pitchFamily="18" charset="0"/>
              </a:rPr>
              <a:t> или выиграть.</a:t>
            </a:r>
          </a:p>
        </p:txBody>
      </p:sp>
    </p:spTree>
    <p:extLst>
      <p:ext uri="{BB962C8B-B14F-4D97-AF65-F5344CB8AC3E}">
        <p14:creationId xmlns:p14="http://schemas.microsoft.com/office/powerpoint/2010/main" val="1578811137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7" grpId="0"/>
      <p:bldP spid="57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Уравнение Слуцкого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в модели с начальным запасом</a:t>
            </a: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8</a:t>
            </a:r>
            <a:endParaRPr lang="ru-RU" altLang="ru-RU" sz="7200" dirty="0">
              <a:latin typeface="Times New Roman Cyr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316070" y="495564"/>
            <a:ext cx="6346192" cy="4347001"/>
            <a:chOff x="357142" y="983104"/>
            <a:chExt cx="6723537" cy="3972977"/>
          </a:xfrm>
        </p:grpSpPr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382512" y="1797712"/>
              <a:ext cx="0" cy="3060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 flipV="1">
              <a:off x="382513" y="4855919"/>
              <a:ext cx="39717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3898661" y="4482910"/>
              <a:ext cx="606709" cy="47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357142" y="1815079"/>
              <a:ext cx="488147" cy="414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389495" y="2171475"/>
              <a:ext cx="2081350" cy="2684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Дуга 53"/>
            <p:cNvSpPr/>
            <p:nvPr/>
          </p:nvSpPr>
          <p:spPr bwMode="auto">
            <a:xfrm flipH="1" flipV="1">
              <a:off x="1352732" y="1167386"/>
              <a:ext cx="4293876" cy="3493383"/>
            </a:xfrm>
            <a:prstGeom prst="arc">
              <a:avLst>
                <a:gd name="adj1" fmla="val 17600399"/>
                <a:gd name="adj2" fmla="val 2104452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382513" y="2485159"/>
              <a:ext cx="3243190" cy="2379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2140996" y="3235282"/>
              <a:ext cx="603550" cy="413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537866" y="2938684"/>
              <a:ext cx="573549" cy="396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W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2244108" y="3649304"/>
              <a:ext cx="549296" cy="396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393600" y="2173151"/>
              <a:ext cx="3723607" cy="2680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Line 67"/>
            <p:cNvSpPr>
              <a:spLocks noChangeShapeType="1"/>
            </p:cNvSpPr>
            <p:nvPr/>
          </p:nvSpPr>
          <p:spPr bwMode="auto">
            <a:xfrm>
              <a:off x="384410" y="2841096"/>
              <a:ext cx="2691844" cy="2002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Овал 81"/>
            <p:cNvSpPr/>
            <p:nvPr/>
          </p:nvSpPr>
          <p:spPr bwMode="auto">
            <a:xfrm>
              <a:off x="933122" y="2880521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3" name="Овал 82"/>
            <p:cNvSpPr/>
            <p:nvPr/>
          </p:nvSpPr>
          <p:spPr bwMode="auto">
            <a:xfrm>
              <a:off x="1563499" y="3699543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4" name="Овал 83"/>
            <p:cNvSpPr/>
            <p:nvPr/>
          </p:nvSpPr>
          <p:spPr bwMode="auto">
            <a:xfrm>
              <a:off x="2406241" y="3610662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3" name="Овал 102"/>
            <p:cNvSpPr/>
            <p:nvPr/>
          </p:nvSpPr>
          <p:spPr bwMode="auto">
            <a:xfrm>
              <a:off x="2112978" y="4099941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4" name="Овал 103"/>
            <p:cNvSpPr/>
            <p:nvPr/>
          </p:nvSpPr>
          <p:spPr bwMode="auto">
            <a:xfrm>
              <a:off x="2271837" y="3864012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8" name="Rectangle 70"/>
            <p:cNvSpPr>
              <a:spLocks noChangeArrowheads="1"/>
            </p:cNvSpPr>
            <p:nvPr/>
          </p:nvSpPr>
          <p:spPr bwMode="auto">
            <a:xfrm>
              <a:off x="1138888" y="3723605"/>
              <a:ext cx="603550" cy="413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09" name="Rectangle 70"/>
            <p:cNvSpPr>
              <a:spLocks noChangeArrowheads="1"/>
            </p:cNvSpPr>
            <p:nvPr/>
          </p:nvSpPr>
          <p:spPr bwMode="auto">
            <a:xfrm>
              <a:off x="1839221" y="3758447"/>
              <a:ext cx="603550" cy="413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05" name="Дуга 104"/>
            <p:cNvSpPr/>
            <p:nvPr/>
          </p:nvSpPr>
          <p:spPr bwMode="auto">
            <a:xfrm flipH="1" flipV="1">
              <a:off x="1600773" y="1797711"/>
              <a:ext cx="4904534" cy="2890790"/>
            </a:xfrm>
            <a:prstGeom prst="arc">
              <a:avLst>
                <a:gd name="adj1" fmla="val 18636823"/>
                <a:gd name="adj2" fmla="val 1040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6" name="Дуга 105"/>
            <p:cNvSpPr/>
            <p:nvPr/>
          </p:nvSpPr>
          <p:spPr bwMode="auto">
            <a:xfrm flipH="1" flipV="1">
              <a:off x="1770102" y="1558957"/>
              <a:ext cx="5180505" cy="2890790"/>
            </a:xfrm>
            <a:prstGeom prst="arc">
              <a:avLst>
                <a:gd name="adj1" fmla="val 18468919"/>
                <a:gd name="adj2" fmla="val 2158935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7" name="Дуга 106"/>
            <p:cNvSpPr/>
            <p:nvPr/>
          </p:nvSpPr>
          <p:spPr bwMode="auto">
            <a:xfrm flipH="1" flipV="1">
              <a:off x="1832870" y="983104"/>
              <a:ext cx="5247809" cy="3231549"/>
            </a:xfrm>
            <a:prstGeom prst="arc">
              <a:avLst>
                <a:gd name="adj1" fmla="val 17801978"/>
                <a:gd name="adj2" fmla="val 2119365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3468414" y="1478493"/>
            <a:ext cx="55660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Эффект замещения </a:t>
            </a:r>
            <a:r>
              <a:rPr lang="ru-RU" altLang="ru-RU" sz="2200" dirty="0" smtClean="0">
                <a:latin typeface="+mn-lt"/>
              </a:rPr>
              <a:t>– связан с переходом на относительно подешевевшие товары.</a:t>
            </a:r>
          </a:p>
          <a:p>
            <a:pPr marL="273050" indent="-273050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Эффект дохода </a:t>
            </a:r>
            <a:r>
              <a:rPr lang="ru-RU" altLang="ru-RU" sz="2200" dirty="0" smtClean="0">
                <a:latin typeface="+mn-lt"/>
              </a:rPr>
              <a:t>– связан с изменением до-хода из-за снижения цены.</a:t>
            </a:r>
          </a:p>
          <a:p>
            <a:pPr marL="273050" indent="-273050">
              <a:buAutoNum type="arabicPeriod"/>
            </a:pPr>
            <a:r>
              <a:rPr lang="ru-RU" altLang="ru-RU" sz="2200" b="1" dirty="0" smtClean="0">
                <a:solidFill>
                  <a:srgbClr val="00FFFF"/>
                </a:solidFill>
                <a:latin typeface="+mn-lt"/>
              </a:rPr>
              <a:t>Эффект начального запаса </a:t>
            </a:r>
            <a:r>
              <a:rPr lang="ru-RU" altLang="ru-RU" sz="2200" dirty="0" smtClean="0">
                <a:latin typeface="+mn-lt"/>
              </a:rPr>
              <a:t>– связан с из-</a:t>
            </a:r>
            <a:r>
              <a:rPr lang="ru-RU" altLang="ru-RU" sz="2200" dirty="0" err="1" smtClean="0">
                <a:latin typeface="+mn-lt"/>
              </a:rPr>
              <a:t>менением</a:t>
            </a:r>
            <a:r>
              <a:rPr lang="ru-RU" altLang="ru-RU" sz="2200" dirty="0" smtClean="0">
                <a:latin typeface="+mn-lt"/>
              </a:rPr>
              <a:t> стоимости начального запаса.</a:t>
            </a:r>
            <a:endParaRPr lang="ru-RU" altLang="ru-RU" sz="2200" b="1" dirty="0">
              <a:solidFill>
                <a:srgbClr val="00FF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Прямоугольник 112"/>
              <p:cNvSpPr/>
              <p:nvPr/>
            </p:nvSpPr>
            <p:spPr>
              <a:xfrm>
                <a:off x="4426537" y="3560610"/>
                <a:ext cx="3509877" cy="4392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alt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ru-RU" sz="22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Sup>
                        <m:sSubSup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</m:oMath>
                  </m:oMathPara>
                </a14:m>
                <a:endParaRPr lang="ru-RU" altLang="ru-RU" sz="2200" b="1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3" name="Прямоугольник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37" y="3560610"/>
                <a:ext cx="3509877" cy="439223"/>
              </a:xfrm>
              <a:prstGeom prst="rect">
                <a:avLst/>
              </a:prstGeom>
              <a:blipFill>
                <a:blip r:embed="rId2"/>
                <a:stretch>
                  <a:fillRect l="-174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Прямоугольник 113"/>
              <p:cNvSpPr/>
              <p:nvPr/>
            </p:nvSpPr>
            <p:spPr>
              <a:xfrm>
                <a:off x="4420689" y="3993674"/>
                <a:ext cx="3515725" cy="836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alt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ru-RU" altLang="ru-RU" sz="2200" b="1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4" name="Прямоугольник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89" y="3993674"/>
                <a:ext cx="3515725" cy="836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49260" y="4952669"/>
                <a:ext cx="414587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ru-RU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ru-RU" sz="22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>
                    <a:latin typeface="+mn-lt"/>
                  </a:rPr>
                  <a:t>,    </a:t>
                </a:r>
                <a14:m>
                  <m:oMath xmlns:m="http://schemas.openxmlformats.org/officeDocument/2006/math"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ru-RU" sz="2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ru-RU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ru-RU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ru-RU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ru-RU" sz="22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ru-RU" altLang="ru-RU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60" y="4952669"/>
                <a:ext cx="4145879" cy="430887"/>
              </a:xfrm>
              <a:prstGeom prst="rect">
                <a:avLst/>
              </a:prstGeom>
              <a:blipFill>
                <a:blip r:embed="rId4"/>
                <a:stretch>
                  <a:fillRect l="-147" t="-8451" b="-281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Прямоугольник 114"/>
              <p:cNvSpPr/>
              <p:nvPr/>
            </p:nvSpPr>
            <p:spPr>
              <a:xfrm>
                <a:off x="4390854" y="4781768"/>
                <a:ext cx="2826030" cy="737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ru-RU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115" name="Прямоугольник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54" y="4781768"/>
                <a:ext cx="2826030" cy="737125"/>
              </a:xfrm>
              <a:prstGeom prst="rect">
                <a:avLst/>
              </a:prstGeom>
              <a:blipFill>
                <a:blip r:embed="rId5"/>
                <a:stretch>
                  <a:fillRect b="-1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Прямоугольник 115"/>
              <p:cNvSpPr/>
              <p:nvPr/>
            </p:nvSpPr>
            <p:spPr>
              <a:xfrm>
                <a:off x="253950" y="5548480"/>
                <a:ext cx="3949081" cy="836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alt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ru-RU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ru-RU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ru-RU" sz="2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altLang="ru-RU" sz="2200" b="1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6" name="Прямоугольник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0" y="5548480"/>
                <a:ext cx="3949081" cy="836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250460" y="4725450"/>
                <a:ext cx="1710661" cy="814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altLang="ru-RU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ru-RU" sz="22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ru-RU" altLang="ru-RU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ru-RU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ru-RU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ru-RU" sz="2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ru-RU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460" y="4725450"/>
                <a:ext cx="1710661" cy="814903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372366" y="5546304"/>
                <a:ext cx="3759171" cy="847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altLang="ru-RU" sz="2200" b="1" i="1" smtClean="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ru-RU" sz="2200" b="1" i="1" baseline="-2500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ru-RU" sz="2200" b="1" i="1" baseline="-2500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ru-RU" sz="2200" b="1" i="1" baseline="-2500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ru-RU" sz="2200" b="1" i="1">
                                  <a:solidFill>
                                    <a:srgbClr val="00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𝑴</m:t>
                              </m:r>
                            </m:sup>
                          </m:sSubSup>
                        </m:num>
                        <m:den>
                          <m:r>
                            <a:rPr lang="ru-RU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ru-RU" sz="2200" b="1" i="1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ru-RU" sz="2200" b="1" i="1" baseline="-25000">
                              <a:solidFill>
                                <a:srgbClr val="00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ru-RU" sz="2200" b="1" i="1" baseline="-2500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altLang="ru-RU" sz="2200" b="1" i="1" baseline="-2500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ru-RU" sz="2200" b="1" i="1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altLang="ru-RU" sz="2200" b="1" dirty="0">
                  <a:solidFill>
                    <a:srgbClr val="00FFFF"/>
                  </a:solidFill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66" y="5546304"/>
                <a:ext cx="3759171" cy="8477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289728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3" grpId="0"/>
      <p:bldP spid="114" grpId="0"/>
      <p:bldP spid="7" grpId="0"/>
      <p:bldP spid="115" grpId="0"/>
      <p:bldP spid="116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88"/>
          <p:cNvSpPr txBox="1">
            <a:spLocks noChangeArrowheads="1"/>
          </p:cNvSpPr>
          <p:nvPr/>
        </p:nvSpPr>
        <p:spPr bwMode="auto">
          <a:xfrm>
            <a:off x="182563" y="346075"/>
            <a:ext cx="87979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dirty="0" smtClean="0">
                <a:solidFill>
                  <a:srgbClr val="00FFFF"/>
                </a:solidFill>
                <a:latin typeface="Times New Roman Cyr" pitchFamily="18" charset="0"/>
              </a:rPr>
              <a:t> Численный пример (почти </a:t>
            </a:r>
            <a:r>
              <a:rPr lang="ru-RU" altLang="ru-RU" b="1" dirty="0" err="1" smtClean="0">
                <a:solidFill>
                  <a:srgbClr val="00FFFF"/>
                </a:solidFill>
                <a:latin typeface="Times New Roman Cyr" pitchFamily="18" charset="0"/>
              </a:rPr>
              <a:t>Рикардо</a:t>
            </a:r>
            <a:r>
              <a:rPr lang="ru-RU" altLang="ru-RU" b="1" dirty="0">
                <a:solidFill>
                  <a:srgbClr val="00FFFF"/>
                </a:solidFill>
                <a:latin typeface="Times New Roman Cyr" pitchFamily="18" charset="0"/>
              </a:rPr>
              <a:t>)</a:t>
            </a:r>
            <a:endParaRPr lang="ru-RU" altLang="ru-RU" b="1" dirty="0" smtClean="0">
              <a:solidFill>
                <a:srgbClr val="00FFFF"/>
              </a:solidFill>
              <a:latin typeface="Times New Roman Cyr" pitchFamily="18" charset="0"/>
            </a:endParaRPr>
          </a:p>
        </p:txBody>
      </p:sp>
      <p:sp>
        <p:nvSpPr>
          <p:cNvPr id="7171" name="Text Box 40"/>
          <p:cNvSpPr txBox="1">
            <a:spLocks noChangeArrowheads="1"/>
          </p:cNvSpPr>
          <p:nvPr/>
        </p:nvSpPr>
        <p:spPr bwMode="auto">
          <a:xfrm>
            <a:off x="7888288" y="109538"/>
            <a:ext cx="1146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7200" b="1" dirty="0" smtClean="0">
                <a:latin typeface="Times New Roman Cyr" pitchFamily="18" charset="0"/>
              </a:rPr>
              <a:t>9</a:t>
            </a:r>
            <a:endParaRPr lang="ru-RU" altLang="ru-RU" sz="7200" dirty="0">
              <a:latin typeface="Times New Roman Cyr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14"/>
              <p:cNvSpPr>
                <a:spLocks noChangeArrowheads="1"/>
              </p:cNvSpPr>
              <p:nvPr/>
            </p:nvSpPr>
            <p:spPr bwMode="auto">
              <a:xfrm>
                <a:off x="4406973" y="1044450"/>
                <a:ext cx="4623821" cy="12917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Исходная ситуация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 (</a:t>
                </a:r>
                <a:r>
                  <a:rPr lang="ru-RU" altLang="ru-RU" sz="2200" b="1" i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А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Times New Roman Cyr" pitchFamily="18" charset="0"/>
                  </a:rPr>
                  <a:t>):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200" i="1" dirty="0" smtClean="0">
                    <a:latin typeface="Times New Roman Cyr" pitchFamily="18" charset="0"/>
                  </a:rPr>
                  <a:t>M = 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3</a:t>
                </a:r>
                <a:r>
                  <a:rPr lang="en-US" altLang="ru-RU" sz="2200" dirty="0" smtClean="0">
                    <a:latin typeface="Times New Roman Cyr" pitchFamily="18" charset="0"/>
                    <a:sym typeface="Symbol" panose="05050102010706020507" pitchFamily="18" charset="2"/>
                  </a:rPr>
                  <a:t>12+184 = 120</a:t>
                </a:r>
                <a:r>
                  <a:rPr lang="en-US" altLang="ru-RU" sz="2200" dirty="0" smtClean="0">
                    <a:latin typeface="Times New Roman Cyr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ru-RU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</m:e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sSub>
                              <m:sSubPr>
                                <m:ctrlPr>
                                  <a:rPr lang="en-US" altLang="ru-RU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𝟔𝟎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b="1" dirty="0" smtClean="0">
                  <a:solidFill>
                    <a:srgbClr val="00FFFF"/>
                  </a:solidFill>
                  <a:latin typeface="Times New Roman Cyr" pitchFamily="18" charset="0"/>
                </a:endParaRPr>
              </a:p>
            </p:txBody>
          </p:sp>
        </mc:Choice>
        <mc:Fallback xmlns="">
          <p:sp>
            <p:nvSpPr>
              <p:cNvPr id="29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06973" y="1044450"/>
                <a:ext cx="4623821" cy="1291764"/>
              </a:xfrm>
              <a:prstGeom prst="rect">
                <a:avLst/>
              </a:prstGeom>
              <a:blipFill>
                <a:blip r:embed="rId2"/>
                <a:stretch>
                  <a:fillRect l="-1715" t="-28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Прямоугольник 14"/>
          <p:cNvSpPr>
            <a:spLocks noChangeArrowheads="1"/>
          </p:cNvSpPr>
          <p:nvPr/>
        </p:nvSpPr>
        <p:spPr bwMode="auto">
          <a:xfrm>
            <a:off x="231071" y="1064086"/>
            <a:ext cx="443057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x</a:t>
            </a:r>
            <a:r>
              <a:rPr lang="ru-RU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 – </a:t>
            </a:r>
            <a:r>
              <a:rPr lang="ru-RU" altLang="ru-RU" sz="2200" dirty="0" smtClean="0">
                <a:latin typeface="Times New Roman Cyr" pitchFamily="18" charset="0"/>
              </a:rPr>
              <a:t>вино</a:t>
            </a:r>
            <a:r>
              <a:rPr lang="en-US" altLang="ru-RU" sz="2200" dirty="0" smtClean="0">
                <a:latin typeface="Times New Roman Cyr" pitchFamily="18" charset="0"/>
              </a:rPr>
              <a:t>, 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 = </a:t>
            </a:r>
            <a:r>
              <a:rPr lang="ru-RU" altLang="ru-RU" sz="2200" dirty="0" smtClean="0">
                <a:latin typeface="Times New Roman Cyr" pitchFamily="18" charset="0"/>
              </a:rPr>
              <a:t>3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→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ru-RU" altLang="ru-RU" sz="2200" dirty="0" smtClean="0">
                <a:latin typeface="Times New Roman Cyr" pitchFamily="18" charset="0"/>
              </a:rPr>
              <a:t>2,  </a:t>
            </a:r>
            <a:r>
              <a:rPr lang="en-US" altLang="ru-RU" sz="2200" i="1" dirty="0" smtClean="0">
                <a:latin typeface="Times New Roman Cyr" pitchFamily="18" charset="0"/>
              </a:rPr>
              <a:t>w</a:t>
            </a:r>
            <a:r>
              <a:rPr lang="en-US" altLang="ru-RU" sz="2200" baseline="-25000" dirty="0" smtClean="0">
                <a:latin typeface="Times New Roman Cyr" pitchFamily="18" charset="0"/>
              </a:rPr>
              <a:t>1</a:t>
            </a:r>
            <a:r>
              <a:rPr lang="en-US" altLang="ru-RU" sz="2200" dirty="0" smtClean="0">
                <a:latin typeface="Times New Roman Cyr" pitchFamily="18" charset="0"/>
              </a:rPr>
              <a:t> =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12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 smtClean="0">
              <a:latin typeface="Times New Roman Cyr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ru-RU" sz="2200" i="1" dirty="0" smtClean="0">
                <a:latin typeface="Times New Roman Cyr" pitchFamily="18" charset="0"/>
              </a:rPr>
              <a:t>x</a:t>
            </a:r>
            <a:r>
              <a:rPr lang="en-US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– </a:t>
            </a:r>
            <a:r>
              <a:rPr lang="ru-RU" altLang="ru-RU" sz="2200" dirty="0" smtClean="0">
                <a:latin typeface="Times New Roman Cyr" pitchFamily="18" charset="0"/>
              </a:rPr>
              <a:t>сукно</a:t>
            </a:r>
            <a:r>
              <a:rPr lang="en-US" altLang="ru-RU" sz="2200" dirty="0">
                <a:latin typeface="Times New Roman Cyr" pitchFamily="18" charset="0"/>
              </a:rPr>
              <a:t>,  </a:t>
            </a:r>
            <a:r>
              <a:rPr lang="en-US" altLang="ru-RU" sz="2200" i="1" dirty="0" smtClean="0">
                <a:latin typeface="Times New Roman Cyr" pitchFamily="18" charset="0"/>
              </a:rPr>
              <a:t>p</a:t>
            </a:r>
            <a:r>
              <a:rPr lang="ru-RU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>
                <a:latin typeface="Times New Roman Cyr" pitchFamily="18" charset="0"/>
              </a:rPr>
              <a:t>= </a:t>
            </a:r>
            <a:r>
              <a:rPr lang="ru-RU" altLang="ru-RU" sz="2200" dirty="0" smtClean="0">
                <a:latin typeface="Times New Roman Cyr" pitchFamily="18" charset="0"/>
              </a:rPr>
              <a:t>1,          </a:t>
            </a:r>
            <a:r>
              <a:rPr lang="en-US" altLang="ru-RU" sz="2200" i="1" dirty="0" smtClean="0">
                <a:latin typeface="Times New Roman Cyr" pitchFamily="18" charset="0"/>
              </a:rPr>
              <a:t>w</a:t>
            </a:r>
            <a:r>
              <a:rPr lang="ru-RU" altLang="ru-RU" sz="2200" baseline="-25000" dirty="0" smtClean="0">
                <a:latin typeface="Times New Roman Cyr" pitchFamily="18" charset="0"/>
              </a:rPr>
              <a:t>2</a:t>
            </a:r>
            <a:r>
              <a:rPr lang="en-US" altLang="ru-RU" sz="2200" dirty="0" smtClean="0">
                <a:latin typeface="Times New Roman Cyr" pitchFamily="18" charset="0"/>
              </a:rPr>
              <a:t> =</a:t>
            </a:r>
            <a:r>
              <a:rPr lang="ru-RU" altLang="ru-RU" sz="2200" dirty="0" smtClean="0">
                <a:latin typeface="Times New Roman Cyr" pitchFamily="18" charset="0"/>
              </a:rPr>
              <a:t> </a:t>
            </a:r>
            <a:r>
              <a:rPr lang="en-US" altLang="ru-RU" sz="2200" dirty="0" smtClean="0">
                <a:latin typeface="Times New Roman Cyr" pitchFamily="18" charset="0"/>
              </a:rPr>
              <a:t>84</a:t>
            </a:r>
            <a:r>
              <a:rPr lang="ru-RU" altLang="ru-RU" sz="2200" dirty="0" smtClean="0">
                <a:latin typeface="Times New Roman Cyr" pitchFamily="18" charset="0"/>
              </a:rPr>
              <a:t>.</a:t>
            </a:r>
            <a:endParaRPr lang="en-US" altLang="ru-RU" sz="2200" dirty="0">
              <a:latin typeface="Times New Roman Cyr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31072" y="930849"/>
            <a:ext cx="6939750" cy="4766483"/>
            <a:chOff x="357142" y="983104"/>
            <a:chExt cx="6723537" cy="3972977"/>
          </a:xfrm>
        </p:grpSpPr>
        <p:sp>
          <p:nvSpPr>
            <p:cNvPr id="46" name="Line 64"/>
            <p:cNvSpPr>
              <a:spLocks noChangeShapeType="1"/>
            </p:cNvSpPr>
            <p:nvPr/>
          </p:nvSpPr>
          <p:spPr bwMode="auto">
            <a:xfrm>
              <a:off x="382512" y="1797712"/>
              <a:ext cx="0" cy="30600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7" name="Line 65"/>
            <p:cNvSpPr>
              <a:spLocks noChangeShapeType="1"/>
            </p:cNvSpPr>
            <p:nvPr/>
          </p:nvSpPr>
          <p:spPr bwMode="auto">
            <a:xfrm flipV="1">
              <a:off x="382513" y="4855919"/>
              <a:ext cx="39717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70"/>
            <p:cNvSpPr>
              <a:spLocks noChangeArrowheads="1"/>
            </p:cNvSpPr>
            <p:nvPr/>
          </p:nvSpPr>
          <p:spPr bwMode="auto">
            <a:xfrm>
              <a:off x="3898661" y="4482910"/>
              <a:ext cx="606709" cy="473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1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49" name="Rectangle 70"/>
            <p:cNvSpPr>
              <a:spLocks noChangeArrowheads="1"/>
            </p:cNvSpPr>
            <p:nvPr/>
          </p:nvSpPr>
          <p:spPr bwMode="auto">
            <a:xfrm>
              <a:off x="357142" y="1815079"/>
              <a:ext cx="488147" cy="414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/>
                <a:t>x</a:t>
              </a:r>
              <a:r>
                <a:rPr lang="en-US" altLang="ru-RU" sz="2200" baseline="-25000" dirty="0" smtClean="0"/>
                <a:t>2</a:t>
              </a:r>
              <a:endParaRPr lang="ru-RU" altLang="ru-RU" sz="2200" baseline="-25000" dirty="0">
                <a:latin typeface="Times New Roman Cyr" pitchFamily="18" charset="0"/>
              </a:endParaRPr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>
              <a:off x="389495" y="2171475"/>
              <a:ext cx="2081350" cy="2684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Дуга 53"/>
            <p:cNvSpPr/>
            <p:nvPr/>
          </p:nvSpPr>
          <p:spPr bwMode="auto">
            <a:xfrm flipH="1" flipV="1">
              <a:off x="1352732" y="1167386"/>
              <a:ext cx="4293876" cy="3493383"/>
            </a:xfrm>
            <a:prstGeom prst="arc">
              <a:avLst>
                <a:gd name="adj1" fmla="val 17600399"/>
                <a:gd name="adj2" fmla="val 209356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>
              <a:off x="382513" y="2586017"/>
              <a:ext cx="3070848" cy="2266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2140996" y="3235282"/>
              <a:ext cx="603550" cy="413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C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3" name="Rectangle 70"/>
            <p:cNvSpPr>
              <a:spLocks noChangeArrowheads="1"/>
            </p:cNvSpPr>
            <p:nvPr/>
          </p:nvSpPr>
          <p:spPr bwMode="auto">
            <a:xfrm>
              <a:off x="537866" y="2938684"/>
              <a:ext cx="573549" cy="396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W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2210233" y="3746401"/>
              <a:ext cx="549296" cy="396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 smtClean="0">
                  <a:latin typeface="Times New Roman Cyr" pitchFamily="18" charset="0"/>
                </a:rPr>
                <a:t>D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80" name="Line 67"/>
            <p:cNvSpPr>
              <a:spLocks noChangeShapeType="1"/>
            </p:cNvSpPr>
            <p:nvPr/>
          </p:nvSpPr>
          <p:spPr bwMode="auto">
            <a:xfrm>
              <a:off x="393600" y="2173151"/>
              <a:ext cx="3723607" cy="2680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Line 67"/>
            <p:cNvSpPr>
              <a:spLocks noChangeShapeType="1"/>
            </p:cNvSpPr>
            <p:nvPr/>
          </p:nvSpPr>
          <p:spPr bwMode="auto">
            <a:xfrm>
              <a:off x="384410" y="2841096"/>
              <a:ext cx="2691844" cy="2002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" name="Овал 81"/>
            <p:cNvSpPr/>
            <p:nvPr/>
          </p:nvSpPr>
          <p:spPr bwMode="auto">
            <a:xfrm>
              <a:off x="1110308" y="3120065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3" name="Овал 82"/>
            <p:cNvSpPr/>
            <p:nvPr/>
          </p:nvSpPr>
          <p:spPr bwMode="auto">
            <a:xfrm>
              <a:off x="1563499" y="3699543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84" name="Овал 83"/>
            <p:cNvSpPr/>
            <p:nvPr/>
          </p:nvSpPr>
          <p:spPr bwMode="auto">
            <a:xfrm>
              <a:off x="2406241" y="3610662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3" name="Овал 102"/>
            <p:cNvSpPr/>
            <p:nvPr/>
          </p:nvSpPr>
          <p:spPr bwMode="auto">
            <a:xfrm>
              <a:off x="2112978" y="4099941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4" name="Овал 103"/>
            <p:cNvSpPr/>
            <p:nvPr/>
          </p:nvSpPr>
          <p:spPr bwMode="auto">
            <a:xfrm>
              <a:off x="2238086" y="3936606"/>
              <a:ext cx="73061" cy="735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8" name="Rectangle 70"/>
            <p:cNvSpPr>
              <a:spLocks noChangeArrowheads="1"/>
            </p:cNvSpPr>
            <p:nvPr/>
          </p:nvSpPr>
          <p:spPr bwMode="auto">
            <a:xfrm>
              <a:off x="1138888" y="3723605"/>
              <a:ext cx="603550" cy="413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A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09" name="Rectangle 70"/>
            <p:cNvSpPr>
              <a:spLocks noChangeArrowheads="1"/>
            </p:cNvSpPr>
            <p:nvPr/>
          </p:nvSpPr>
          <p:spPr bwMode="auto">
            <a:xfrm>
              <a:off x="1678464" y="4085186"/>
              <a:ext cx="603550" cy="413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2200" i="1" dirty="0">
                  <a:latin typeface="Times New Roman Cyr" pitchFamily="18" charset="0"/>
                </a:rPr>
                <a:t>B</a:t>
              </a:r>
              <a:endParaRPr lang="ru-RU" altLang="ru-RU" sz="2200" i="1" dirty="0">
                <a:latin typeface="Times New Roman Cyr" pitchFamily="18" charset="0"/>
              </a:endParaRPr>
            </a:p>
          </p:txBody>
        </p:sp>
        <p:sp>
          <p:nvSpPr>
            <p:cNvPr id="105" name="Дуга 104"/>
            <p:cNvSpPr/>
            <p:nvPr/>
          </p:nvSpPr>
          <p:spPr bwMode="auto">
            <a:xfrm flipH="1" flipV="1">
              <a:off x="1590578" y="1797709"/>
              <a:ext cx="4914729" cy="2890790"/>
            </a:xfrm>
            <a:prstGeom prst="arc">
              <a:avLst>
                <a:gd name="adj1" fmla="val 18636823"/>
                <a:gd name="adj2" fmla="val 4210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6" name="Дуга 105"/>
            <p:cNvSpPr/>
            <p:nvPr/>
          </p:nvSpPr>
          <p:spPr bwMode="auto">
            <a:xfrm flipH="1" flipV="1">
              <a:off x="1727913" y="1646074"/>
              <a:ext cx="5180505" cy="2890790"/>
            </a:xfrm>
            <a:prstGeom prst="arc">
              <a:avLst>
                <a:gd name="adj1" fmla="val 18572852"/>
                <a:gd name="adj2" fmla="val 2144260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  <p:sp>
          <p:nvSpPr>
            <p:cNvPr id="107" name="Дуга 106"/>
            <p:cNvSpPr/>
            <p:nvPr/>
          </p:nvSpPr>
          <p:spPr bwMode="auto">
            <a:xfrm flipH="1" flipV="1">
              <a:off x="1832870" y="983104"/>
              <a:ext cx="5247809" cy="3231549"/>
            </a:xfrm>
            <a:prstGeom prst="arc">
              <a:avLst>
                <a:gd name="adj1" fmla="val 17801978"/>
                <a:gd name="adj2" fmla="val 20862671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 Cyr" pitchFamily="18" charset="-5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406973" y="2132656"/>
                <a:ext cx="4656817" cy="163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n-lt"/>
                  </a:rPr>
                  <a:t>Точка Слуцкого (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+mn-lt"/>
                  </a:rPr>
                  <a:t>B</a:t>
                </a:r>
                <a:r>
                  <a:rPr lang="en-US" altLang="ru-RU" sz="2200" b="1" dirty="0">
                    <a:solidFill>
                      <a:srgbClr val="00FFFF"/>
                    </a:solidFill>
                    <a:latin typeface="+mn-lt"/>
                  </a:rPr>
                  <a:t>)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+mn-lt"/>
                  </a:rPr>
                  <a:t>:</a:t>
                </a:r>
                <a:endParaRPr lang="ru-RU" altLang="ru-RU" sz="2200" dirty="0">
                  <a:latin typeface="+mn-lt"/>
                </a:endParaRPr>
              </a:p>
              <a:p>
                <a:r>
                  <a:rPr lang="en-US" altLang="ru-RU" sz="2200" i="1" dirty="0">
                    <a:latin typeface="+mn-lt"/>
                  </a:rPr>
                  <a:t>M </a:t>
                </a:r>
                <a:r>
                  <a:rPr lang="en-US" altLang="ru-RU" sz="2200" dirty="0">
                    <a:latin typeface="+mn-lt"/>
                  </a:rPr>
                  <a:t>= 2</a:t>
                </a:r>
                <a:r>
                  <a:rPr lang="en-US" altLang="ru-RU" sz="2200" dirty="0">
                    <a:latin typeface="+mn-lt"/>
                    <a:sym typeface="Symbol" panose="05050102010706020507" pitchFamily="18" charset="2"/>
                  </a:rPr>
                  <a:t>20+160 = 100</a:t>
                </a:r>
                <a:r>
                  <a:rPr lang="en-US" altLang="ru-RU" sz="2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50,  </m:t>
                            </m:r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  <m:e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50,  </m:t>
                            </m:r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dirty="0" smtClean="0">
                  <a:latin typeface="+mn-lt"/>
                </a:endParaRPr>
              </a:p>
              <a:p>
                <a:r>
                  <a:rPr lang="ru-RU" altLang="ru-RU" sz="2200" dirty="0" smtClean="0">
                    <a:latin typeface="+mn-lt"/>
                  </a:rPr>
                  <a:t>Эффект замещения: 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+mn-lt"/>
                  </a:rPr>
                  <a:t>AB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n-lt"/>
                  </a:rPr>
                  <a:t> = 5</a:t>
                </a:r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73" y="2132656"/>
                <a:ext cx="4656817" cy="1630318"/>
              </a:xfrm>
              <a:prstGeom prst="rect">
                <a:avLst/>
              </a:prstGeom>
              <a:blipFill>
                <a:blip r:embed="rId3"/>
                <a:stretch>
                  <a:fillRect l="-1702" t="-2622" b="-6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Прямоугольник 109"/>
              <p:cNvSpPr/>
              <p:nvPr/>
            </p:nvSpPr>
            <p:spPr>
              <a:xfrm>
                <a:off x="4406973" y="3634596"/>
                <a:ext cx="4898730" cy="163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n-lt"/>
                  </a:rPr>
                  <a:t>Решение с </a:t>
                </a:r>
                <a:r>
                  <a:rPr lang="ru-RU" altLang="ru-RU" sz="2200" b="1" dirty="0" err="1" smtClean="0">
                    <a:solidFill>
                      <a:srgbClr val="00FFFF"/>
                    </a:solidFill>
                    <a:latin typeface="+mn-lt"/>
                  </a:rPr>
                  <a:t>постоян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n-lt"/>
                  </a:rPr>
                  <a:t>. </a:t>
                </a:r>
                <a:r>
                  <a:rPr lang="ru-RU" altLang="ru-RU" sz="2200" b="1" dirty="0" smtClean="0">
                    <a:solidFill>
                      <a:srgbClr val="00FFFF"/>
                    </a:solidFill>
                    <a:latin typeface="+mn-lt"/>
                  </a:rPr>
                  <a:t>доходом (</a:t>
                </a:r>
                <a:r>
                  <a:rPr lang="ru-RU" altLang="ru-RU" sz="2200" b="1" i="1" dirty="0" smtClean="0">
                    <a:solidFill>
                      <a:srgbClr val="00FFFF"/>
                    </a:solidFill>
                    <a:latin typeface="+mn-lt"/>
                  </a:rPr>
                  <a:t>С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n-lt"/>
                  </a:rPr>
                  <a:t>)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+mn-lt"/>
                  </a:rPr>
                  <a:t>:</a:t>
                </a:r>
                <a:endParaRPr lang="ru-RU" altLang="ru-RU" sz="2200" dirty="0">
                  <a:latin typeface="+mn-lt"/>
                </a:endParaRPr>
              </a:p>
              <a:p>
                <a:r>
                  <a:rPr lang="en-US" altLang="ru-RU" sz="2200" i="1" dirty="0" smtClean="0">
                    <a:latin typeface="+mn-lt"/>
                  </a:rPr>
                  <a:t>M</a:t>
                </a:r>
                <a:r>
                  <a:rPr lang="ru-RU" altLang="ru-RU" sz="2200" dirty="0" smtClean="0">
                    <a:latin typeface="+mn-lt"/>
                  </a:rPr>
                  <a:t>(</a:t>
                </a:r>
                <a:r>
                  <a:rPr lang="ru-RU" altLang="ru-RU" sz="2200" i="1" dirty="0" smtClean="0">
                    <a:latin typeface="+mn-lt"/>
                  </a:rPr>
                  <a:t>С</a:t>
                </a:r>
                <a:r>
                  <a:rPr lang="ru-RU" altLang="ru-RU" sz="2200" dirty="0" smtClean="0">
                    <a:latin typeface="+mn-lt"/>
                  </a:rPr>
                  <a:t>) = </a:t>
                </a:r>
                <a:r>
                  <a:rPr lang="en-US" altLang="ru-RU" sz="2200" i="1" dirty="0" smtClean="0">
                    <a:latin typeface="+mn-lt"/>
                  </a:rPr>
                  <a:t>M</a:t>
                </a:r>
                <a:r>
                  <a:rPr lang="en-US" altLang="ru-RU" sz="2200" dirty="0" smtClean="0">
                    <a:latin typeface="+mn-lt"/>
                  </a:rPr>
                  <a:t>(</a:t>
                </a:r>
                <a:r>
                  <a:rPr lang="en-US" altLang="ru-RU" sz="2200" i="1" dirty="0" smtClean="0">
                    <a:latin typeface="+mn-lt"/>
                  </a:rPr>
                  <a:t>A</a:t>
                </a:r>
                <a:r>
                  <a:rPr lang="en-US" altLang="ru-RU" sz="2200" dirty="0" smtClean="0">
                    <a:latin typeface="+mn-lt"/>
                  </a:rPr>
                  <a:t>)</a:t>
                </a:r>
                <a:r>
                  <a:rPr lang="en-US" altLang="ru-RU" sz="2200" i="1" dirty="0" smtClean="0">
                    <a:latin typeface="+mn-lt"/>
                  </a:rPr>
                  <a:t> </a:t>
                </a:r>
                <a:r>
                  <a:rPr lang="en-US" altLang="ru-RU" sz="2200" dirty="0">
                    <a:latin typeface="+mn-lt"/>
                  </a:rPr>
                  <a:t>= </a:t>
                </a:r>
                <a:r>
                  <a:rPr lang="ru-RU" altLang="ru-RU" sz="2200" dirty="0" smtClean="0">
                    <a:latin typeface="+mn-lt"/>
                  </a:rPr>
                  <a:t>120</a:t>
                </a:r>
                <a:r>
                  <a:rPr lang="en-US" altLang="ru-RU" sz="2200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𝟑𝟎</m:t>
                            </m:r>
                          </m:e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𝟔𝟎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dirty="0" smtClean="0">
                  <a:latin typeface="+mn-lt"/>
                </a:endParaRPr>
              </a:p>
              <a:p>
                <a:r>
                  <a:rPr lang="ru-RU" altLang="ru-RU" sz="2200" dirty="0" smtClean="0">
                    <a:latin typeface="+mn-lt"/>
                  </a:rPr>
                  <a:t>Эффект дохода</a:t>
                </a:r>
                <a:r>
                  <a:rPr lang="en-US" altLang="ru-RU" sz="2200" dirty="0">
                    <a:latin typeface="+mn-lt"/>
                  </a:rPr>
                  <a:t>:</a:t>
                </a:r>
                <a:r>
                  <a:rPr lang="ru-RU" altLang="ru-RU" sz="2200" dirty="0" smtClean="0">
                    <a:latin typeface="+mn-lt"/>
                  </a:rPr>
                  <a:t> 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+mn-lt"/>
                  </a:rPr>
                  <a:t>BC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n-lt"/>
                  </a:rPr>
                  <a:t> = 5</a:t>
                </a:r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0" name="Прямоугольник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73" y="3634596"/>
                <a:ext cx="4898730" cy="1630318"/>
              </a:xfrm>
              <a:prstGeom prst="rect">
                <a:avLst/>
              </a:prstGeom>
              <a:blipFill>
                <a:blip r:embed="rId4"/>
                <a:stretch>
                  <a:fillRect l="-1617" t="-2612" b="-67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Прямоугольник 110"/>
              <p:cNvSpPr/>
              <p:nvPr/>
            </p:nvSpPr>
            <p:spPr>
              <a:xfrm>
                <a:off x="4400631" y="5148466"/>
                <a:ext cx="4743369" cy="163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altLang="ru-RU" sz="2200" b="1" dirty="0" smtClean="0">
                    <a:solidFill>
                      <a:srgbClr val="00FFFF"/>
                    </a:solidFill>
                    <a:latin typeface="+mn-lt"/>
                  </a:rPr>
                  <a:t>Итоговое решение (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+mn-lt"/>
                  </a:rPr>
                  <a:t>D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n-lt"/>
                  </a:rPr>
                  <a:t>)</a:t>
                </a:r>
                <a:r>
                  <a:rPr lang="ru-RU" altLang="ru-RU" sz="2200" b="1" dirty="0">
                    <a:solidFill>
                      <a:srgbClr val="00FFFF"/>
                    </a:solidFill>
                    <a:latin typeface="+mn-lt"/>
                  </a:rPr>
                  <a:t>:</a:t>
                </a:r>
                <a:endParaRPr lang="ru-RU" altLang="ru-RU" sz="2200" dirty="0">
                  <a:latin typeface="+mn-lt"/>
                </a:endParaRPr>
              </a:p>
              <a:p>
                <a:r>
                  <a:rPr lang="en-US" altLang="ru-RU" sz="2200" i="1" dirty="0" smtClean="0">
                    <a:latin typeface="+mn-lt"/>
                  </a:rPr>
                  <a:t>M</a:t>
                </a:r>
                <a:r>
                  <a:rPr lang="ru-RU" altLang="ru-RU" sz="2200" dirty="0" smtClean="0">
                    <a:latin typeface="+mn-lt"/>
                  </a:rPr>
                  <a:t> = </a:t>
                </a:r>
                <a:r>
                  <a:rPr lang="en-US" altLang="ru-RU" sz="2200" dirty="0" smtClean="0">
                    <a:latin typeface="+mn-lt"/>
                  </a:rPr>
                  <a:t>2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12+184 </a:t>
                </a:r>
                <a:r>
                  <a:rPr lang="en-US" altLang="ru-RU" sz="2200" dirty="0">
                    <a:sym typeface="Symbol" panose="05050102010706020507" pitchFamily="18" charset="2"/>
                  </a:rPr>
                  <a:t>= </a:t>
                </a:r>
                <a:r>
                  <a:rPr lang="en-US" altLang="ru-RU" sz="2200" dirty="0" smtClean="0">
                    <a:sym typeface="Symbol" panose="05050102010706020507" pitchFamily="18" charset="2"/>
                  </a:rPr>
                  <a:t>108</a:t>
                </a:r>
                <a:r>
                  <a:rPr lang="en-US" altLang="ru-RU" sz="22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ru-R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ru-RU" sz="2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𝟐𝟕</m:t>
                            </m:r>
                          </m:e>
                          <m:e>
                            <m:r>
                              <a:rPr lang="en-US" altLang="ru-RU" sz="22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ru-RU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ru-RU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ru-RU" sz="2200" b="1" i="1" smtClean="0">
                                <a:solidFill>
                                  <a:srgbClr val="00FFFF"/>
                                </a:solidFill>
                                <a:latin typeface="Cambria Math" panose="02040503050406030204" pitchFamily="18" charset="0"/>
                              </a:rPr>
                              <m:t>𝟓𝟒</m:t>
                            </m:r>
                          </m:e>
                        </m:eqArr>
                      </m:e>
                    </m:d>
                  </m:oMath>
                </a14:m>
                <a:endParaRPr lang="en-US" altLang="ru-RU" sz="2200" dirty="0" smtClean="0">
                  <a:latin typeface="+mn-lt"/>
                </a:endParaRPr>
              </a:p>
              <a:p>
                <a:r>
                  <a:rPr lang="ru-RU" altLang="ru-RU" sz="2200" dirty="0" smtClean="0">
                    <a:latin typeface="+mn-lt"/>
                  </a:rPr>
                  <a:t>Эффект начального запаса: </a:t>
                </a:r>
                <a:r>
                  <a:rPr lang="en-US" altLang="ru-RU" sz="2200" b="1" i="1" dirty="0" smtClean="0">
                    <a:solidFill>
                      <a:srgbClr val="00FFFF"/>
                    </a:solidFill>
                    <a:latin typeface="+mn-lt"/>
                  </a:rPr>
                  <a:t>CD </a:t>
                </a:r>
                <a:r>
                  <a:rPr lang="en-US" altLang="ru-RU" sz="2200" b="1" dirty="0" smtClean="0">
                    <a:solidFill>
                      <a:srgbClr val="00FFFF"/>
                    </a:solidFill>
                    <a:latin typeface="+mn-lt"/>
                  </a:rPr>
                  <a:t>= – 3</a:t>
                </a:r>
                <a:endParaRPr lang="ru-RU" altLang="ru-RU" sz="2200" b="1" dirty="0">
                  <a:solidFill>
                    <a:srgbClr val="00FF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1" name="Прямоугольник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31" y="5148466"/>
                <a:ext cx="4743369" cy="1630318"/>
              </a:xfrm>
              <a:prstGeom prst="rect">
                <a:avLst/>
              </a:prstGeom>
              <a:blipFill>
                <a:blip r:embed="rId5"/>
                <a:stretch>
                  <a:fillRect l="-1671" t="-2622" b="-6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Прямоугольник 111"/>
          <p:cNvSpPr/>
          <p:nvPr/>
        </p:nvSpPr>
        <p:spPr>
          <a:xfrm>
            <a:off x="184547" y="5793392"/>
            <a:ext cx="35974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A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(20; 60) →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B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(25; 55) →</a:t>
            </a:r>
          </a:p>
          <a:p>
            <a:r>
              <a:rPr lang="en-US" altLang="ru-RU" sz="2200" b="1" dirty="0">
                <a:solidFill>
                  <a:srgbClr val="00FFFF"/>
                </a:solidFill>
                <a:latin typeface="+mn-lt"/>
              </a:rPr>
              <a:t>→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C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(30; 60) → </a:t>
            </a:r>
            <a:r>
              <a:rPr lang="en-US" altLang="ru-RU" sz="2200" b="1" i="1" dirty="0" smtClean="0">
                <a:solidFill>
                  <a:srgbClr val="00FFFF"/>
                </a:solidFill>
                <a:latin typeface="+mn-lt"/>
              </a:rPr>
              <a:t>D</a:t>
            </a:r>
            <a:r>
              <a:rPr lang="en-US" altLang="ru-RU" sz="2200" b="1" dirty="0" smtClean="0">
                <a:solidFill>
                  <a:srgbClr val="00FFFF"/>
                </a:solidFill>
                <a:latin typeface="+mn-lt"/>
              </a:rPr>
              <a:t>(27; 54)</a:t>
            </a:r>
            <a:endParaRPr lang="ru-RU" altLang="ru-RU" sz="2200" b="1" dirty="0">
              <a:solidFill>
                <a:srgbClr val="00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3370724"/>
      </p:ext>
    </p:extLst>
  </p:cSld>
  <p:clrMapOvr>
    <a:masterClrMapping/>
  </p:clrMapOvr>
  <p:transition spd="slow" advTm="58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7" grpId="0"/>
      <p:bldP spid="6" grpId="0"/>
      <p:bldP spid="110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Мерцание">
  <a:themeElements>
    <a:clrScheme name="Мерцание 1">
      <a:dk1>
        <a:srgbClr val="2A004E"/>
      </a:dk1>
      <a:lt1>
        <a:srgbClr val="FFFFFF"/>
      </a:lt1>
      <a:dk2>
        <a:srgbClr val="500093"/>
      </a:dk2>
      <a:lt2>
        <a:srgbClr val="00CCCC"/>
      </a:lt2>
      <a:accent1>
        <a:srgbClr val="D60093"/>
      </a:accent1>
      <a:accent2>
        <a:srgbClr val="0000FF"/>
      </a:accent2>
      <a:accent3>
        <a:srgbClr val="B3AAC8"/>
      </a:accent3>
      <a:accent4>
        <a:srgbClr val="DADADA"/>
      </a:accent4>
      <a:accent5>
        <a:srgbClr val="E8AAC8"/>
      </a:accent5>
      <a:accent6>
        <a:srgbClr val="0000E7"/>
      </a:accent6>
      <a:hlink>
        <a:srgbClr val="FFFF00"/>
      </a:hlink>
      <a:folHlink>
        <a:srgbClr val="7500D7"/>
      </a:folHlink>
    </a:clrScheme>
    <a:fontScheme name="Мерцание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Cyr" pitchFamily="18" charset="-52"/>
          </a:defRPr>
        </a:defPPr>
      </a:lstStyle>
    </a:lnDef>
  </a:objectDefaults>
  <a:extraClrSchemeLst>
    <a:extraClrScheme>
      <a:clrScheme name="Мерцание 1">
        <a:dk1>
          <a:srgbClr val="2A004E"/>
        </a:dk1>
        <a:lt1>
          <a:srgbClr val="FFFFFF"/>
        </a:lt1>
        <a:dk2>
          <a:srgbClr val="500093"/>
        </a:dk2>
        <a:lt2>
          <a:srgbClr val="00CCCC"/>
        </a:lt2>
        <a:accent1>
          <a:srgbClr val="D60093"/>
        </a:accent1>
        <a:accent2>
          <a:srgbClr val="0000FF"/>
        </a:accent2>
        <a:accent3>
          <a:srgbClr val="B3AAC8"/>
        </a:accent3>
        <a:accent4>
          <a:srgbClr val="DADADA"/>
        </a:accent4>
        <a:accent5>
          <a:srgbClr val="E8AAC8"/>
        </a:accent5>
        <a:accent6>
          <a:srgbClr val="0000E7"/>
        </a:accent6>
        <a:hlink>
          <a:srgbClr val="FFFF00"/>
        </a:hlink>
        <a:folHlink>
          <a:srgbClr val="7500D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CC99FF"/>
        </a:accent1>
        <a:accent2>
          <a:srgbClr val="3366FF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777777"/>
        </a:accent1>
        <a:accent2>
          <a:srgbClr val="CBCBCB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B8B8B8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4">
        <a:dk1>
          <a:srgbClr val="000000"/>
        </a:dk1>
        <a:lt1>
          <a:srgbClr val="00CCCC"/>
        </a:lt1>
        <a:dk2>
          <a:srgbClr val="FFFFCC"/>
        </a:dk2>
        <a:lt2>
          <a:srgbClr val="009999"/>
        </a:lt2>
        <a:accent1>
          <a:srgbClr val="CC99FF"/>
        </a:accent1>
        <a:accent2>
          <a:srgbClr val="3366FF"/>
        </a:accent2>
        <a:accent3>
          <a:srgbClr val="AAE2E2"/>
        </a:accent3>
        <a:accent4>
          <a:srgbClr val="000000"/>
        </a:accent4>
        <a:accent5>
          <a:srgbClr val="E2CAFF"/>
        </a:accent5>
        <a:accent6>
          <a:srgbClr val="2D5CE7"/>
        </a:accent6>
        <a:hlink>
          <a:srgbClr val="00CCFF"/>
        </a:hlink>
        <a:folHlink>
          <a:srgbClr val="00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Мерцание 5">
        <a:dk1>
          <a:srgbClr val="003300"/>
        </a:dk1>
        <a:lt1>
          <a:srgbClr val="FFFFFF"/>
        </a:lt1>
        <a:dk2>
          <a:srgbClr val="669900"/>
        </a:dk2>
        <a:lt2>
          <a:srgbClr val="FFCC66"/>
        </a:lt2>
        <a:accent1>
          <a:srgbClr val="990033"/>
        </a:accent1>
        <a:accent2>
          <a:srgbClr val="FF9933"/>
        </a:accent2>
        <a:accent3>
          <a:srgbClr val="B8CAAA"/>
        </a:accent3>
        <a:accent4>
          <a:srgbClr val="DADADA"/>
        </a:accent4>
        <a:accent5>
          <a:srgbClr val="CAAAAD"/>
        </a:accent5>
        <a:accent6>
          <a:srgbClr val="E78A2D"/>
        </a:accent6>
        <a:hlink>
          <a:srgbClr val="CCCC00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6">
        <a:dk1>
          <a:srgbClr val="663300"/>
        </a:dk1>
        <a:lt1>
          <a:srgbClr val="FFFFFF"/>
        </a:lt1>
        <a:dk2>
          <a:srgbClr val="CC6600"/>
        </a:dk2>
        <a:lt2>
          <a:srgbClr val="FFCC00"/>
        </a:lt2>
        <a:accent1>
          <a:srgbClr val="990033"/>
        </a:accent1>
        <a:accent2>
          <a:srgbClr val="FF0033"/>
        </a:accent2>
        <a:accent3>
          <a:srgbClr val="E2B8AA"/>
        </a:accent3>
        <a:accent4>
          <a:srgbClr val="DADADA"/>
        </a:accent4>
        <a:accent5>
          <a:srgbClr val="CAAAAD"/>
        </a:accent5>
        <a:accent6>
          <a:srgbClr val="E7002D"/>
        </a:accent6>
        <a:hlink>
          <a:srgbClr val="CC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Мерцание 7">
        <a:dk1>
          <a:srgbClr val="660033"/>
        </a:dk1>
        <a:lt1>
          <a:srgbClr val="FFFFFF"/>
        </a:lt1>
        <a:dk2>
          <a:srgbClr val="990066"/>
        </a:dk2>
        <a:lt2>
          <a:srgbClr val="FFFF66"/>
        </a:lt2>
        <a:accent1>
          <a:srgbClr val="9933FF"/>
        </a:accent1>
        <a:accent2>
          <a:srgbClr val="00CCCC"/>
        </a:accent2>
        <a:accent3>
          <a:srgbClr val="CAAAB8"/>
        </a:accent3>
        <a:accent4>
          <a:srgbClr val="DADADA"/>
        </a:accent4>
        <a:accent5>
          <a:srgbClr val="CAADFF"/>
        </a:accent5>
        <a:accent6>
          <a:srgbClr val="00B9B9"/>
        </a:accent6>
        <a:hlink>
          <a:srgbClr val="CC66FF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C:\MSOffice\Шаблоны\Дизайны презентаций\Мерцание.pot</Template>
  <TotalTime>25749</TotalTime>
  <Words>1442</Words>
  <Application>Microsoft Office PowerPoint</Application>
  <PresentationFormat>Экран (4:3)</PresentationFormat>
  <Paragraphs>403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Cambria Math</vt:lpstr>
      <vt:lpstr>Monotype Sorts</vt:lpstr>
      <vt:lpstr>Symbol</vt:lpstr>
      <vt:lpstr>Times New Roman</vt:lpstr>
      <vt:lpstr>Times New Roman Cyr</vt:lpstr>
      <vt:lpstr>Мерцание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Alexander</dc:creator>
  <cp:lastModifiedBy>AlexFilatov</cp:lastModifiedBy>
  <cp:revision>657</cp:revision>
  <dcterms:created xsi:type="dcterms:W3CDTF">1997-05-19T02:18:46Z</dcterms:created>
  <dcterms:modified xsi:type="dcterms:W3CDTF">2019-02-04T12:25:37Z</dcterms:modified>
</cp:coreProperties>
</file>