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91" r:id="rId2"/>
    <p:sldId id="378" r:id="rId3"/>
    <p:sldId id="403" r:id="rId4"/>
    <p:sldId id="404" r:id="rId5"/>
    <p:sldId id="418" r:id="rId6"/>
    <p:sldId id="420" r:id="rId7"/>
    <p:sldId id="419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375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C0C0C0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2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30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omondo.com/" TargetMode="External"/><Relationship Id="rId2" Type="http://schemas.openxmlformats.org/officeDocument/2006/relationships/hyperlink" Target="http://booking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bay.com/" TargetMode="External"/><Relationship Id="rId4" Type="http://schemas.openxmlformats.org/officeDocument/2006/relationships/hyperlink" Target="http://avito.ru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-2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4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.1-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4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.2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 фирмы. 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Монополия.</a:t>
            </a:r>
            <a:endParaRPr lang="ru-RU" altLang="ru-RU" sz="36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Введение в теорию и практику аукционов</a:t>
            </a:r>
            <a:endParaRPr lang="ru-RU" altLang="ru-RU" sz="36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420953"/>
            <a:ext cx="892016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Не являются аукционами: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Конкурентный рынок.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Монополии и олигополии.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Восточный базар со сделками «один на один».</a:t>
            </a:r>
            <a:endParaRPr lang="ru-RU" altLang="ru-RU" sz="2200" b="1" dirty="0">
              <a:solidFill>
                <a:schemeClr val="hlink"/>
              </a:solidFill>
            </a:endParaRPr>
          </a:p>
        </p:txBody>
      </p:sp>
      <p:sp>
        <p:nvSpPr>
          <p:cNvPr id="40" name="Text Box 122"/>
          <p:cNvSpPr txBox="1">
            <a:spLocks noChangeArrowheads="1"/>
          </p:cNvSpPr>
          <p:nvPr/>
        </p:nvSpPr>
        <p:spPr bwMode="auto">
          <a:xfrm>
            <a:off x="98801" y="2806119"/>
            <a:ext cx="892121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Особенности аукционов: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Эксклюзивный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и, как правило, неделимый товар: аукционы работают с «тонкими рынками».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Цена изначально не только не задана, но и неизвестна.</a:t>
            </a:r>
            <a:br>
              <a:rPr lang="ru-RU" altLang="ru-RU" sz="2200" dirty="0" smtClean="0"/>
            </a:br>
            <a:r>
              <a:rPr lang="en-US" altLang="ru-RU" sz="2200" dirty="0" smtClean="0"/>
              <a:t>#</a:t>
            </a:r>
            <a:r>
              <a:rPr lang="en-US" altLang="ru-RU" sz="2200" dirty="0"/>
              <a:t>#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Полотно да Винчи – 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450 млн</a:t>
            </a:r>
            <a:r>
              <a:rPr lang="en-US" altLang="ru-RU" sz="2200" dirty="0" smtClean="0"/>
              <a:t>, </a:t>
            </a:r>
            <a:r>
              <a:rPr lang="ru-RU" altLang="ru-RU" sz="2200" dirty="0" smtClean="0"/>
              <a:t>автомобиль </a:t>
            </a:r>
            <a:r>
              <a:rPr lang="en-US" altLang="ru-RU" sz="2200" dirty="0" err="1" smtClean="0"/>
              <a:t>Ferrary</a:t>
            </a:r>
            <a:r>
              <a:rPr lang="en-US" altLang="ru-RU" sz="2200" dirty="0" smtClean="0"/>
              <a:t> - $28</a:t>
            </a:r>
            <a:r>
              <a:rPr lang="ru-RU" altLang="ru-RU" sz="2200" dirty="0" smtClean="0"/>
              <a:t> млн.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Очень важна информационная структура.</a:t>
            </a:r>
            <a:br>
              <a:rPr lang="ru-RU" altLang="ru-RU" sz="2200" dirty="0" smtClean="0"/>
            </a:br>
            <a:r>
              <a:rPr lang="ru-RU" altLang="ru-RU" sz="2200" dirty="0" smtClean="0"/>
              <a:t>- имеется ли объективная ценность (за сколько можно продать 5000?)</a:t>
            </a:r>
            <a:br>
              <a:rPr lang="ru-RU" altLang="ru-RU" sz="2200" dirty="0" smtClean="0"/>
            </a:br>
            <a:r>
              <a:rPr lang="ru-RU" altLang="ru-RU" sz="2200" dirty="0" smtClean="0"/>
              <a:t>- независимы ли оценки разных людей (влияет ли мнение эксперта)?</a:t>
            </a:r>
            <a:br>
              <a:rPr lang="ru-RU" altLang="ru-RU" sz="2200" dirty="0" smtClean="0"/>
            </a:br>
            <a:r>
              <a:rPr lang="ru-RU" altLang="ru-RU" sz="2200" dirty="0" smtClean="0"/>
              <a:t>- известны ли участникам оценки или хотя бы ставки других?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Отсутствие дискриминации, блата и любых вне-денежных </a:t>
            </a:r>
            <a:r>
              <a:rPr lang="ru-RU" altLang="ru-RU" sz="2200" dirty="0" err="1" smtClean="0"/>
              <a:t>соображе</a:t>
            </a:r>
            <a:r>
              <a:rPr lang="en-US" altLang="ru-RU" sz="2200" dirty="0" smtClean="0"/>
              <a:t>-</a:t>
            </a:r>
            <a:r>
              <a:rPr lang="ru-RU" altLang="ru-RU" sz="2200" dirty="0" err="1" smtClean="0"/>
              <a:t>ний</a:t>
            </a:r>
            <a:r>
              <a:rPr lang="ru-RU" altLang="ru-RU" sz="2200" dirty="0" smtClean="0"/>
              <a:t>, включая социальные последствия.</a:t>
            </a:r>
            <a:endParaRPr lang="ru-RU" altLang="ru-RU" sz="2200" b="1" dirty="0">
              <a:solidFill>
                <a:schemeClr val="hlink"/>
              </a:solidFill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10</a:t>
            </a:r>
            <a:endParaRPr lang="ru-RU" altLang="ru-RU" sz="7200" dirty="0"/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82564" y="346075"/>
            <a:ext cx="88374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Аукционы: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определения и особенности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114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048996"/>
            <a:ext cx="89201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Аукционы в древности:</a:t>
            </a:r>
            <a:endParaRPr lang="ru-RU" altLang="ru-RU" sz="2200" dirty="0" smtClean="0"/>
          </a:p>
          <a:p>
            <a:r>
              <a:rPr lang="ru-RU" altLang="ru-RU" sz="2200" dirty="0" smtClean="0"/>
              <a:t>2500 лет назад –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аукцион невест </a:t>
            </a:r>
            <a:r>
              <a:rPr lang="ru-RU" altLang="ru-RU" sz="2200" dirty="0" smtClean="0"/>
              <a:t>в Древнем Вавилоне.</a:t>
            </a:r>
          </a:p>
          <a:p>
            <a:r>
              <a:rPr lang="ru-RU" altLang="ru-RU" sz="2200" dirty="0" smtClean="0"/>
              <a:t>193 год –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продажа Римской империи </a:t>
            </a:r>
            <a:r>
              <a:rPr lang="ru-RU" altLang="ru-RU" sz="2200" dirty="0" smtClean="0"/>
              <a:t>после убийства </a:t>
            </a:r>
            <a:r>
              <a:rPr lang="ru-RU" altLang="ru-RU" sz="2200" dirty="0" err="1" smtClean="0"/>
              <a:t>Пертинакса</a:t>
            </a:r>
            <a:r>
              <a:rPr lang="ru-RU" altLang="ru-RU" sz="2200" dirty="0" smtClean="0"/>
              <a:t>.</a:t>
            </a:r>
          </a:p>
          <a:p>
            <a:r>
              <a:rPr lang="ru-RU" altLang="ru-RU" sz="2200" dirty="0" smtClean="0"/>
              <a:t>  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(</a:t>
            </a:r>
            <a:r>
              <a:rPr lang="ru-RU" altLang="ru-RU" sz="2200" dirty="0" err="1" smtClean="0"/>
              <a:t>Дидий</a:t>
            </a:r>
            <a:r>
              <a:rPr lang="ru-RU" altLang="ru-RU" sz="2200" dirty="0" smtClean="0"/>
              <a:t> Юлиан пообещал каждому преторианцу по 25 тыс. сестерциев,</a:t>
            </a:r>
          </a:p>
          <a:p>
            <a:r>
              <a:rPr lang="ru-RU" altLang="ru-RU" sz="2200" dirty="0"/>
              <a:t> </a:t>
            </a:r>
            <a:r>
              <a:rPr lang="ru-RU" altLang="ru-RU" sz="2200" dirty="0" smtClean="0"/>
              <a:t>   но не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выполнил обязательства и был казнен через 66 дней – проклятие</a:t>
            </a:r>
          </a:p>
          <a:p>
            <a:r>
              <a:rPr lang="ru-RU" altLang="ru-RU" sz="2200" dirty="0"/>
              <a:t> </a:t>
            </a:r>
            <a:r>
              <a:rPr lang="ru-RU" altLang="ru-RU" sz="2200" dirty="0" smtClean="0"/>
              <a:t>   победителя!)</a:t>
            </a:r>
          </a:p>
          <a:p>
            <a:r>
              <a:rPr lang="ru-RU" altLang="ru-RU" sz="2200" dirty="0" smtClean="0"/>
              <a:t>Средние века –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продажа военных трофеев и имущества</a:t>
            </a:r>
            <a:r>
              <a:rPr lang="ru-RU" altLang="ru-RU" sz="2200" dirty="0" smtClean="0"/>
              <a:t>.</a:t>
            </a:r>
          </a:p>
          <a:p>
            <a:r>
              <a:rPr lang="en-US" altLang="ru-RU" sz="2200" dirty="0" smtClean="0"/>
              <a:t>XVI </a:t>
            </a:r>
            <a:r>
              <a:rPr lang="ru-RU" altLang="ru-RU" sz="2200" dirty="0" smtClean="0"/>
              <a:t>век – первые голландские аукционы современного типа.</a:t>
            </a:r>
          </a:p>
          <a:p>
            <a:r>
              <a:rPr lang="ru-RU" altLang="ru-RU" sz="2200" dirty="0" smtClean="0"/>
              <a:t>Начало </a:t>
            </a:r>
            <a:r>
              <a:rPr lang="en-US" altLang="ru-RU" sz="2200" dirty="0" smtClean="0"/>
              <a:t>XVIII </a:t>
            </a:r>
            <a:r>
              <a:rPr lang="ru-RU" altLang="ru-RU" sz="2200" dirty="0"/>
              <a:t>века – аукционные дома </a:t>
            </a:r>
            <a:r>
              <a:rPr lang="ru-RU" altLang="ru-RU" sz="2200" b="1" dirty="0">
                <a:solidFill>
                  <a:srgbClr val="00FFFF"/>
                </a:solidFill>
              </a:rPr>
              <a:t>«</a:t>
            </a:r>
            <a:r>
              <a:rPr lang="ru-RU" altLang="ru-RU" sz="2200" b="1" dirty="0" err="1">
                <a:solidFill>
                  <a:srgbClr val="00FFFF"/>
                </a:solidFill>
              </a:rPr>
              <a:t>Sotheby’s</a:t>
            </a:r>
            <a:r>
              <a:rPr lang="ru-RU" altLang="ru-RU" sz="2200" b="1" dirty="0">
                <a:solidFill>
                  <a:srgbClr val="00FFFF"/>
                </a:solidFill>
              </a:rPr>
              <a:t>» </a:t>
            </a:r>
            <a:r>
              <a:rPr lang="ru-RU" altLang="ru-RU" sz="2200" dirty="0"/>
              <a:t>и </a:t>
            </a:r>
            <a:r>
              <a:rPr lang="ru-RU" altLang="ru-RU" sz="2200" b="1" dirty="0">
                <a:solidFill>
                  <a:srgbClr val="00FFFF"/>
                </a:solidFill>
              </a:rPr>
              <a:t>«</a:t>
            </a:r>
            <a:r>
              <a:rPr lang="ru-RU" altLang="ru-RU" sz="2200" b="1" dirty="0" err="1">
                <a:solidFill>
                  <a:srgbClr val="00FFFF"/>
                </a:solidFill>
              </a:rPr>
              <a:t>Christie's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»</a:t>
            </a:r>
            <a:r>
              <a:rPr lang="ru-RU" altLang="ru-RU" sz="2200" dirty="0" smtClean="0"/>
              <a:t>.</a:t>
            </a:r>
          </a:p>
          <a:p>
            <a:r>
              <a:rPr lang="ru-RU" altLang="ru-RU" sz="2200" dirty="0" smtClean="0"/>
              <a:t>………………………………………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11</a:t>
            </a:r>
            <a:endParaRPr lang="ru-RU" altLang="ru-RU" sz="7200" dirty="0"/>
          </a:p>
        </p:txBody>
      </p:sp>
      <p:pic>
        <p:nvPicPr>
          <p:cNvPr id="29698" name="Picture 2" descr="Картинки по запросу вавилонский аукцион невес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97" y="4263328"/>
            <a:ext cx="4281907" cy="23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4300" y="4500253"/>
            <a:ext cx="44731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Аукционы в современном мире:</a:t>
            </a:r>
          </a:p>
          <a:p>
            <a:r>
              <a:rPr lang="ru-RU" altLang="ru-RU" sz="2200" dirty="0"/>
              <a:t>- Цветы, автомобили и рыба</a:t>
            </a:r>
          </a:p>
          <a:p>
            <a:r>
              <a:rPr lang="ru-RU" altLang="ru-RU" sz="2200" dirty="0"/>
              <a:t>- Нефтяные участки на разработку</a:t>
            </a:r>
          </a:p>
          <a:p>
            <a:r>
              <a:rPr lang="ru-RU" altLang="ru-RU" sz="2200" dirty="0"/>
              <a:t>- «</a:t>
            </a:r>
            <a:r>
              <a:rPr lang="en-US" altLang="ru-RU" sz="2200" dirty="0"/>
              <a:t>E-Bay</a:t>
            </a:r>
            <a:r>
              <a:rPr lang="ru-RU" altLang="ru-RU" sz="2200" dirty="0"/>
              <a:t>» и контекстная реклама</a:t>
            </a:r>
          </a:p>
          <a:p>
            <a:r>
              <a:rPr lang="ru-RU" altLang="ru-RU" sz="2200" dirty="0"/>
              <a:t>- Тендерные торги и приватизация</a:t>
            </a:r>
          </a:p>
          <a:p>
            <a:r>
              <a:rPr lang="ru-RU" altLang="ru-RU" sz="2200" dirty="0"/>
              <a:t>- «</a:t>
            </a:r>
            <a:r>
              <a:rPr lang="en-US" altLang="ru-RU" sz="2200" dirty="0"/>
              <a:t>Forex</a:t>
            </a:r>
            <a:r>
              <a:rPr lang="ru-RU" altLang="ru-RU" sz="2200" dirty="0"/>
              <a:t>»</a:t>
            </a:r>
            <a:r>
              <a:rPr lang="en-US" altLang="ru-RU" sz="2200" dirty="0"/>
              <a:t> </a:t>
            </a:r>
            <a:r>
              <a:rPr lang="ru-RU" altLang="ru-RU" sz="2200" dirty="0"/>
              <a:t>и фондовый рынок…</a:t>
            </a: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Что продается на аукционах?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2456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048998"/>
            <a:ext cx="90297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Главное предположение:</a:t>
            </a:r>
            <a:endParaRPr lang="ru-RU" altLang="ru-RU" sz="2200" dirty="0" smtClean="0"/>
          </a:p>
          <a:p>
            <a:r>
              <a:rPr lang="ru-RU" altLang="ru-RU" sz="2200" dirty="0" smtClean="0"/>
              <a:t>Каждый участник аукциона с номер</a:t>
            </a:r>
            <a:r>
              <a:rPr lang="ru-RU" altLang="ru-RU" sz="2200" dirty="0"/>
              <a:t>о</a:t>
            </a:r>
            <a:r>
              <a:rPr lang="ru-RU" altLang="ru-RU" sz="2200" dirty="0" smtClean="0"/>
              <a:t>м </a:t>
            </a:r>
            <a:r>
              <a:rPr lang="en-US" altLang="ru-RU" sz="2200" i="1" dirty="0" err="1" smtClean="0"/>
              <a:t>i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имеет в голове свою оценку </a:t>
            </a:r>
            <a:r>
              <a:rPr lang="ru-RU" altLang="ru-RU" sz="2200" dirty="0" err="1" smtClean="0"/>
              <a:t>объ-екта</a:t>
            </a:r>
            <a:r>
              <a:rPr lang="ru-RU" altLang="ru-RU" sz="2200" dirty="0" smtClean="0"/>
              <a:t> </a:t>
            </a:r>
            <a:r>
              <a:rPr lang="en-US" altLang="ru-RU" sz="2200" i="1" dirty="0" smtClean="0"/>
              <a:t>v</a:t>
            </a:r>
            <a:r>
              <a:rPr lang="en-US" altLang="ru-RU" sz="2200" i="1" baseline="-25000" dirty="0" smtClean="0"/>
              <a:t>i</a:t>
            </a:r>
            <a:r>
              <a:rPr lang="en-US" altLang="ru-RU" sz="2200" dirty="0" smtClean="0"/>
              <a:t>, </a:t>
            </a:r>
            <a:r>
              <a:rPr lang="ru-RU" altLang="ru-RU" sz="2200" dirty="0" smtClean="0"/>
              <a:t>т.е. максимальную сумму, которую он готов заплатить.</a:t>
            </a:r>
          </a:p>
          <a:p>
            <a:r>
              <a:rPr lang="ru-RU" altLang="ru-RU" sz="2200" b="1" dirty="0" smtClean="0">
                <a:solidFill>
                  <a:srgbClr val="00FFFF"/>
                </a:solidFill>
              </a:rPr>
              <a:t>Она включает </a:t>
            </a:r>
            <a:r>
              <a:rPr lang="ru-RU" sz="2200" b="1" dirty="0">
                <a:solidFill>
                  <a:srgbClr val="00FFFF"/>
                </a:solidFill>
              </a:rPr>
              <a:t>всё </a:t>
            </a:r>
            <a:r>
              <a:rPr lang="ru-RU" sz="2200" dirty="0"/>
              <a:t>– радость от обладания </a:t>
            </a:r>
            <a:r>
              <a:rPr lang="ru-RU" sz="2200" dirty="0" smtClean="0"/>
              <a:t>предметом, </a:t>
            </a:r>
            <a:r>
              <a:rPr lang="ru-RU" sz="2200" dirty="0"/>
              <a:t>от победы на </a:t>
            </a:r>
            <a:r>
              <a:rPr lang="ru-RU" sz="2200" dirty="0" err="1" smtClean="0"/>
              <a:t>аук-ционе</a:t>
            </a:r>
            <a:r>
              <a:rPr lang="ru-RU" sz="2200" dirty="0" smtClean="0"/>
              <a:t>  (материальные </a:t>
            </a:r>
            <a:r>
              <a:rPr lang="ru-RU" sz="2200" dirty="0"/>
              <a:t>выгоды, и моральное удовлетворение</a:t>
            </a:r>
            <a:r>
              <a:rPr lang="ru-RU" sz="2200" dirty="0" smtClean="0"/>
              <a:t>)  и издержки времени </a:t>
            </a:r>
            <a:r>
              <a:rPr lang="ru-RU" sz="2200" dirty="0"/>
              <a:t>на то, чтобы осуществить оформление предмета в собственность </a:t>
            </a:r>
            <a:r>
              <a:rPr lang="ru-RU" sz="2200" dirty="0" smtClean="0"/>
              <a:t>при победе и </a:t>
            </a:r>
            <a:r>
              <a:rPr lang="ru-RU" sz="2200" dirty="0"/>
              <a:t>т.д</a:t>
            </a:r>
            <a:r>
              <a:rPr lang="ru-RU" sz="2200" dirty="0" smtClean="0"/>
              <a:t>.</a:t>
            </a:r>
          </a:p>
          <a:p>
            <a:r>
              <a:rPr lang="ru-RU" sz="2200" b="1" dirty="0" smtClean="0">
                <a:solidFill>
                  <a:srgbClr val="00FFFF"/>
                </a:solidFill>
              </a:rPr>
              <a:t>Не стоит покупать лот ценностью 800 тыс. за 820! Надо за 750! </a:t>
            </a:r>
            <a:endParaRPr lang="ru-RU" altLang="ru-RU" sz="2200" b="1" dirty="0" smtClean="0">
              <a:solidFill>
                <a:srgbClr val="00FFFF"/>
              </a:solidFill>
            </a:endParaRP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12</a:t>
            </a:r>
            <a:endParaRPr lang="ru-RU" altLang="ru-RU" sz="7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4300" y="3895818"/>
            <a:ext cx="89201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Возможные цели аукциониста:</a:t>
            </a:r>
            <a:endParaRPr lang="ru-RU" altLang="ru-RU" sz="2200" b="1" dirty="0">
              <a:solidFill>
                <a:srgbClr val="00FFFF"/>
              </a:solidFill>
            </a:endParaRPr>
          </a:p>
          <a:p>
            <a:pPr marL="357188" indent="-357188" algn="just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Заработать побольше денег </a:t>
            </a:r>
            <a:r>
              <a:rPr lang="ru-RU" altLang="ru-RU" sz="2200" dirty="0" smtClean="0"/>
              <a:t>– «оптимальные» аукционы.</a:t>
            </a:r>
          </a:p>
          <a:p>
            <a:pPr marL="357188" indent="-357188" algn="just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Продать эффективным собственникам </a:t>
            </a:r>
            <a:r>
              <a:rPr lang="ru-RU" altLang="ru-RU" sz="2200" dirty="0" smtClean="0"/>
              <a:t>– «эффективные» аукционы.</a:t>
            </a:r>
            <a:br>
              <a:rPr lang="ru-RU" altLang="ru-RU" sz="2200" dirty="0" smtClean="0"/>
            </a:br>
            <a:r>
              <a:rPr lang="ru-RU" altLang="ru-RU" sz="2200" dirty="0" smtClean="0"/>
              <a:t>В </a:t>
            </a:r>
            <a:r>
              <a:rPr lang="ru-RU" altLang="ru-RU" sz="2200" dirty="0"/>
              <a:t>«правильной </a:t>
            </a:r>
            <a:r>
              <a:rPr lang="ru-RU" altLang="ru-RU" sz="2200" dirty="0" smtClean="0"/>
              <a:t>экономике </a:t>
            </a:r>
            <a:r>
              <a:rPr lang="ru-RU" altLang="ru-RU" sz="2200" dirty="0"/>
              <a:t>эффективный собственник, который </a:t>
            </a:r>
            <a:r>
              <a:rPr lang="ru-RU" altLang="ru-RU" sz="2200" dirty="0" smtClean="0"/>
              <a:t>лучше разовьет </a:t>
            </a:r>
            <a:r>
              <a:rPr lang="ru-RU" altLang="ru-RU" sz="2200" dirty="0"/>
              <a:t>бизнес и получит </a:t>
            </a:r>
            <a:r>
              <a:rPr lang="ru-RU" altLang="ru-RU" sz="2200" dirty="0" err="1"/>
              <a:t>бóльшую</a:t>
            </a:r>
            <a:r>
              <a:rPr lang="ru-RU" altLang="ru-RU" sz="2200" dirty="0"/>
              <a:t> прибыль, </a:t>
            </a:r>
            <a:r>
              <a:rPr lang="ru-RU" altLang="ru-RU" sz="2200" dirty="0" smtClean="0"/>
              <a:t>может предложить </a:t>
            </a:r>
            <a:r>
              <a:rPr lang="ru-RU" altLang="ru-RU" sz="2200" dirty="0" err="1" smtClean="0"/>
              <a:t>бó-льшую</a:t>
            </a:r>
            <a:r>
              <a:rPr lang="ru-RU" altLang="ru-RU" sz="2200" dirty="0" smtClean="0"/>
              <a:t> ставку</a:t>
            </a:r>
            <a:r>
              <a:rPr lang="ru-RU" altLang="ru-RU" sz="2200" dirty="0"/>
              <a:t>. </a:t>
            </a:r>
            <a:r>
              <a:rPr lang="ru-RU" altLang="ru-RU" sz="2200" dirty="0" smtClean="0"/>
              <a:t> В реальной жизни </a:t>
            </a:r>
            <a:r>
              <a:rPr lang="ru-RU" altLang="ru-RU" sz="2200" dirty="0"/>
              <a:t>у </a:t>
            </a:r>
            <a:r>
              <a:rPr lang="ru-RU" altLang="ru-RU" sz="2200" dirty="0" smtClean="0"/>
              <a:t>него может не быть </a:t>
            </a:r>
            <a:r>
              <a:rPr lang="ru-RU" altLang="ru-RU" sz="2200" dirty="0"/>
              <a:t>собственных </a:t>
            </a:r>
            <a:r>
              <a:rPr lang="ru-RU" altLang="ru-RU" sz="2200" dirty="0" smtClean="0"/>
              <a:t>средств и доступа к кредиту.</a:t>
            </a:r>
          </a:p>
          <a:p>
            <a:pPr marL="357188" indent="-357188" algn="just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Другие цели</a:t>
            </a:r>
            <a:r>
              <a:rPr lang="ru-RU" altLang="ru-RU" sz="2200" dirty="0" smtClean="0"/>
              <a:t>, например, выявить истинные ценности участников…</a:t>
            </a:r>
            <a:endParaRPr lang="ru-RU" altLang="ru-RU" sz="2200" dirty="0"/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Предположения теории аукционов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035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064494"/>
            <a:ext cx="90297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Открытые аукционы </a:t>
            </a:r>
            <a:r>
              <a:rPr lang="ru-RU" altLang="ru-RU" sz="2200" dirty="0" smtClean="0"/>
              <a:t>– процесс </a:t>
            </a:r>
            <a:r>
              <a:rPr lang="ru-RU" altLang="ru-RU" sz="2200" dirty="0"/>
              <a:t>торгов происходит в реальном времени вживую и в </a:t>
            </a:r>
            <a:r>
              <a:rPr lang="ru-RU" altLang="ru-RU" sz="2200" dirty="0" smtClean="0"/>
              <a:t>динамике.</a:t>
            </a:r>
          </a:p>
          <a:p>
            <a:r>
              <a:rPr lang="ru-RU" altLang="ru-RU" sz="2200" b="1" dirty="0" smtClean="0">
                <a:solidFill>
                  <a:srgbClr val="00FFFF"/>
                </a:solidFill>
              </a:rPr>
              <a:t>Закрытые аукционы</a:t>
            </a:r>
            <a:r>
              <a:rPr lang="ru-RU" sz="2200" b="1" dirty="0" smtClean="0">
                <a:solidFill>
                  <a:srgbClr val="00FFFF"/>
                </a:solidFill>
              </a:rPr>
              <a:t> </a:t>
            </a:r>
            <a:r>
              <a:rPr lang="ru-RU" sz="2200" dirty="0"/>
              <a:t>– </a:t>
            </a:r>
            <a:r>
              <a:rPr lang="ru-RU" sz="2200" dirty="0" smtClean="0"/>
              <a:t>аукционист собирает </a:t>
            </a:r>
            <a:r>
              <a:rPr lang="ru-RU" sz="2200" dirty="0"/>
              <a:t>ставки, ранжирует их, </a:t>
            </a:r>
            <a:r>
              <a:rPr lang="ru-RU" sz="2200" dirty="0" err="1" smtClean="0"/>
              <a:t>опре-деляет</a:t>
            </a:r>
            <a:r>
              <a:rPr lang="ru-RU" sz="2200" dirty="0" smtClean="0"/>
              <a:t> победителя </a:t>
            </a:r>
            <a:r>
              <a:rPr lang="ru-RU" sz="2200" dirty="0"/>
              <a:t>и </a:t>
            </a:r>
            <a:r>
              <a:rPr lang="ru-RU" sz="2200" dirty="0" smtClean="0"/>
              <a:t>цену.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13</a:t>
            </a:r>
            <a:endParaRPr lang="ru-RU" altLang="ru-RU" sz="7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4300" y="2480924"/>
            <a:ext cx="89201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Дополнительные вопросы:</a:t>
            </a:r>
            <a:endParaRPr lang="ru-RU" altLang="ru-RU" sz="2200" b="1" dirty="0">
              <a:solidFill>
                <a:srgbClr val="00FFFF"/>
              </a:solidFill>
            </a:endParaRP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Видят ли участники друг друга и наблюдают ли ставки?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Являются ставки дискретными или непрерывными?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Какова резервная цена, с которой начинается процесс торговли?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Объявляет ли ставки аукционист или сами участники?</a:t>
            </a:r>
          </a:p>
          <a:p>
            <a:pPr marL="357188" indent="-357188" algn="just">
              <a:buAutoNum type="arabicPeriod"/>
            </a:pPr>
            <a:r>
              <a:rPr lang="ru-RU" altLang="ru-RU" sz="2200" dirty="0" smtClean="0"/>
              <a:t>Торговля идет до победного конца или имеется фиксированное число раундов?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Имеется ли штраф за отказ платить и, если да, то какова его сумма?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Параллельно или последовательно происходят связанные аукционы?</a:t>
            </a:r>
          </a:p>
          <a:p>
            <a:pPr marL="357188" indent="-357188">
              <a:buAutoNum type="arabicPeriod"/>
            </a:pPr>
            <a:r>
              <a:rPr lang="ru-RU" altLang="ru-RU" sz="2200" dirty="0" smtClean="0"/>
              <a:t>Что происходит, если потенциальных победителей окажется несколько?</a:t>
            </a:r>
          </a:p>
          <a:p>
            <a:r>
              <a:rPr lang="ru-RU" altLang="ru-RU" sz="2200" dirty="0" smtClean="0"/>
              <a:t>…………………………………………………………………………………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Форматы аукционов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4393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064496"/>
            <a:ext cx="90297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marL="357188" indent="-357188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Английский аукцион </a:t>
            </a:r>
            <a:r>
              <a:rPr lang="ru-RU" altLang="ru-RU" sz="2200" dirty="0" smtClean="0"/>
              <a:t>– открытый аукцион повышающейся цены.</a:t>
            </a:r>
            <a:br>
              <a:rPr lang="ru-RU" altLang="ru-RU" sz="2200" dirty="0" smtClean="0"/>
            </a:br>
            <a:r>
              <a:rPr lang="ru-RU" altLang="ru-RU" sz="2200" dirty="0" smtClean="0"/>
              <a:t>«</a:t>
            </a:r>
            <a:r>
              <a:rPr lang="en-US" altLang="ru-RU" sz="2200" dirty="0" err="1" smtClean="0"/>
              <a:t>Auctionis</a:t>
            </a:r>
            <a:r>
              <a:rPr lang="ru-RU" altLang="ru-RU" sz="2200" dirty="0" smtClean="0"/>
              <a:t>» (лат.) – «повышение».</a:t>
            </a:r>
            <a:br>
              <a:rPr lang="ru-RU" altLang="ru-RU" sz="2200" dirty="0" smtClean="0"/>
            </a:br>
            <a:r>
              <a:rPr lang="ru-RU" altLang="ru-RU" sz="2200" b="1" dirty="0" smtClean="0">
                <a:solidFill>
                  <a:srgbClr val="00FFFF"/>
                </a:solidFill>
              </a:rPr>
              <a:t>Главное преимущество – простота и прозрачность.</a:t>
            </a:r>
            <a:br>
              <a:rPr lang="ru-RU" altLang="ru-RU" sz="2200" b="1" dirty="0" smtClean="0">
                <a:solidFill>
                  <a:srgbClr val="00FFFF"/>
                </a:solidFill>
              </a:rPr>
            </a:br>
            <a:r>
              <a:rPr lang="ru-RU" altLang="ru-RU" sz="2200" dirty="0" smtClean="0"/>
              <a:t>Произведения </a:t>
            </a:r>
            <a:r>
              <a:rPr lang="ru-RU" altLang="ru-RU" sz="2200" dirty="0"/>
              <a:t>искусства </a:t>
            </a:r>
            <a:r>
              <a:rPr lang="ru-RU" altLang="ru-RU" sz="2200" dirty="0" smtClean="0"/>
              <a:t>и подержанные автомобили, скот и лицензии </a:t>
            </a:r>
            <a:r>
              <a:rPr lang="ru-RU" altLang="ru-RU" sz="2200" dirty="0"/>
              <a:t>на вылов рыбы </a:t>
            </a:r>
            <a:r>
              <a:rPr lang="ru-RU" altLang="ru-RU" sz="2200" dirty="0" smtClean="0"/>
              <a:t>и </a:t>
            </a:r>
            <a:r>
              <a:rPr lang="ru-RU" altLang="ru-RU" sz="2200" dirty="0"/>
              <a:t>вырубку </a:t>
            </a:r>
            <a:r>
              <a:rPr lang="ru-RU" altLang="ru-RU" sz="2200" dirty="0" smtClean="0"/>
              <a:t>леса, имущество банкротов, участки земли.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14</a:t>
            </a:r>
            <a:endParaRPr lang="ru-RU" altLang="ru-RU" sz="7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4949" y="2756821"/>
            <a:ext cx="867905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ru-RU" altLang="ru-RU" sz="2200" b="1" dirty="0" smtClean="0">
                <a:solidFill>
                  <a:srgbClr val="00FFFF"/>
                </a:solidFill>
              </a:rPr>
              <a:t>1а. </a:t>
            </a:r>
            <a:r>
              <a:rPr lang="ru-RU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Японский аукцион </a:t>
            </a:r>
            <a:r>
              <a:rPr lang="ru-RU" altLang="ru-RU" sz="2200" dirty="0"/>
              <a:t>– вариация </a:t>
            </a:r>
            <a:r>
              <a:rPr lang="ru-RU" altLang="ru-RU" sz="2200" dirty="0" smtClean="0"/>
              <a:t>английского.</a:t>
            </a:r>
            <a:br>
              <a:rPr lang="ru-RU" altLang="ru-RU" sz="2200" dirty="0" smtClean="0"/>
            </a:br>
            <a:r>
              <a:rPr lang="ru-RU" altLang="ru-RU" sz="2200" dirty="0" smtClean="0"/>
              <a:t>Участники </a:t>
            </a:r>
            <a:r>
              <a:rPr lang="ru-RU" altLang="ru-RU" sz="2200" dirty="0"/>
              <a:t>сидят перед мониторами, где бежит цена. Каждый </a:t>
            </a:r>
            <a:r>
              <a:rPr lang="ru-RU" altLang="ru-RU" sz="2200" dirty="0" smtClean="0"/>
              <a:t>дер-жит </a:t>
            </a:r>
            <a:r>
              <a:rPr lang="ru-RU" altLang="ru-RU" sz="2200" dirty="0"/>
              <a:t>палец на </a:t>
            </a:r>
            <a:r>
              <a:rPr lang="ru-RU" altLang="ru-RU" sz="2200" dirty="0" smtClean="0"/>
              <a:t>кнопке, </a:t>
            </a:r>
            <a:r>
              <a:rPr lang="ru-RU" altLang="ru-RU" sz="2200" dirty="0"/>
              <a:t>пока цена его </a:t>
            </a:r>
            <a:r>
              <a:rPr lang="ru-RU" altLang="ru-RU" sz="2200" dirty="0" smtClean="0"/>
              <a:t>устраивает.</a:t>
            </a:r>
          </a:p>
          <a:p>
            <a:r>
              <a:rPr lang="ru-RU" altLang="ru-RU" sz="2200" b="1" i="1" dirty="0" smtClean="0">
                <a:solidFill>
                  <a:srgbClr val="00FFFF"/>
                </a:solidFill>
              </a:rPr>
              <a:t>Оптимальная </a:t>
            </a:r>
            <a:r>
              <a:rPr lang="ru-RU" altLang="ru-RU" sz="2200" b="1" i="1" dirty="0">
                <a:solidFill>
                  <a:srgbClr val="00FFFF"/>
                </a:solidFill>
              </a:rPr>
              <a:t>стратегия </a:t>
            </a:r>
            <a:r>
              <a:rPr lang="ru-RU" altLang="ru-RU" sz="2200" dirty="0"/>
              <a:t>– торговаться, пока внутренняя оценка </a:t>
            </a:r>
            <a:r>
              <a:rPr lang="ru-RU" altLang="ru-RU" sz="2200" dirty="0" err="1" smtClean="0"/>
              <a:t>объ-екта</a:t>
            </a:r>
            <a:r>
              <a:rPr lang="ru-RU" altLang="ru-RU" sz="2200" dirty="0" smtClean="0"/>
              <a:t> превышает </a:t>
            </a:r>
            <a:r>
              <a:rPr lang="ru-RU" altLang="ru-RU" sz="2200" dirty="0"/>
              <a:t>сложившуюся цену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300" y="4562459"/>
            <a:ext cx="89201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algn="just">
              <a:buFontTx/>
              <a:buAutoNum type="arabicPeriod" startAt="2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Голландский </a:t>
            </a:r>
            <a:r>
              <a:rPr lang="ru-RU" altLang="ru-RU" sz="2200" b="1" dirty="0">
                <a:solidFill>
                  <a:srgbClr val="00FFFF"/>
                </a:solidFill>
              </a:rPr>
              <a:t>аукцион </a:t>
            </a:r>
            <a:r>
              <a:rPr lang="ru-RU" altLang="ru-RU" sz="2200" dirty="0"/>
              <a:t>– открытый аукцион понижающейся цены</a:t>
            </a:r>
            <a:br>
              <a:rPr lang="ru-RU" altLang="ru-RU" sz="2200" dirty="0"/>
            </a:br>
            <a:r>
              <a:rPr lang="ru-RU" altLang="ru-RU" sz="2200" dirty="0" smtClean="0"/>
              <a:t>Торги начинают </a:t>
            </a:r>
            <a:r>
              <a:rPr lang="ru-RU" altLang="ru-RU" sz="2200" dirty="0"/>
              <a:t>с </a:t>
            </a:r>
            <a:r>
              <a:rPr lang="ru-RU" altLang="ru-RU" sz="2200" dirty="0" smtClean="0"/>
              <a:t>завышенной </a:t>
            </a:r>
            <a:r>
              <a:rPr lang="ru-RU" altLang="ru-RU" sz="2200" dirty="0"/>
              <a:t>начальной </a:t>
            </a:r>
            <a:r>
              <a:rPr lang="ru-RU" altLang="ru-RU" sz="2200" dirty="0" smtClean="0"/>
              <a:t>цены, которую уменьшают</a:t>
            </a:r>
            <a:r>
              <a:rPr lang="ru-RU" altLang="ru-RU" sz="2200" dirty="0"/>
              <a:t>. </a:t>
            </a:r>
            <a:r>
              <a:rPr lang="ru-RU" altLang="ru-RU" sz="2200" dirty="0" smtClean="0"/>
              <a:t/>
            </a:r>
            <a:br>
              <a:rPr lang="ru-RU" altLang="ru-RU" sz="2200" dirty="0" smtClean="0"/>
            </a:br>
            <a:r>
              <a:rPr lang="ru-RU" altLang="ru-RU" sz="2200" dirty="0" smtClean="0"/>
              <a:t>Так продолжается, пока не находится желающий купить лот.</a:t>
            </a:r>
          </a:p>
          <a:p>
            <a:pPr marL="357188" algn="just"/>
            <a:r>
              <a:rPr lang="ru-RU" altLang="ru-RU" sz="2200" b="1" dirty="0" smtClean="0">
                <a:solidFill>
                  <a:srgbClr val="00FFFF"/>
                </a:solidFill>
              </a:rPr>
              <a:t>Главное преимущество – скорость </a:t>
            </a:r>
            <a:r>
              <a:rPr lang="ru-RU" altLang="ru-RU" sz="2200" dirty="0" smtClean="0"/>
              <a:t>(21 млн тюльпанов в сутки)</a:t>
            </a:r>
            <a:r>
              <a:rPr lang="en-US" altLang="ru-RU" sz="2200" dirty="0"/>
              <a:t/>
            </a:r>
            <a:br>
              <a:rPr lang="en-US" altLang="ru-RU" sz="2200" dirty="0"/>
            </a:br>
            <a:r>
              <a:rPr lang="ru-RU" altLang="ru-RU" sz="2200" b="1" i="1" dirty="0">
                <a:solidFill>
                  <a:srgbClr val="00FFFF"/>
                </a:solidFill>
              </a:rPr>
              <a:t>Оптимальная стратегия </a:t>
            </a:r>
            <a:r>
              <a:rPr lang="ru-RU" altLang="ru-RU" sz="2200" dirty="0"/>
              <a:t>– </a:t>
            </a:r>
            <a:r>
              <a:rPr lang="ru-RU" altLang="ru-RU" sz="2200" dirty="0" smtClean="0"/>
              <a:t>нетривиальна, нужно соблюдать баланс между вероятностью победы и выигранной суммой.</a:t>
            </a:r>
            <a:endParaRPr lang="ru-RU" altLang="ru-RU" sz="2200" dirty="0"/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Открытые аукционы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9274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064492"/>
            <a:ext cx="90297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marL="263525" indent="-263525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Аукцион первой цены </a:t>
            </a:r>
            <a:r>
              <a:rPr lang="ru-RU" altLang="ru-RU" sz="2200" dirty="0" smtClean="0"/>
              <a:t>– участники однократно подают заявки в кон-</a:t>
            </a:r>
            <a:r>
              <a:rPr lang="ru-RU" altLang="ru-RU" sz="2200" dirty="0" err="1" smtClean="0"/>
              <a:t>вертах</a:t>
            </a:r>
            <a:r>
              <a:rPr lang="ru-RU" altLang="ru-RU" sz="2200" dirty="0" smtClean="0"/>
              <a:t> или электронном виде. Победитель платит свою заявку.</a:t>
            </a:r>
            <a:br>
              <a:rPr lang="ru-RU" altLang="ru-RU" sz="2200" dirty="0" smtClean="0"/>
            </a:br>
            <a:r>
              <a:rPr lang="ru-RU" altLang="ru-RU" sz="2200" dirty="0" smtClean="0"/>
              <a:t>Аукцион первой цены </a:t>
            </a:r>
            <a:r>
              <a:rPr lang="en-US" altLang="ru-RU" sz="2200" dirty="0" smtClean="0"/>
              <a:t>~</a:t>
            </a:r>
            <a:r>
              <a:rPr lang="ru-RU" altLang="ru-RU" sz="2200" dirty="0" smtClean="0"/>
              <a:t> Голландский аукцион!</a:t>
            </a:r>
            <a:br>
              <a:rPr lang="ru-RU" altLang="ru-RU" sz="2200" dirty="0" smtClean="0"/>
            </a:br>
            <a:r>
              <a:rPr lang="ru-RU" altLang="ru-RU" sz="2200" dirty="0" smtClean="0"/>
              <a:t>Продажа госсобственности, в </a:t>
            </a:r>
            <a:r>
              <a:rPr lang="ru-RU" altLang="ru-RU" sz="2200" dirty="0" err="1" smtClean="0"/>
              <a:t>т.ч</a:t>
            </a:r>
            <a:r>
              <a:rPr lang="ru-RU" altLang="ru-RU" sz="2200" dirty="0" smtClean="0"/>
              <a:t>. «Связьинвеста» (1997).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15</a:t>
            </a:r>
            <a:endParaRPr lang="ru-RU" altLang="ru-RU" sz="7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300" y="2563178"/>
            <a:ext cx="89201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>
              <a:buFontTx/>
              <a:buAutoNum type="arabicPeriod" startAt="2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Аукцион второй цены (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Викри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) </a:t>
            </a:r>
            <a:r>
              <a:rPr lang="ru-RU" altLang="ru-RU" sz="2200" dirty="0" smtClean="0"/>
              <a:t>– победитель платит цену второго!!!</a:t>
            </a:r>
            <a:endParaRPr lang="ru-RU" alt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3807" y="2924960"/>
            <a:ext cx="86606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i="1" dirty="0" smtClean="0">
                <a:solidFill>
                  <a:srgbClr val="00FFFF"/>
                </a:solidFill>
              </a:rPr>
              <a:t>Оптимальная стратегия </a:t>
            </a:r>
            <a:r>
              <a:rPr lang="ru-RU" altLang="ru-RU" sz="2200" dirty="0" smtClean="0"/>
              <a:t>– называть собственную оценку!</a:t>
            </a:r>
          </a:p>
          <a:p>
            <a:r>
              <a:rPr lang="ru-RU" altLang="ru-RU" sz="2200" b="1" dirty="0" smtClean="0">
                <a:solidFill>
                  <a:srgbClr val="00FFFF"/>
                </a:solidFill>
              </a:rPr>
              <a:t>Пример: </a:t>
            </a:r>
            <a:r>
              <a:rPr lang="en-US" altLang="ru-RU" sz="2200" i="1" dirty="0" smtClean="0"/>
              <a:t>v</a:t>
            </a:r>
            <a:r>
              <a:rPr lang="en-US" altLang="ru-RU" sz="2200" i="1" baseline="-25000" dirty="0" smtClean="0"/>
              <a:t>i</a:t>
            </a:r>
            <a:r>
              <a:rPr lang="en-US" altLang="ru-RU" sz="2200" dirty="0" smtClean="0"/>
              <a:t> = 800.</a:t>
            </a:r>
          </a:p>
          <a:p>
            <a:pPr marL="357188" indent="-357188">
              <a:buAutoNum type="arabicParenR"/>
            </a:pPr>
            <a:r>
              <a:rPr lang="ru-RU" altLang="ru-RU" sz="2200" dirty="0" smtClean="0"/>
              <a:t>Завышенная заявка </a:t>
            </a:r>
            <a:r>
              <a:rPr lang="en-US" altLang="ru-RU" sz="2200" i="1" dirty="0" smtClean="0"/>
              <a:t>b</a:t>
            </a:r>
            <a:r>
              <a:rPr lang="en-US" altLang="ru-RU" sz="2200" i="1" baseline="-25000" dirty="0" smtClean="0"/>
              <a:t>i</a:t>
            </a:r>
            <a:r>
              <a:rPr lang="en-US" altLang="ru-RU" sz="2200" dirty="0" smtClean="0"/>
              <a:t>=900</a:t>
            </a:r>
            <a:r>
              <a:rPr lang="ru-RU" altLang="ru-RU" sz="2200" dirty="0" smtClean="0"/>
              <a:t> (с целью увеличить шансы на победу):</a:t>
            </a:r>
            <a:br>
              <a:rPr lang="ru-RU" altLang="ru-RU" sz="2200" dirty="0" smtClean="0"/>
            </a:br>
            <a:r>
              <a:rPr lang="ru-RU" altLang="ru-RU" sz="2200" dirty="0" smtClean="0"/>
              <a:t>Если </a:t>
            </a:r>
            <a:r>
              <a:rPr lang="en-US" altLang="ru-RU" sz="2200" i="1" dirty="0" err="1" smtClean="0"/>
              <a:t>b</a:t>
            </a:r>
            <a:r>
              <a:rPr lang="en-US" altLang="ru-RU" sz="2200" baseline="-25000" dirty="0" err="1" smtClean="0"/>
              <a:t>max</a:t>
            </a:r>
            <a:r>
              <a:rPr lang="en-US" altLang="ru-RU" sz="2200" dirty="0" smtClean="0"/>
              <a:t>&gt;900</a:t>
            </a:r>
            <a:r>
              <a:rPr lang="ru-RU" altLang="ru-RU" sz="2200" dirty="0" smtClean="0"/>
              <a:t>, результат без изменения, проигрываем;</a:t>
            </a:r>
            <a:br>
              <a:rPr lang="ru-RU" altLang="ru-RU" sz="2200" dirty="0" smtClean="0"/>
            </a:br>
            <a:r>
              <a:rPr lang="ru-RU" altLang="ru-RU" sz="2200" dirty="0" smtClean="0"/>
              <a:t>Если </a:t>
            </a:r>
            <a:r>
              <a:rPr lang="en-US" altLang="ru-RU" sz="2200" i="1" dirty="0" err="1"/>
              <a:t>b</a:t>
            </a:r>
            <a:r>
              <a:rPr lang="en-US" altLang="ru-RU" sz="2200" baseline="-25000" dirty="0" err="1"/>
              <a:t>max</a:t>
            </a:r>
            <a:r>
              <a:rPr lang="en-US" altLang="ru-RU" sz="2200" dirty="0" smtClean="0"/>
              <a:t>&lt;800</a:t>
            </a:r>
            <a:r>
              <a:rPr lang="ru-RU" altLang="ru-RU" sz="2200" dirty="0"/>
              <a:t>,</a:t>
            </a:r>
            <a:r>
              <a:rPr lang="ru-RU" altLang="ru-RU" sz="2200" dirty="0" smtClean="0"/>
              <a:t> результат без изменения, выигрываем, платим </a:t>
            </a:r>
            <a:r>
              <a:rPr lang="en-US" altLang="ru-RU" sz="2200" i="1" dirty="0" err="1"/>
              <a:t>b</a:t>
            </a:r>
            <a:r>
              <a:rPr lang="en-US" altLang="ru-RU" sz="2200" baseline="-25000" dirty="0" err="1"/>
              <a:t>max</a:t>
            </a:r>
            <a:r>
              <a:rPr lang="en-US" altLang="ru-RU" sz="2200" dirty="0" smtClean="0"/>
              <a:t>;</a:t>
            </a:r>
            <a:br>
              <a:rPr lang="en-US" altLang="ru-RU" sz="2200" dirty="0" smtClean="0"/>
            </a:br>
            <a:r>
              <a:rPr lang="ru-RU" altLang="ru-RU" sz="2200" dirty="0" smtClean="0"/>
              <a:t>Если </a:t>
            </a:r>
            <a:r>
              <a:rPr lang="en-US" altLang="ru-RU" sz="2200" i="1" dirty="0" err="1"/>
              <a:t>b</a:t>
            </a:r>
            <a:r>
              <a:rPr lang="en-US" altLang="ru-RU" sz="2200" baseline="-25000" dirty="0" err="1"/>
              <a:t>max</a:t>
            </a:r>
            <a:r>
              <a:rPr lang="ru-RU" altLang="ru-RU" sz="2200" dirty="0" smtClean="0">
                <a:sym typeface="Symbol" panose="05050102010706020507" pitchFamily="18" charset="2"/>
              </a:rPr>
              <a:t></a:t>
            </a:r>
            <a:r>
              <a:rPr lang="en-US" altLang="ru-RU" sz="2200" dirty="0" smtClean="0">
                <a:sym typeface="Symbol" panose="05050102010706020507" pitchFamily="18" charset="2"/>
              </a:rPr>
              <a:t>[800; 900]</a:t>
            </a:r>
            <a:r>
              <a:rPr lang="ru-RU" altLang="ru-RU" sz="2200" dirty="0" smtClean="0">
                <a:sym typeface="Symbol" panose="05050102010706020507" pitchFamily="18" charset="2"/>
              </a:rPr>
              <a:t>, выигрываем аукцион и переплачиваем!</a:t>
            </a:r>
            <a:endParaRPr lang="ru-RU" altLang="ru-RU" sz="2200" dirty="0">
              <a:sym typeface="Symbol" panose="05050102010706020507" pitchFamily="18" charset="2"/>
            </a:endParaRPr>
          </a:p>
          <a:p>
            <a:pPr marL="357188" indent="-357188">
              <a:buFontTx/>
              <a:buAutoNum type="arabicParenR"/>
            </a:pPr>
            <a:r>
              <a:rPr lang="ru-RU" altLang="ru-RU" sz="2200" dirty="0" smtClean="0"/>
              <a:t>Заниженная </a:t>
            </a:r>
            <a:r>
              <a:rPr lang="ru-RU" altLang="ru-RU" sz="2200" dirty="0"/>
              <a:t>заявка </a:t>
            </a:r>
            <a:r>
              <a:rPr lang="en-US" altLang="ru-RU" sz="2200" i="1" dirty="0" smtClean="0"/>
              <a:t>b</a:t>
            </a:r>
            <a:r>
              <a:rPr lang="en-US" altLang="ru-RU" sz="2200" i="1" baseline="-25000" dirty="0" smtClean="0"/>
              <a:t>i</a:t>
            </a:r>
            <a:r>
              <a:rPr lang="en-US" altLang="ru-RU" sz="2200" dirty="0" smtClean="0"/>
              <a:t>=</a:t>
            </a:r>
            <a:r>
              <a:rPr lang="ru-RU" altLang="ru-RU" sz="2200" dirty="0" smtClean="0"/>
              <a:t>7</a:t>
            </a:r>
            <a:r>
              <a:rPr lang="en-US" altLang="ru-RU" sz="2200" dirty="0" smtClean="0"/>
              <a:t>00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(с целью </a:t>
            </a:r>
            <a:r>
              <a:rPr lang="ru-RU" altLang="ru-RU" sz="2200" dirty="0" smtClean="0"/>
              <a:t>сэкономить):</a:t>
            </a:r>
            <a:r>
              <a:rPr lang="ru-RU" altLang="ru-RU" sz="2200" dirty="0"/>
              <a:t/>
            </a:r>
            <a:br>
              <a:rPr lang="ru-RU" altLang="ru-RU" sz="2200" dirty="0"/>
            </a:br>
            <a:r>
              <a:rPr lang="ru-RU" altLang="ru-RU" sz="2200" dirty="0"/>
              <a:t>Если </a:t>
            </a:r>
            <a:r>
              <a:rPr lang="en-US" altLang="ru-RU" sz="2200" i="1" dirty="0" err="1" smtClean="0"/>
              <a:t>b</a:t>
            </a:r>
            <a:r>
              <a:rPr lang="en-US" altLang="ru-RU" sz="2200" baseline="-25000" dirty="0" err="1" smtClean="0"/>
              <a:t>max</a:t>
            </a:r>
            <a:r>
              <a:rPr lang="en-US" altLang="ru-RU" sz="2200" dirty="0" smtClean="0"/>
              <a:t>&lt;700</a:t>
            </a:r>
            <a:r>
              <a:rPr lang="ru-RU" altLang="ru-RU" sz="2200" dirty="0"/>
              <a:t>, результат без изменения, </a:t>
            </a:r>
            <a:r>
              <a:rPr lang="ru-RU" altLang="ru-RU" sz="2200" dirty="0" smtClean="0"/>
              <a:t>выигрываем </a:t>
            </a:r>
            <a:r>
              <a:rPr lang="ru-RU" altLang="ru-RU" sz="2200" dirty="0"/>
              <a:t>и платим </a:t>
            </a:r>
            <a:r>
              <a:rPr lang="en-US" altLang="ru-RU" sz="2200" i="1" dirty="0" err="1"/>
              <a:t>b</a:t>
            </a:r>
            <a:r>
              <a:rPr lang="en-US" altLang="ru-RU" sz="2200" baseline="-25000" dirty="0" err="1"/>
              <a:t>max</a:t>
            </a:r>
            <a:r>
              <a:rPr lang="ru-RU" altLang="ru-RU" sz="2200" dirty="0" smtClean="0"/>
              <a:t>;</a:t>
            </a:r>
            <a:r>
              <a:rPr lang="ru-RU" altLang="ru-RU" sz="2200" dirty="0"/>
              <a:t/>
            </a:r>
            <a:br>
              <a:rPr lang="ru-RU" altLang="ru-RU" sz="2200" dirty="0"/>
            </a:br>
            <a:r>
              <a:rPr lang="ru-RU" altLang="ru-RU" sz="2200" dirty="0"/>
              <a:t>Если </a:t>
            </a:r>
            <a:r>
              <a:rPr lang="en-US" altLang="ru-RU" sz="2200" i="1" dirty="0" err="1" smtClean="0"/>
              <a:t>b</a:t>
            </a:r>
            <a:r>
              <a:rPr lang="en-US" altLang="ru-RU" sz="2200" baseline="-25000" dirty="0" err="1" smtClean="0"/>
              <a:t>max</a:t>
            </a:r>
            <a:r>
              <a:rPr lang="en-US" altLang="ru-RU" sz="2200" dirty="0" smtClean="0"/>
              <a:t>&gt;800</a:t>
            </a:r>
            <a:r>
              <a:rPr lang="ru-RU" altLang="ru-RU" sz="2200" dirty="0"/>
              <a:t>, результат без изменения, </a:t>
            </a:r>
            <a:r>
              <a:rPr lang="ru-RU" altLang="ru-RU" sz="2200" dirty="0" smtClean="0"/>
              <a:t>проигрываем</a:t>
            </a:r>
            <a:r>
              <a:rPr lang="en-US" altLang="ru-RU" sz="2200" dirty="0" smtClean="0"/>
              <a:t>;</a:t>
            </a:r>
            <a:r>
              <a:rPr lang="en-US" altLang="ru-RU" sz="2200" dirty="0"/>
              <a:t/>
            </a:r>
            <a:br>
              <a:rPr lang="en-US" altLang="ru-RU" sz="2200" dirty="0"/>
            </a:br>
            <a:r>
              <a:rPr lang="ru-RU" altLang="ru-RU" sz="2200" dirty="0"/>
              <a:t>Если </a:t>
            </a:r>
            <a:r>
              <a:rPr lang="en-US" altLang="ru-RU" sz="2200" i="1" dirty="0" err="1"/>
              <a:t>b</a:t>
            </a:r>
            <a:r>
              <a:rPr lang="en-US" altLang="ru-RU" sz="2200" baseline="-25000" dirty="0" err="1"/>
              <a:t>max</a:t>
            </a:r>
            <a:r>
              <a:rPr lang="ru-RU" altLang="ru-RU" sz="2200" dirty="0">
                <a:sym typeface="Symbol" panose="05050102010706020507" pitchFamily="18" charset="2"/>
              </a:rPr>
              <a:t></a:t>
            </a:r>
            <a:r>
              <a:rPr lang="en-US" altLang="ru-RU" sz="2200" dirty="0" smtClean="0">
                <a:sym typeface="Symbol" panose="05050102010706020507" pitchFamily="18" charset="2"/>
              </a:rPr>
              <a:t>[</a:t>
            </a:r>
            <a:r>
              <a:rPr lang="ru-RU" altLang="ru-RU" sz="2200" dirty="0" smtClean="0">
                <a:sym typeface="Symbol" panose="05050102010706020507" pitchFamily="18" charset="2"/>
              </a:rPr>
              <a:t>7</a:t>
            </a:r>
            <a:r>
              <a:rPr lang="en-US" altLang="ru-RU" sz="2200" dirty="0" smtClean="0">
                <a:sym typeface="Symbol" panose="05050102010706020507" pitchFamily="18" charset="2"/>
              </a:rPr>
              <a:t>00</a:t>
            </a:r>
            <a:r>
              <a:rPr lang="en-US" altLang="ru-RU" sz="2200" dirty="0">
                <a:sym typeface="Symbol" panose="05050102010706020507" pitchFamily="18" charset="2"/>
              </a:rPr>
              <a:t>; </a:t>
            </a:r>
            <a:r>
              <a:rPr lang="ru-RU" altLang="ru-RU" sz="2200" dirty="0" smtClean="0">
                <a:sym typeface="Symbol" panose="05050102010706020507" pitchFamily="18" charset="2"/>
              </a:rPr>
              <a:t>8</a:t>
            </a:r>
            <a:r>
              <a:rPr lang="en-US" altLang="ru-RU" sz="2200" dirty="0" smtClean="0">
                <a:sym typeface="Symbol" panose="05050102010706020507" pitchFamily="18" charset="2"/>
              </a:rPr>
              <a:t>00</a:t>
            </a:r>
            <a:r>
              <a:rPr lang="en-US" altLang="ru-RU" sz="2200" dirty="0">
                <a:sym typeface="Symbol" panose="05050102010706020507" pitchFamily="18" charset="2"/>
              </a:rPr>
              <a:t>]</a:t>
            </a:r>
            <a:r>
              <a:rPr lang="ru-RU" altLang="ru-RU" sz="2200" dirty="0">
                <a:sym typeface="Symbol" panose="05050102010706020507" pitchFamily="18" charset="2"/>
              </a:rPr>
              <a:t>, </a:t>
            </a:r>
            <a:r>
              <a:rPr lang="ru-RU" altLang="ru-RU" sz="2200" dirty="0" smtClean="0">
                <a:sym typeface="Symbol" panose="05050102010706020507" pitchFamily="18" charset="2"/>
              </a:rPr>
              <a:t>проигрываем, хотя должны получить лот!</a:t>
            </a:r>
            <a:endParaRPr lang="ru-RU" altLang="ru-RU" sz="2200" dirty="0"/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Закрытые аукционы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848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064492"/>
            <a:ext cx="886618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marL="263525" indent="-263525" algn="just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Аукцион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Викри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неустойчив к сговору</a:t>
            </a:r>
          </a:p>
          <a:p>
            <a:pPr marL="263525" algn="just"/>
            <a:r>
              <a:rPr lang="ru-RU" altLang="ru-RU" sz="2200" dirty="0" smtClean="0"/>
              <a:t>Победитель указывает честную цену 800, остальных стимулирует (в </a:t>
            </a:r>
            <a:r>
              <a:rPr lang="ru-RU" altLang="ru-RU" sz="2200" dirty="0" err="1" smtClean="0"/>
              <a:t>т.ч</a:t>
            </a:r>
            <a:r>
              <a:rPr lang="ru-RU" altLang="ru-RU" sz="2200" dirty="0" smtClean="0"/>
              <a:t>., материально) указать 0. Ситуация является равновесием </a:t>
            </a:r>
            <a:r>
              <a:rPr lang="ru-RU" altLang="ru-RU" sz="2200" dirty="0" err="1" smtClean="0"/>
              <a:t>Нэша</a:t>
            </a:r>
            <a:r>
              <a:rPr lang="ru-RU" altLang="ru-RU" sz="2200" dirty="0" smtClean="0"/>
              <a:t> – никому не выгодно в одностороннем порядке менять поведение!</a:t>
            </a:r>
            <a:br>
              <a:rPr lang="ru-RU" altLang="ru-RU" sz="2200" dirty="0" smtClean="0"/>
            </a:br>
            <a:r>
              <a:rPr lang="ru-RU" altLang="ru-RU" sz="2200" dirty="0" smtClean="0"/>
              <a:t>Есть примеры, когда один из участников убеждал остальных, что </a:t>
            </a:r>
            <a:r>
              <a:rPr lang="ru-RU" altLang="ru-RU" sz="2200" dirty="0" err="1" smtClean="0"/>
              <a:t>це-нит</a:t>
            </a:r>
            <a:r>
              <a:rPr lang="ru-RU" altLang="ru-RU" sz="2200" dirty="0" smtClean="0"/>
              <a:t> лот очень высоко, и большинство конкурентов отказывалось от борьбы. Соглашения с оставшимися - дело техники!</a:t>
            </a:r>
          </a:p>
          <a:p>
            <a:pPr marL="263525" algn="just"/>
            <a:r>
              <a:rPr lang="ru-RU" altLang="ru-RU" sz="2200" dirty="0" smtClean="0"/>
              <a:t>В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аукционе первой цены </a:t>
            </a:r>
            <a:r>
              <a:rPr lang="ru-RU" altLang="ru-RU" sz="2200" dirty="0" smtClean="0"/>
              <a:t>единственный вариант получить лот даром – сделать минимальную положительную заявку при остальных нулях. Но любой из конкурентов повышает цену и выигрывает аукцион!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16</a:t>
            </a:r>
            <a:endParaRPr lang="ru-RU" altLang="ru-RU" sz="7200" dirty="0"/>
          </a:p>
        </p:txBody>
      </p:sp>
      <p:sp>
        <p:nvSpPr>
          <p:cNvPr id="6" name="Text Box 122"/>
          <p:cNvSpPr txBox="1">
            <a:spLocks noChangeArrowheads="1"/>
          </p:cNvSpPr>
          <p:nvPr/>
        </p:nvSpPr>
        <p:spPr bwMode="auto">
          <a:xfrm>
            <a:off x="114300" y="4462563"/>
            <a:ext cx="886618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marL="263525" indent="-263525" algn="just">
              <a:buFont typeface="+mj-lt"/>
              <a:buAutoNum type="arabicPeriod" startAt="2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Возможное недоверие к аукционисту</a:t>
            </a:r>
          </a:p>
          <a:p>
            <a:pPr marL="263525" algn="just"/>
            <a:r>
              <a:rPr lang="ru-RU" altLang="ru-RU" sz="2200" dirty="0" smtClean="0"/>
              <a:t>Аукционист утверждает, что вторая цена 799, а не 700 (или тем более 0!), а информация об участниках и заявках не разглашается. Если нет доверия, поведение меняется, снижая ставки и доходы аукциониста.</a:t>
            </a:r>
          </a:p>
          <a:p>
            <a:pPr marL="263525" indent="-263525" algn="just"/>
            <a:r>
              <a:rPr lang="ru-RU" altLang="ru-RU" sz="2200" b="1" dirty="0" smtClean="0">
                <a:solidFill>
                  <a:srgbClr val="00FFFF"/>
                </a:solidFill>
              </a:rPr>
              <a:t>3. Данная стратегия не работает при многократном взаимодействии</a:t>
            </a:r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Обратная сторона аукциона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Викри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1045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064492"/>
            <a:ext cx="90297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Аукционы продажи частот мобильного спектра для 3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G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:</a:t>
            </a:r>
            <a:br>
              <a:rPr lang="ru-RU" altLang="ru-RU" sz="2200" b="1" dirty="0" smtClean="0">
                <a:solidFill>
                  <a:srgbClr val="00FFFF"/>
                </a:solidFill>
              </a:rPr>
            </a:br>
            <a:r>
              <a:rPr lang="en-US" altLang="ru-RU" sz="2200" dirty="0" smtClean="0"/>
              <a:t>- </a:t>
            </a:r>
            <a:r>
              <a:rPr lang="ru-RU" altLang="ru-RU" sz="2200" dirty="0" smtClean="0"/>
              <a:t>Мало лицензий приведет к монополизации рынка;</a:t>
            </a:r>
          </a:p>
          <a:p>
            <a:r>
              <a:rPr lang="ru-RU" altLang="ru-RU" sz="2200" dirty="0" smtClean="0"/>
              <a:t>- Много лицензий – издержки на создание сети, проблемы координации;</a:t>
            </a:r>
          </a:p>
          <a:p>
            <a:r>
              <a:rPr lang="ru-RU" altLang="ru-RU" sz="2200" dirty="0" smtClean="0"/>
              <a:t>- Важно учитывать число операторов, их доли, географию страны, </a:t>
            </a:r>
            <a:r>
              <a:rPr lang="ru-RU" altLang="ru-RU" sz="2200" dirty="0" err="1" smtClean="0"/>
              <a:t>инте-грированность</a:t>
            </a:r>
            <a:r>
              <a:rPr lang="ru-RU" altLang="ru-RU" sz="2200" dirty="0" smtClean="0"/>
              <a:t> в мировое пространство и т.д.</a:t>
            </a:r>
          </a:p>
          <a:p>
            <a:r>
              <a:rPr lang="ru-RU" altLang="ru-RU" sz="2200" b="1" dirty="0" smtClean="0">
                <a:solidFill>
                  <a:srgbClr val="00FFFF"/>
                </a:solidFill>
              </a:rPr>
              <a:t>Великобритания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’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2000 </a:t>
            </a:r>
            <a:r>
              <a:rPr lang="ru-RU" altLang="ru-RU" sz="2200" dirty="0" smtClean="0"/>
              <a:t>– крупные операторы  «</a:t>
            </a:r>
            <a:r>
              <a:rPr lang="en-US" altLang="ru-RU" sz="2200" dirty="0" err="1" smtClean="0"/>
              <a:t>Cellnet</a:t>
            </a:r>
            <a:r>
              <a:rPr lang="ru-RU" altLang="ru-RU" sz="2200" dirty="0" smtClean="0"/>
              <a:t>»,  «</a:t>
            </a:r>
            <a:r>
              <a:rPr lang="en-US" altLang="ru-RU" sz="2200" dirty="0" smtClean="0"/>
              <a:t>One-2-One</a:t>
            </a:r>
            <a:r>
              <a:rPr lang="ru-RU" altLang="ru-RU" sz="2200" dirty="0" smtClean="0"/>
              <a:t>», «</a:t>
            </a:r>
            <a:r>
              <a:rPr lang="en-US" altLang="ru-RU" sz="2200" dirty="0" smtClean="0"/>
              <a:t>Orange</a:t>
            </a:r>
            <a:r>
              <a:rPr lang="ru-RU" altLang="ru-RU" sz="2200" dirty="0" smtClean="0"/>
              <a:t>» и «</a:t>
            </a:r>
            <a:r>
              <a:rPr lang="en-US" altLang="ru-RU" sz="2200" dirty="0" smtClean="0"/>
              <a:t>Vodafone</a:t>
            </a:r>
            <a:r>
              <a:rPr lang="ru-RU" altLang="ru-RU" sz="2200" dirty="0" smtClean="0"/>
              <a:t>», средние и мелкие. Сколько выдавать лицензий?</a:t>
            </a:r>
            <a:endParaRPr lang="ru-RU" altLang="ru-RU" sz="2200" dirty="0"/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17</a:t>
            </a:r>
            <a:endParaRPr lang="ru-RU" altLang="ru-RU" sz="7200" dirty="0"/>
          </a:p>
        </p:txBody>
      </p:sp>
      <p:sp>
        <p:nvSpPr>
          <p:cNvPr id="6" name="Text Box 122"/>
          <p:cNvSpPr txBox="1">
            <a:spLocks noChangeArrowheads="1"/>
          </p:cNvSpPr>
          <p:nvPr/>
        </p:nvSpPr>
        <p:spPr bwMode="auto">
          <a:xfrm>
            <a:off x="114299" y="3465361"/>
            <a:ext cx="892016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Сборы в разных странах:</a:t>
            </a:r>
            <a:br>
              <a:rPr lang="ru-RU" altLang="ru-RU" sz="2200" b="1" dirty="0" smtClean="0">
                <a:solidFill>
                  <a:srgbClr val="00FFFF"/>
                </a:solidFill>
              </a:rPr>
            </a:br>
            <a:r>
              <a:rPr lang="ru-RU" altLang="ru-RU" sz="2200" dirty="0" smtClean="0"/>
              <a:t>Великобритания – 650 евро на человека (39 млрд, 2,5% годового ВВП)</a:t>
            </a:r>
          </a:p>
          <a:p>
            <a:r>
              <a:rPr lang="ru-RU" altLang="ru-RU" sz="2200" dirty="0" smtClean="0"/>
              <a:t>Швейцария – 20 евро (около 150 млн)</a:t>
            </a:r>
          </a:p>
          <a:p>
            <a:r>
              <a:rPr lang="ru-RU" altLang="ru-RU" sz="2200" dirty="0" smtClean="0"/>
              <a:t>Германия – 615 евро (</a:t>
            </a:r>
            <a:r>
              <a:rPr lang="en-US" altLang="ru-RU" sz="2200" dirty="0" smtClean="0"/>
              <a:t>&gt;50 </a:t>
            </a:r>
            <a:r>
              <a:rPr lang="ru-RU" altLang="ru-RU" sz="2200" dirty="0" smtClean="0"/>
              <a:t>млрд)</a:t>
            </a:r>
          </a:p>
          <a:p>
            <a:r>
              <a:rPr lang="ru-RU" altLang="ru-RU" sz="2200" dirty="0" smtClean="0"/>
              <a:t>Голландия – 170 евро (5 лицензий на 5 гигантов)</a:t>
            </a:r>
          </a:p>
          <a:p>
            <a:r>
              <a:rPr lang="ru-RU" altLang="ru-RU" sz="2200" dirty="0" smtClean="0"/>
              <a:t>Австрия – 100 евро, Дания – 95 евро, Бельгия и Греция – по 45 евро</a:t>
            </a:r>
          </a:p>
          <a:p>
            <a:r>
              <a:rPr lang="ru-RU" altLang="ru-RU" sz="2200" dirty="0" smtClean="0"/>
              <a:t>Россия – аукцион не проводился!</a:t>
            </a:r>
            <a:endParaRPr lang="ru-RU" altLang="ru-RU" sz="2200" dirty="0"/>
          </a:p>
        </p:txBody>
      </p:sp>
      <p:sp>
        <p:nvSpPr>
          <p:cNvPr id="7" name="Text Box 122"/>
          <p:cNvSpPr txBox="1">
            <a:spLocks noChangeArrowheads="1"/>
          </p:cNvSpPr>
          <p:nvPr/>
        </p:nvSpPr>
        <p:spPr bwMode="auto">
          <a:xfrm>
            <a:off x="114299" y="5907352"/>
            <a:ext cx="88661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США проводит аукционы с 1994 г. </a:t>
            </a:r>
            <a:r>
              <a:rPr lang="ru-RU" altLang="ru-RU" sz="2200" dirty="0" smtClean="0"/>
              <a:t>В 2014-2015 аукционы частот для </a:t>
            </a:r>
            <a:r>
              <a:rPr lang="en-US" altLang="ru-RU" sz="2200" dirty="0" smtClean="0"/>
              <a:t>LTE</a:t>
            </a:r>
            <a:r>
              <a:rPr lang="ru-RU" altLang="ru-RU" sz="2200" dirty="0" smtClean="0"/>
              <a:t>. Участвовали 70 компаний, 31 получила частоты, доходы 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45 млрд</a:t>
            </a:r>
            <a:r>
              <a:rPr lang="en-US" altLang="ru-RU" sz="2200" dirty="0" smtClean="0"/>
              <a:t>.</a:t>
            </a:r>
            <a:endParaRPr lang="ru-RU" altLang="ru-RU" sz="2200" dirty="0"/>
          </a:p>
        </p:txBody>
      </p:sp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Аукционы мобильного спектра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7458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048996"/>
            <a:ext cx="90297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marL="357188" indent="-357188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Лоббирование отдельных участников</a:t>
            </a:r>
            <a:br>
              <a:rPr lang="ru-RU" altLang="ru-RU" sz="2200" b="1" dirty="0" smtClean="0">
                <a:solidFill>
                  <a:srgbClr val="00FFFF"/>
                </a:solidFill>
              </a:rPr>
            </a:br>
            <a:r>
              <a:rPr lang="ru-RU" altLang="ru-RU" sz="2200" dirty="0" smtClean="0"/>
              <a:t>Даже безвозмездная государственная помощь ограниченного размера (примерно до 25%) не меняет результаты,  при большем размере </a:t>
            </a:r>
            <a:r>
              <a:rPr lang="ru-RU" altLang="ru-RU" sz="2200" dirty="0" err="1" smtClean="0"/>
              <a:t>суб-сидируемые</a:t>
            </a:r>
            <a:r>
              <a:rPr lang="ru-RU" altLang="ru-RU" sz="2200" dirty="0" smtClean="0"/>
              <a:t> участники побеждают, однако рост цен не превышает </a:t>
            </a:r>
            <a:r>
              <a:rPr lang="ru-RU" altLang="ru-RU" sz="2200" dirty="0" err="1" smtClean="0"/>
              <a:t>ве</a:t>
            </a:r>
            <a:r>
              <a:rPr lang="ru-RU" altLang="ru-RU" sz="2200" dirty="0" smtClean="0"/>
              <a:t>-личину поддержки.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18</a:t>
            </a:r>
            <a:endParaRPr lang="ru-RU" altLang="ru-RU" sz="7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801" y="2745780"/>
            <a:ext cx="89201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buFont typeface="+mj-lt"/>
              <a:buAutoNum type="arabicPeriod" startAt="2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Сговор </a:t>
            </a:r>
            <a:r>
              <a:rPr lang="ru-RU" altLang="ru-RU" sz="2200" b="1" dirty="0">
                <a:solidFill>
                  <a:srgbClr val="00FFFF"/>
                </a:solidFill>
              </a:rPr>
              <a:t>при параллельных торгах со связанными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ценностями</a:t>
            </a:r>
            <a:r>
              <a:rPr lang="ru-RU" altLang="ru-RU" sz="2200" dirty="0" smtClean="0"/>
              <a:t/>
            </a:r>
            <a:br>
              <a:rPr lang="ru-RU" altLang="ru-RU" sz="2200" dirty="0" smtClean="0"/>
            </a:br>
            <a:r>
              <a:rPr lang="ru-RU" altLang="ru-RU" sz="2200" dirty="0" smtClean="0"/>
              <a:t>Пример: «</a:t>
            </a:r>
            <a:r>
              <a:rPr lang="en-US" altLang="ru-RU" sz="2200" dirty="0" smtClean="0"/>
              <a:t>McLeod</a:t>
            </a:r>
            <a:r>
              <a:rPr lang="ru-RU" altLang="ru-RU" sz="2200" dirty="0" smtClean="0"/>
              <a:t>» </a:t>
            </a:r>
            <a:r>
              <a:rPr lang="en-US" altLang="ru-RU" sz="2200" dirty="0" smtClean="0"/>
              <a:t>vs </a:t>
            </a:r>
            <a:r>
              <a:rPr lang="ru-RU" altLang="ru-RU" sz="2200" dirty="0" smtClean="0"/>
              <a:t>«</a:t>
            </a:r>
            <a:r>
              <a:rPr lang="en-US" altLang="ru-RU" sz="2200" dirty="0" err="1" smtClean="0"/>
              <a:t>USWest</a:t>
            </a:r>
            <a:r>
              <a:rPr lang="ru-RU" altLang="ru-RU" sz="2200" dirty="0" smtClean="0"/>
              <a:t>»</a:t>
            </a:r>
            <a:r>
              <a:rPr lang="en-US" altLang="ru-RU" sz="2200" dirty="0"/>
              <a:t>:</a:t>
            </a:r>
            <a:endParaRPr lang="ru-RU" altLang="ru-RU" sz="2200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23372"/>
              </p:ext>
            </p:extLst>
          </p:nvPr>
        </p:nvGraphicFramePr>
        <p:xfrm>
          <a:off x="557940" y="3551479"/>
          <a:ext cx="8267406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1058">
                  <a:extLst>
                    <a:ext uri="{9D8B030D-6E8A-4147-A177-3AD203B41FA5}">
                      <a16:colId xmlns:a16="http://schemas.microsoft.com/office/drawing/2014/main" val="3555076438"/>
                    </a:ext>
                  </a:extLst>
                </a:gridCol>
                <a:gridCol w="1181058">
                  <a:extLst>
                    <a:ext uri="{9D8B030D-6E8A-4147-A177-3AD203B41FA5}">
                      <a16:colId xmlns:a16="http://schemas.microsoft.com/office/drawing/2014/main" val="3755544688"/>
                    </a:ext>
                  </a:extLst>
                </a:gridCol>
                <a:gridCol w="1181058">
                  <a:extLst>
                    <a:ext uri="{9D8B030D-6E8A-4147-A177-3AD203B41FA5}">
                      <a16:colId xmlns:a16="http://schemas.microsoft.com/office/drawing/2014/main" val="1195216649"/>
                    </a:ext>
                  </a:extLst>
                </a:gridCol>
                <a:gridCol w="1181058">
                  <a:extLst>
                    <a:ext uri="{9D8B030D-6E8A-4147-A177-3AD203B41FA5}">
                      <a16:colId xmlns:a16="http://schemas.microsoft.com/office/drawing/2014/main" val="1590893374"/>
                    </a:ext>
                  </a:extLst>
                </a:gridCol>
                <a:gridCol w="1181058">
                  <a:extLst>
                    <a:ext uri="{9D8B030D-6E8A-4147-A177-3AD203B41FA5}">
                      <a16:colId xmlns:a16="http://schemas.microsoft.com/office/drawing/2014/main" val="220259657"/>
                    </a:ext>
                  </a:extLst>
                </a:gridCol>
                <a:gridCol w="1181058">
                  <a:extLst>
                    <a:ext uri="{9D8B030D-6E8A-4147-A177-3AD203B41FA5}">
                      <a16:colId xmlns:a16="http://schemas.microsoft.com/office/drawing/2014/main" val="3535919002"/>
                    </a:ext>
                  </a:extLst>
                </a:gridCol>
                <a:gridCol w="1181058">
                  <a:extLst>
                    <a:ext uri="{9D8B030D-6E8A-4147-A177-3AD203B41FA5}">
                      <a16:colId xmlns:a16="http://schemas.microsoft.com/office/drawing/2014/main" val="1427561917"/>
                    </a:ext>
                  </a:extLst>
                </a:gridCol>
              </a:tblGrid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Раунд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Округ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283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Округ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378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Округ 452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2132"/>
                  </a:ext>
                </a:extLst>
              </a:tr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56000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287000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72703"/>
                  </a:ext>
                </a:extLst>
              </a:tr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568000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43819"/>
                  </a:ext>
                </a:extLst>
              </a:tr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689000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2548"/>
                  </a:ext>
                </a:extLst>
              </a:tr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723000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01133"/>
                  </a:ext>
                </a:extLst>
              </a:tr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795000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15220"/>
                  </a:ext>
                </a:extLst>
              </a:tr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875000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313378</a:t>
                      </a:r>
                      <a:endParaRPr lang="ru-RU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29479"/>
                  </a:ext>
                </a:extLst>
              </a:tr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963000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345000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30300"/>
                  </a:ext>
                </a:extLst>
              </a:tr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62378</a:t>
                      </a:r>
                      <a:endParaRPr lang="ru-RU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1059000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344103"/>
                  </a:ext>
                </a:extLst>
              </a:tr>
              <a:tr h="23534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dirty="0" smtClean="0"/>
                        <a:t>69000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00165"/>
                  </a:ext>
                </a:extLst>
              </a:tr>
            </a:tbl>
          </a:graphicData>
        </a:graphic>
      </p:graphicFrame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 громких и не очень провалах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2314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1" y="1048995"/>
            <a:ext cx="890466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marL="263525" indent="-263525">
              <a:buFont typeface="+mj-lt"/>
              <a:buAutoNum type="arabicPeriod" startAt="3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«Опасение монстра»</a:t>
            </a:r>
            <a:br>
              <a:rPr lang="ru-RU" altLang="ru-RU" sz="2200" b="1" dirty="0" smtClean="0">
                <a:solidFill>
                  <a:srgbClr val="00FFFF"/>
                </a:solidFill>
              </a:rPr>
            </a:br>
            <a:r>
              <a:rPr lang="ru-RU" altLang="ru-RU" sz="2200" dirty="0" smtClean="0"/>
              <a:t>При выделении на округ 2 лицензий  местные операторы платили на 25-50% больше, но не боролись с федеральным оператором «</a:t>
            </a:r>
            <a:r>
              <a:rPr lang="en-US" altLang="ru-RU" sz="2200" dirty="0" smtClean="0"/>
              <a:t>AT&amp;T</a:t>
            </a:r>
            <a:r>
              <a:rPr lang="ru-RU" altLang="ru-RU" sz="2200" dirty="0" smtClean="0"/>
              <a:t>»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19</a:t>
            </a:r>
            <a:endParaRPr lang="ru-RU" altLang="ru-RU" sz="7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800" y="2087810"/>
            <a:ext cx="89201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>
              <a:buFont typeface="+mj-lt"/>
              <a:buAutoNum type="arabicPeriod" startAt="4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Покупка нескольких лицензий для увеличения рыночной власти</a:t>
            </a:r>
            <a:r>
              <a:rPr lang="ru-RU" altLang="ru-RU" sz="2200" dirty="0" smtClean="0"/>
              <a:t/>
            </a:r>
            <a:br>
              <a:rPr lang="ru-RU" altLang="ru-RU" sz="2200" dirty="0" smtClean="0"/>
            </a:br>
            <a:r>
              <a:rPr lang="ru-RU" altLang="ru-RU" sz="2200" dirty="0" smtClean="0"/>
              <a:t>Пример: «</a:t>
            </a:r>
            <a:r>
              <a:rPr lang="en-US" altLang="ru-RU" sz="2200" dirty="0" smtClean="0"/>
              <a:t>Verizon</a:t>
            </a:r>
            <a:r>
              <a:rPr lang="ru-RU" altLang="ru-RU" sz="2200" dirty="0" smtClean="0"/>
              <a:t>», «</a:t>
            </a:r>
            <a:r>
              <a:rPr lang="en-US" altLang="ru-RU" sz="2200" dirty="0" smtClean="0"/>
              <a:t>Cingular</a:t>
            </a:r>
            <a:r>
              <a:rPr lang="ru-RU" altLang="ru-RU" sz="2200" dirty="0" smtClean="0"/>
              <a:t>», «</a:t>
            </a:r>
            <a:r>
              <a:rPr lang="en-US" altLang="ru-RU" sz="2200" dirty="0" smtClean="0"/>
              <a:t>AT&amp;T</a:t>
            </a:r>
            <a:r>
              <a:rPr lang="ru-RU" altLang="ru-RU" sz="2200" dirty="0" smtClean="0"/>
              <a:t>»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при цене 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782 млн могли </a:t>
            </a:r>
            <a:r>
              <a:rPr lang="ru-RU" altLang="ru-RU" sz="2200" dirty="0" err="1" smtClean="0"/>
              <a:t>по-делить</a:t>
            </a:r>
            <a:r>
              <a:rPr lang="ru-RU" altLang="ru-RU" sz="2200" dirty="0" smtClean="0"/>
              <a:t> 3 лицензии. </a:t>
            </a:r>
            <a:r>
              <a:rPr lang="ru-RU" altLang="ru-RU" sz="2200" dirty="0"/>
              <a:t>«</a:t>
            </a:r>
            <a:r>
              <a:rPr lang="en-US" altLang="ru-RU" sz="2200" dirty="0"/>
              <a:t>Verizon</a:t>
            </a:r>
            <a:r>
              <a:rPr lang="ru-RU" altLang="ru-RU" sz="2200" dirty="0" smtClean="0"/>
              <a:t>» борется за 2 лицензию и выигрывает ее у </a:t>
            </a:r>
            <a:r>
              <a:rPr lang="ru-RU" altLang="ru-RU" sz="2200" dirty="0"/>
              <a:t>«</a:t>
            </a:r>
            <a:r>
              <a:rPr lang="en-US" altLang="ru-RU" sz="2200" dirty="0"/>
              <a:t>Cingular</a:t>
            </a:r>
            <a:r>
              <a:rPr lang="ru-RU" altLang="ru-RU" sz="2200" dirty="0" smtClean="0"/>
              <a:t>» по цене 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2 млрд</a:t>
            </a:r>
            <a:r>
              <a:rPr lang="en-US" altLang="ru-RU" sz="2200" dirty="0" smtClean="0"/>
              <a:t>. </a:t>
            </a:r>
            <a:r>
              <a:rPr lang="ru-RU" altLang="ru-RU" sz="2200" dirty="0" smtClean="0"/>
              <a:t>«</a:t>
            </a:r>
            <a:r>
              <a:rPr lang="en-US" altLang="ru-RU" sz="2200" dirty="0"/>
              <a:t>Deutsche </a:t>
            </a:r>
            <a:r>
              <a:rPr lang="en-US" altLang="ru-RU" sz="2200" dirty="0" smtClean="0"/>
              <a:t>Telecom</a:t>
            </a:r>
            <a:r>
              <a:rPr lang="ru-RU" altLang="ru-RU" sz="2200" dirty="0" smtClean="0"/>
              <a:t>» в похожей ситуации вынуждена была отказаться от борьбы, переплатив 2 млрд евро.</a:t>
            </a:r>
            <a:endParaRPr lang="ru-RU" altLang="ru-RU" sz="2200" b="1" dirty="0" smtClean="0">
              <a:solidFill>
                <a:srgbClr val="00FFFF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302" y="3788630"/>
            <a:ext cx="90606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>
              <a:buFont typeface="+mj-lt"/>
              <a:buAutoNum type="arabicPeriod" startAt="5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Отсутствие штрафа за отказ платить</a:t>
            </a:r>
            <a:r>
              <a:rPr lang="ru-RU" altLang="ru-RU" sz="2200" dirty="0" smtClean="0"/>
              <a:t/>
            </a:r>
            <a:br>
              <a:rPr lang="ru-RU" altLang="ru-RU" sz="2200" dirty="0" smtClean="0"/>
            </a:br>
            <a:r>
              <a:rPr lang="ru-RU" altLang="ru-RU" sz="2200" dirty="0" smtClean="0"/>
              <a:t>- Завышенные ставки и отказ платить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для закрытия доступа.</a:t>
            </a:r>
            <a:br>
              <a:rPr lang="ru-RU" altLang="ru-RU" sz="2200" dirty="0" smtClean="0"/>
            </a:br>
            <a:r>
              <a:rPr lang="ru-RU" altLang="ru-RU" sz="2200" dirty="0" smtClean="0"/>
              <a:t>- В аукционе первой цены, не зная заявок конкурентов, можно сделать множество заявок, затем выбрать минимальную победную.</a:t>
            </a:r>
            <a:endParaRPr lang="ru-RU" altLang="ru-RU" sz="2200" b="1" dirty="0" smtClean="0">
              <a:solidFill>
                <a:srgbClr val="00FF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176" y="5103096"/>
            <a:ext cx="90618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>
              <a:buFont typeface="+mj-lt"/>
              <a:buAutoNum type="arabicPeriod" startAt="6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Отсутствие или заниженная резервная цена</a:t>
            </a:r>
            <a:r>
              <a:rPr lang="ru-RU" altLang="ru-RU" sz="2200" dirty="0" smtClean="0"/>
              <a:t/>
            </a:r>
            <a:br>
              <a:rPr lang="ru-RU" altLang="ru-RU" sz="2200" dirty="0" smtClean="0"/>
            </a:br>
            <a:r>
              <a:rPr lang="ru-RU" altLang="ru-RU" sz="2200" dirty="0" smtClean="0"/>
              <a:t>Округ 1-4: </a:t>
            </a:r>
            <a:r>
              <a:rPr lang="en-US" altLang="ru-RU" sz="2200" dirty="0" smtClean="0"/>
              <a:t>Sky Network TV (2371/2273/2273/1121), </a:t>
            </a:r>
            <a:r>
              <a:rPr lang="ru-RU" altLang="ru-RU" sz="2200" dirty="0" smtClean="0"/>
              <a:t>вторая цена 401,</a:t>
            </a:r>
            <a:br>
              <a:rPr lang="ru-RU" altLang="ru-RU" sz="2200" dirty="0" smtClean="0"/>
            </a:br>
            <a:r>
              <a:rPr lang="ru-RU" altLang="ru-RU" sz="2200" dirty="0" smtClean="0"/>
              <a:t>Округ 5: </a:t>
            </a:r>
            <a:r>
              <a:rPr lang="en-US" altLang="ru-RU" sz="2200" dirty="0" smtClean="0"/>
              <a:t>United Christian (685,2), </a:t>
            </a:r>
            <a:r>
              <a:rPr lang="ru-RU" altLang="ru-RU" sz="2200" dirty="0" smtClean="0"/>
              <a:t>вторая цена 401,</a:t>
            </a:r>
            <a:br>
              <a:rPr lang="ru-RU" altLang="ru-RU" sz="2200" dirty="0" smtClean="0"/>
            </a:br>
            <a:r>
              <a:rPr lang="ru-RU" altLang="ru-RU" sz="2200" dirty="0" smtClean="0"/>
              <a:t>Округ 6: </a:t>
            </a:r>
            <a:r>
              <a:rPr lang="en-US" altLang="ru-RU" sz="2200" dirty="0" err="1" smtClean="0"/>
              <a:t>Totalisator</a:t>
            </a:r>
            <a:r>
              <a:rPr lang="en-US" altLang="ru-RU" sz="2200" dirty="0" smtClean="0"/>
              <a:t> A.B (401)</a:t>
            </a:r>
            <a:r>
              <a:rPr lang="ru-RU" altLang="ru-RU" sz="2200" dirty="0" smtClean="0"/>
              <a:t>, вторая цена 100,</a:t>
            </a:r>
            <a:br>
              <a:rPr lang="ru-RU" altLang="ru-RU" sz="2200" dirty="0" smtClean="0"/>
            </a:br>
            <a:r>
              <a:rPr lang="ru-RU" altLang="ru-RU" sz="2200" dirty="0" smtClean="0"/>
              <a:t>Округ 7: </a:t>
            </a:r>
            <a:r>
              <a:rPr lang="en-US" altLang="ru-RU" sz="2200" dirty="0" smtClean="0"/>
              <a:t>BCL (255,1)</a:t>
            </a:r>
            <a:r>
              <a:rPr lang="ru-RU" altLang="ru-RU" sz="2200" dirty="0" smtClean="0"/>
              <a:t>, вторая цена 200.</a:t>
            </a:r>
          </a:p>
        </p:txBody>
      </p:sp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 громких и не очень провалах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6569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2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Технологии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7" name="Прямоугольник 14"/>
          <p:cNvSpPr>
            <a:spLocks noChangeArrowheads="1"/>
          </p:cNvSpPr>
          <p:nvPr/>
        </p:nvSpPr>
        <p:spPr bwMode="auto">
          <a:xfrm>
            <a:off x="182561" y="1027249"/>
            <a:ext cx="45781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Факторы производства (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,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…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n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>
                <a:latin typeface="Times New Roman Cyr" pitchFamily="18" charset="0"/>
              </a:rPr>
              <a:t>– ресурсы используемые </a:t>
            </a:r>
            <a:r>
              <a:rPr lang="ru-RU" altLang="ru-RU" sz="2200" dirty="0" smtClean="0">
                <a:latin typeface="Times New Roman Cyr" pitchFamily="18" charset="0"/>
              </a:rPr>
              <a:t>фирмой в процессе производства</a:t>
            </a:r>
            <a:r>
              <a:rPr lang="en-US" altLang="ru-RU" sz="2200" dirty="0" smtClean="0">
                <a:latin typeface="Times New Roman Cyr" pitchFamily="18" charset="0"/>
              </a:rPr>
              <a:t>.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Часто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L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K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962874" y="1070790"/>
            <a:ext cx="7526816" cy="3731009"/>
            <a:chOff x="-13436" y="1691795"/>
            <a:chExt cx="10488555" cy="6035747"/>
          </a:xfrm>
        </p:grpSpPr>
        <p:sp>
          <p:nvSpPr>
            <p:cNvPr id="13" name="Line 64"/>
            <p:cNvSpPr>
              <a:spLocks noChangeShapeType="1"/>
            </p:cNvSpPr>
            <p:nvPr/>
          </p:nvSpPr>
          <p:spPr bwMode="auto">
            <a:xfrm>
              <a:off x="560996" y="1705838"/>
              <a:ext cx="0" cy="3009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65"/>
            <p:cNvSpPr>
              <a:spLocks noChangeShapeType="1"/>
            </p:cNvSpPr>
            <p:nvPr/>
          </p:nvSpPr>
          <p:spPr bwMode="auto">
            <a:xfrm flipV="1">
              <a:off x="560998" y="4725159"/>
              <a:ext cx="49768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Rectangle 70"/>
            <p:cNvSpPr>
              <a:spLocks noChangeArrowheads="1"/>
            </p:cNvSpPr>
            <p:nvPr/>
          </p:nvSpPr>
          <p:spPr bwMode="auto">
            <a:xfrm>
              <a:off x="5076411" y="4063533"/>
              <a:ext cx="598109" cy="574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6" name="Rectangle 70"/>
            <p:cNvSpPr>
              <a:spLocks noChangeArrowheads="1"/>
            </p:cNvSpPr>
            <p:nvPr/>
          </p:nvSpPr>
          <p:spPr bwMode="auto">
            <a:xfrm>
              <a:off x="-13436" y="1691795"/>
              <a:ext cx="657033" cy="4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7" name="Rectangle 70"/>
            <p:cNvSpPr>
              <a:spLocks noChangeArrowheads="1"/>
            </p:cNvSpPr>
            <p:nvPr/>
          </p:nvSpPr>
          <p:spPr bwMode="auto">
            <a:xfrm>
              <a:off x="2111536" y="3036718"/>
              <a:ext cx="3589825" cy="1050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Производственное множество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20" name="Дуга 19"/>
            <p:cNvSpPr/>
            <p:nvPr/>
          </p:nvSpPr>
          <p:spPr bwMode="auto">
            <a:xfrm flipH="1" flipV="1">
              <a:off x="521381" y="2373081"/>
              <a:ext cx="9953738" cy="5354461"/>
            </a:xfrm>
            <a:prstGeom prst="arc">
              <a:avLst>
                <a:gd name="adj1" fmla="val 194530"/>
                <a:gd name="adj2" fmla="val 523748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/>
          </p:nvSpPr>
          <p:spPr bwMode="auto">
            <a:xfrm>
              <a:off x="875869" y="1705838"/>
              <a:ext cx="4661994" cy="1051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q = f</a:t>
              </a:r>
              <a:r>
                <a:rPr lang="en-US" altLang="ru-RU" sz="2200" dirty="0" smtClean="0">
                  <a:latin typeface="Times New Roman Cyr" pitchFamily="18" charset="0"/>
                </a:rPr>
                <a:t>(</a:t>
              </a:r>
              <a:r>
                <a:rPr lang="en-US" altLang="ru-RU" sz="2200" i="1" dirty="0" smtClean="0">
                  <a:latin typeface="Times New Roman Cyr" pitchFamily="18" charset="0"/>
                </a:rPr>
                <a:t>x</a:t>
              </a:r>
              <a:r>
                <a:rPr lang="en-US" altLang="ru-RU" sz="2200" dirty="0" smtClean="0">
                  <a:latin typeface="Times New Roman Cyr" pitchFamily="18" charset="0"/>
                </a:rPr>
                <a:t>) – </a:t>
              </a:r>
              <a:r>
                <a:rPr lang="ru-RU" altLang="ru-RU" sz="2200" dirty="0" smtClean="0">
                  <a:latin typeface="Times New Roman Cyr" pitchFamily="18" charset="0"/>
                </a:rPr>
                <a:t>производственная функция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sp>
        <p:nvSpPr>
          <p:cNvPr id="24" name="Прямоугольник 14"/>
          <p:cNvSpPr>
            <a:spLocks noChangeArrowheads="1"/>
          </p:cNvSpPr>
          <p:nvPr/>
        </p:nvSpPr>
        <p:spPr bwMode="auto">
          <a:xfrm>
            <a:off x="182563" y="2036890"/>
            <a:ext cx="457812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Производственная функция </a:t>
            </a:r>
            <a:r>
              <a:rPr lang="ru-RU" altLang="ru-RU" sz="2200" dirty="0" smtClean="0">
                <a:latin typeface="Times New Roman Cyr" pitchFamily="18" charset="0"/>
              </a:rPr>
              <a:t>– мак-</a:t>
            </a:r>
            <a:r>
              <a:rPr lang="ru-RU" altLang="ru-RU" sz="2200" dirty="0" err="1" smtClean="0">
                <a:latin typeface="Times New Roman Cyr" pitchFamily="18" charset="0"/>
              </a:rPr>
              <a:t>симальный</a:t>
            </a:r>
            <a:r>
              <a:rPr lang="ru-RU" altLang="ru-RU" sz="2200" dirty="0" smtClean="0">
                <a:latin typeface="Times New Roman Cyr" pitchFamily="18" charset="0"/>
              </a:rPr>
              <a:t> выпуск 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при заданной комбинации факторов</a:t>
            </a:r>
            <a:r>
              <a:rPr lang="en-US" altLang="ru-RU" sz="2200" dirty="0" smtClean="0">
                <a:latin typeface="Times New Roman Cyr" pitchFamily="18" charset="0"/>
              </a:rPr>
              <a:t>.</a:t>
            </a:r>
          </a:p>
        </p:txBody>
      </p:sp>
      <p:sp>
        <p:nvSpPr>
          <p:cNvPr id="25" name="Text Box 388"/>
          <p:cNvSpPr txBox="1">
            <a:spLocks noChangeArrowheads="1"/>
          </p:cNvSpPr>
          <p:nvPr/>
        </p:nvSpPr>
        <p:spPr bwMode="auto">
          <a:xfrm>
            <a:off x="189823" y="3067504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Примеры технологий</a:t>
            </a:r>
            <a:endParaRPr lang="ru-RU" altLang="ru-RU" b="1" i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4470631" y="4330041"/>
            <a:ext cx="1802313" cy="1673557"/>
            <a:chOff x="4613" y="137"/>
            <a:chExt cx="2034" cy="2170"/>
          </a:xfrm>
        </p:grpSpPr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4613" y="137"/>
              <a:ext cx="1" cy="2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613" y="2306"/>
              <a:ext cx="20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4613" y="407"/>
              <a:ext cx="1899" cy="1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4613" y="950"/>
              <a:ext cx="1356" cy="1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613" y="1493"/>
              <a:ext cx="814" cy="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5426" y="1220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6889978" y="4330042"/>
            <a:ext cx="1944643" cy="1672786"/>
            <a:chOff x="6917" y="137"/>
            <a:chExt cx="2034" cy="2170"/>
          </a:xfrm>
        </p:grpSpPr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6917" y="137"/>
              <a:ext cx="1" cy="2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6917" y="2306"/>
              <a:ext cx="20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7188" y="273"/>
              <a:ext cx="1" cy="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V="1">
              <a:off x="7866" y="108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7459" y="273"/>
              <a:ext cx="1" cy="1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7188" y="2035"/>
              <a:ext cx="16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7459" y="1763"/>
              <a:ext cx="13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7730" y="273"/>
              <a:ext cx="1" cy="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Line 4"/>
            <p:cNvSpPr>
              <a:spLocks noChangeShapeType="1"/>
            </p:cNvSpPr>
            <p:nvPr/>
          </p:nvSpPr>
          <p:spPr bwMode="auto">
            <a:xfrm>
              <a:off x="7730" y="1493"/>
              <a:ext cx="108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Line 3"/>
            <p:cNvSpPr>
              <a:spLocks noChangeShapeType="1"/>
            </p:cNvSpPr>
            <p:nvPr/>
          </p:nvSpPr>
          <p:spPr bwMode="auto">
            <a:xfrm flipV="1">
              <a:off x="6917" y="1086"/>
              <a:ext cx="1221" cy="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224842" y="930851"/>
            <a:ext cx="5834771" cy="5252236"/>
            <a:chOff x="489464" y="1427066"/>
            <a:chExt cx="5865952" cy="4904705"/>
          </a:xfrm>
        </p:grpSpPr>
        <p:sp>
          <p:nvSpPr>
            <p:cNvPr id="46" name="Дуга 45"/>
            <p:cNvSpPr/>
            <p:nvPr/>
          </p:nvSpPr>
          <p:spPr bwMode="auto">
            <a:xfrm flipH="1" flipV="1">
              <a:off x="870078" y="1640134"/>
              <a:ext cx="5274534" cy="4467937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7" name="Дуга 46"/>
            <p:cNvSpPr/>
            <p:nvPr/>
          </p:nvSpPr>
          <p:spPr bwMode="auto">
            <a:xfrm flipH="1" flipV="1">
              <a:off x="1080882" y="1427066"/>
              <a:ext cx="5274534" cy="4467937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8" name="Line 64"/>
            <p:cNvSpPr>
              <a:spLocks noChangeShapeType="1"/>
            </p:cNvSpPr>
            <p:nvPr/>
          </p:nvSpPr>
          <p:spPr bwMode="auto">
            <a:xfrm>
              <a:off x="805860" y="3918849"/>
              <a:ext cx="11" cy="225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65"/>
            <p:cNvSpPr>
              <a:spLocks noChangeShapeType="1"/>
            </p:cNvSpPr>
            <p:nvPr/>
          </p:nvSpPr>
          <p:spPr bwMode="auto">
            <a:xfrm>
              <a:off x="805872" y="6170121"/>
              <a:ext cx="33400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Rectangle 70"/>
            <p:cNvSpPr>
              <a:spLocks noChangeArrowheads="1"/>
            </p:cNvSpPr>
            <p:nvPr/>
          </p:nvSpPr>
          <p:spPr bwMode="auto">
            <a:xfrm>
              <a:off x="3676240" y="5765812"/>
              <a:ext cx="554683" cy="45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L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489464" y="3880616"/>
              <a:ext cx="327127" cy="4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K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739764" y="482575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1462479" y="465292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1992709" y="5816708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1171004" y="5398280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6" name="Овал 55"/>
            <p:cNvSpPr/>
            <p:nvPr/>
          </p:nvSpPr>
          <p:spPr bwMode="auto">
            <a:xfrm>
              <a:off x="1507901" y="5346721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7" name="Овал 56"/>
            <p:cNvSpPr/>
            <p:nvPr/>
          </p:nvSpPr>
          <p:spPr bwMode="auto">
            <a:xfrm>
              <a:off x="1058755" y="4771125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8" name="Овал 57"/>
            <p:cNvSpPr/>
            <p:nvPr/>
          </p:nvSpPr>
          <p:spPr bwMode="auto">
            <a:xfrm>
              <a:off x="2097190" y="5730397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9" name="Овал 58"/>
            <p:cNvSpPr/>
            <p:nvPr/>
          </p:nvSpPr>
          <p:spPr bwMode="auto">
            <a:xfrm>
              <a:off x="1731332" y="5116871"/>
              <a:ext cx="98846" cy="9377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60" name="Прямоугольник 14"/>
          <p:cNvSpPr>
            <a:spLocks noChangeArrowheads="1"/>
          </p:cNvSpPr>
          <p:nvPr/>
        </p:nvSpPr>
        <p:spPr bwMode="auto">
          <a:xfrm>
            <a:off x="1744420" y="3566077"/>
            <a:ext cx="730536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Изокванта</a:t>
            </a:r>
            <a:r>
              <a:rPr lang="ru-RU" altLang="ru-RU" sz="2200" dirty="0" smtClean="0">
                <a:latin typeface="Times New Roman Cyr" pitchFamily="18" charset="0"/>
              </a:rPr>
              <a:t> (</a:t>
            </a:r>
            <a:r>
              <a:rPr lang="en-US" altLang="ru-RU" sz="2200" dirty="0" smtClean="0">
                <a:latin typeface="Times New Roman Cyr" pitchFamily="18" charset="0"/>
              </a:rPr>
              <a:t>~ </a:t>
            </a:r>
            <a:r>
              <a:rPr lang="ru-RU" altLang="ru-RU" sz="2200" dirty="0" smtClean="0">
                <a:latin typeface="Times New Roman Cyr" pitchFamily="18" charset="0"/>
              </a:rPr>
              <a:t>кривая безразличия) – множество всех на-боров факторов, достаточных для данного объема выпуска.</a:t>
            </a:r>
            <a:endParaRPr lang="en-US" altLang="ru-RU" sz="2200" dirty="0" smtClean="0">
              <a:latin typeface="Times New Roman Cyr" pitchFamily="18" charset="0"/>
            </a:endParaRPr>
          </a:p>
        </p:txBody>
      </p:sp>
      <p:sp>
        <p:nvSpPr>
          <p:cNvPr id="61" name="Прямоугольник 14"/>
          <p:cNvSpPr>
            <a:spLocks noChangeArrowheads="1"/>
          </p:cNvSpPr>
          <p:nvPr/>
        </p:nvSpPr>
        <p:spPr bwMode="auto">
          <a:xfrm>
            <a:off x="484894" y="5986839"/>
            <a:ext cx="33904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ПФ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Кобба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-Дугласа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(независимые факторы)</a:t>
            </a:r>
            <a:endParaRPr lang="en-US" altLang="ru-RU" sz="2200" dirty="0" smtClean="0">
              <a:latin typeface="Times New Roman Cyr" pitchFamily="18" charset="0"/>
            </a:endParaRPr>
          </a:p>
        </p:txBody>
      </p:sp>
      <p:sp>
        <p:nvSpPr>
          <p:cNvPr id="62" name="Прямоугольник 14"/>
          <p:cNvSpPr>
            <a:spLocks noChangeArrowheads="1"/>
          </p:cNvSpPr>
          <p:nvPr/>
        </p:nvSpPr>
        <p:spPr bwMode="auto">
          <a:xfrm>
            <a:off x="4152665" y="6001720"/>
            <a:ext cx="243524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Линейные ПФ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сов.заменители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en-US" altLang="ru-RU" sz="2200" dirty="0" smtClean="0">
              <a:latin typeface="Times New Roman Cyr" pitchFamily="18" charset="0"/>
            </a:endParaRPr>
          </a:p>
        </p:txBody>
      </p:sp>
      <p:sp>
        <p:nvSpPr>
          <p:cNvPr id="63" name="Прямоугольник 14"/>
          <p:cNvSpPr>
            <a:spLocks noChangeArrowheads="1"/>
          </p:cNvSpPr>
          <p:nvPr/>
        </p:nvSpPr>
        <p:spPr bwMode="auto">
          <a:xfrm>
            <a:off x="6623990" y="6001353"/>
            <a:ext cx="24724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ПФ Леонтьева</a:t>
            </a:r>
            <a:endParaRPr lang="ru-RU" altLang="ru-RU" sz="2200" dirty="0"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(сборочное пр-во)</a:t>
            </a:r>
          </a:p>
        </p:txBody>
      </p:sp>
    </p:spTree>
    <p:extLst>
      <p:ext uri="{BB962C8B-B14F-4D97-AF65-F5344CB8AC3E}">
        <p14:creationId xmlns:p14="http://schemas.microsoft.com/office/powerpoint/2010/main" val="142653538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4" grpId="0"/>
      <p:bldP spid="25" grpId="0"/>
      <p:bldP spid="60" grpId="0"/>
      <p:bldP spid="61" grpId="0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0" name="Text Box 122"/>
          <p:cNvSpPr txBox="1">
            <a:spLocks noChangeArrowheads="1"/>
          </p:cNvSpPr>
          <p:nvPr/>
        </p:nvSpPr>
        <p:spPr bwMode="auto">
          <a:xfrm>
            <a:off x="114300" y="1048992"/>
            <a:ext cx="90297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Почти аукционы: </a:t>
            </a:r>
            <a:r>
              <a:rPr lang="ru-RU" altLang="ru-RU" sz="2200" dirty="0" smtClean="0"/>
              <a:t>выбор отеля на </a:t>
            </a:r>
            <a:r>
              <a:rPr lang="en-US" altLang="ru-RU" sz="2200" dirty="0" smtClean="0">
                <a:hlinkClick r:id="rId2"/>
              </a:rPr>
              <a:t>http://booking.com</a:t>
            </a:r>
            <a:r>
              <a:rPr lang="ru-RU" altLang="ru-RU" sz="2200" dirty="0" smtClean="0"/>
              <a:t>, поиск перелетов на </a:t>
            </a:r>
            <a:r>
              <a:rPr lang="en-US" altLang="ru-RU" sz="2200" dirty="0" smtClean="0">
                <a:hlinkClick r:id="rId3"/>
              </a:rPr>
              <a:t>http://momondo.com</a:t>
            </a:r>
            <a:r>
              <a:rPr lang="en-US" altLang="ru-RU" sz="2200" dirty="0" smtClean="0"/>
              <a:t>, </a:t>
            </a:r>
            <a:r>
              <a:rPr lang="ru-RU" altLang="ru-RU" sz="2200" dirty="0" smtClean="0"/>
              <a:t>покупка подержанного ноутбука на </a:t>
            </a:r>
            <a:r>
              <a:rPr lang="en-US" altLang="ru-RU" sz="2200" dirty="0" smtClean="0">
                <a:hlinkClick r:id="rId4"/>
              </a:rPr>
              <a:t>http://avito.ru</a:t>
            </a:r>
            <a:r>
              <a:rPr lang="ru-RU" altLang="ru-RU" sz="2200" dirty="0" smtClean="0"/>
              <a:t>...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20</a:t>
            </a:r>
            <a:endParaRPr lang="ru-RU" altLang="ru-RU" sz="7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302" y="3851472"/>
            <a:ext cx="90606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Стратегическое поведение опытных покупателей</a:t>
            </a:r>
          </a:p>
          <a:p>
            <a:r>
              <a:rPr lang="en-US" altLang="ru-RU" sz="2200" dirty="0" smtClean="0"/>
              <a:t>## </a:t>
            </a:r>
            <a:r>
              <a:rPr lang="ru-RU" altLang="ru-RU" sz="2200" dirty="0" smtClean="0"/>
              <a:t>Значительное число ставок наблюдается в последние минуты и даже секунды перед окончанием аукциона.</a:t>
            </a:r>
          </a:p>
          <a:p>
            <a:r>
              <a:rPr lang="ru-RU" altLang="ru-RU" sz="2200" b="1" dirty="0" smtClean="0">
                <a:solidFill>
                  <a:srgbClr val="00FFFF"/>
                </a:solidFill>
              </a:rPr>
              <a:t>Нестратегические причины: </a:t>
            </a:r>
            <a:r>
              <a:rPr lang="ru-RU" altLang="ru-RU" sz="2200" dirty="0" smtClean="0"/>
              <a:t>завершение торгов по похожим товарам, эффект толпы при ожесточенной торговле, топ поисковиков.</a:t>
            </a:r>
          </a:p>
          <a:p>
            <a:r>
              <a:rPr lang="ru-RU" altLang="ru-RU" sz="2200" b="1" dirty="0" smtClean="0">
                <a:solidFill>
                  <a:srgbClr val="00FFFF"/>
                </a:solidFill>
              </a:rPr>
              <a:t>Стратегическая причина: </a:t>
            </a:r>
            <a:r>
              <a:rPr lang="ru-RU" altLang="ru-RU" sz="2200" dirty="0" smtClean="0"/>
              <a:t>«опытные» игроки не хотят возбуждать «но-</a:t>
            </a:r>
            <a:r>
              <a:rPr lang="ru-RU" altLang="ru-RU" sz="2200" dirty="0" err="1" smtClean="0"/>
              <a:t>вичков</a:t>
            </a:r>
            <a:r>
              <a:rPr lang="ru-RU" altLang="ru-RU" sz="2200" dirty="0" smtClean="0"/>
              <a:t>», умеющих прибавлять десятку.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Элвин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Рот: </a:t>
            </a:r>
            <a:r>
              <a:rPr lang="ru-RU" altLang="ru-RU" sz="2200" dirty="0" smtClean="0"/>
              <a:t>«</a:t>
            </a:r>
            <a:r>
              <a:rPr lang="en-US" altLang="ru-RU" sz="2200" dirty="0" smtClean="0"/>
              <a:t>eBay</a:t>
            </a:r>
            <a:r>
              <a:rPr lang="ru-RU" altLang="ru-RU" sz="2200" dirty="0" smtClean="0"/>
              <a:t>» </a:t>
            </a:r>
            <a:r>
              <a:rPr lang="en-US" altLang="ru-RU" sz="2200" dirty="0" smtClean="0"/>
              <a:t>vs </a:t>
            </a:r>
            <a:r>
              <a:rPr lang="ru-RU" altLang="ru-RU" sz="2200" dirty="0" smtClean="0"/>
              <a:t>«</a:t>
            </a:r>
            <a:r>
              <a:rPr lang="en-US" altLang="ru-RU" sz="2200" dirty="0" smtClean="0"/>
              <a:t>Amazon</a:t>
            </a:r>
            <a:r>
              <a:rPr lang="ru-RU" altLang="ru-RU" sz="2200" dirty="0" smtClean="0"/>
              <a:t>»</a:t>
            </a:r>
            <a:r>
              <a:rPr lang="en-US" altLang="ru-RU" sz="2200" dirty="0" smtClean="0"/>
              <a:t>.</a:t>
            </a:r>
            <a:endParaRPr lang="ru-RU" altLang="ru-RU" sz="2200" b="1" dirty="0" smtClean="0">
              <a:solidFill>
                <a:srgbClr val="00FFFF"/>
              </a:solidFill>
            </a:endParaRPr>
          </a:p>
        </p:txBody>
      </p:sp>
      <p:sp>
        <p:nvSpPr>
          <p:cNvPr id="8" name="Text Box 122"/>
          <p:cNvSpPr txBox="1">
            <a:spLocks noChangeArrowheads="1"/>
          </p:cNvSpPr>
          <p:nvPr/>
        </p:nvSpPr>
        <p:spPr bwMode="auto">
          <a:xfrm>
            <a:off x="114300" y="1810681"/>
            <a:ext cx="892016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Совсем аукцион: </a:t>
            </a:r>
            <a:r>
              <a:rPr lang="en-US" altLang="ru-RU" sz="2200" dirty="0" smtClean="0">
                <a:hlinkClick r:id="rId5"/>
              </a:rPr>
              <a:t>http://ebay.com</a:t>
            </a:r>
            <a:endParaRPr lang="ru-RU" altLang="ru-RU" sz="2200" dirty="0" smtClean="0"/>
          </a:p>
          <a:p>
            <a:pPr algn="just"/>
            <a:r>
              <a:rPr lang="ru-RU" altLang="ru-RU" sz="2200" dirty="0" smtClean="0"/>
              <a:t>Выглядит как английский аукцион, в реальности аукцион </a:t>
            </a:r>
            <a:r>
              <a:rPr lang="ru-RU" altLang="ru-RU" sz="2200" dirty="0" err="1" smtClean="0"/>
              <a:t>Викри</a:t>
            </a:r>
            <a:r>
              <a:rPr lang="ru-RU" altLang="ru-RU" sz="2200" dirty="0" smtClean="0"/>
              <a:t>. Напри-мер, если текущая цена равна 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1234, а минимальный шаг – </a:t>
            </a:r>
            <a:r>
              <a:rPr lang="en-US" altLang="ru-RU" sz="2200" dirty="0" smtClean="0"/>
              <a:t>$10</a:t>
            </a:r>
            <a:r>
              <a:rPr lang="ru-RU" altLang="ru-RU" sz="2200" dirty="0" smtClean="0"/>
              <a:t>, можно поставить </a:t>
            </a:r>
            <a:r>
              <a:rPr lang="en-US" altLang="ru-RU" sz="2200" dirty="0" smtClean="0"/>
              <a:t>$1244</a:t>
            </a:r>
            <a:r>
              <a:rPr lang="ru-RU" altLang="ru-RU" sz="2200" dirty="0" smtClean="0"/>
              <a:t>, зная, что конкурент тут же поставит 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1254 и т.д. А можно указать свою реальную оценку 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1500, и компьютер будет до этой суммы торговаться самостоятельно.</a:t>
            </a:r>
          </a:p>
        </p:txBody>
      </p:sp>
      <p:sp>
        <p:nvSpPr>
          <p:cNvPr id="10" name="Text Box 122"/>
          <p:cNvSpPr txBox="1">
            <a:spLocks noChangeArrowheads="1"/>
          </p:cNvSpPr>
          <p:nvPr/>
        </p:nvSpPr>
        <p:spPr bwMode="auto">
          <a:xfrm>
            <a:off x="82177" y="6269849"/>
            <a:ext cx="89201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Биржевая торговля: </a:t>
            </a:r>
            <a:r>
              <a:rPr lang="ru-RU" altLang="ru-RU" sz="2200" dirty="0" smtClean="0"/>
              <a:t>валютный и фондовый рынок = двойной аукцион.</a:t>
            </a:r>
          </a:p>
        </p:txBody>
      </p:sp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Немного об интернет-аукционах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855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0" grpId="0"/>
      <p:bldP spid="7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r"/>
            <a:r>
              <a:rPr lang="ru-RU" altLang="ru-RU" sz="7200" b="1" dirty="0" smtClean="0"/>
              <a:t>21</a:t>
            </a:r>
            <a:endParaRPr lang="ru-RU" altLang="ru-RU" sz="7200" dirty="0"/>
          </a:p>
        </p:txBody>
      </p:sp>
      <p:sp>
        <p:nvSpPr>
          <p:cNvPr id="8" name="Text Box 122"/>
          <p:cNvSpPr txBox="1">
            <a:spLocks noChangeArrowheads="1"/>
          </p:cNvSpPr>
          <p:nvPr/>
        </p:nvSpPr>
        <p:spPr bwMode="auto">
          <a:xfrm>
            <a:off x="97675" y="1066505"/>
            <a:ext cx="892016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Задача поиска наилучших индивидуальных связок «продавец-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поку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-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патель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» посредством поисковых систем:</a:t>
            </a:r>
            <a:endParaRPr lang="ru-RU" altLang="ru-RU" sz="2200" dirty="0" smtClean="0"/>
          </a:p>
          <a:p>
            <a:pPr algn="just"/>
            <a:r>
              <a:rPr lang="ru-RU" altLang="ru-RU" sz="2200" dirty="0" smtClean="0"/>
              <a:t>«Яндекс» и «</a:t>
            </a:r>
            <a:r>
              <a:rPr lang="en-US" altLang="ru-RU" sz="2200" dirty="0" smtClean="0"/>
              <a:t>Google</a:t>
            </a:r>
            <a:r>
              <a:rPr lang="ru-RU" altLang="ru-RU" sz="2200" dirty="0" smtClean="0"/>
              <a:t>» базовый бесплатный продукт «контекстный поиск»  тесно переплетают с дополнительным продуктом – рекламой, показы ко-торой реализованы через аукцион, один из наиболее массовых в истории («Яндекс» за месяц осуществляет более 10 млрд торгов, в каждом из ко-</a:t>
            </a:r>
            <a:r>
              <a:rPr lang="ru-RU" altLang="ru-RU" sz="2200" dirty="0" err="1" smtClean="0"/>
              <a:t>торых</a:t>
            </a:r>
            <a:r>
              <a:rPr lang="ru-RU" altLang="ru-RU" sz="2200" dirty="0" smtClean="0"/>
              <a:t> участвуют десятки, а то и сотни компаний!)</a:t>
            </a:r>
          </a:p>
        </p:txBody>
      </p:sp>
      <p:sp>
        <p:nvSpPr>
          <p:cNvPr id="9" name="Text Box 122"/>
          <p:cNvSpPr txBox="1">
            <a:spLocks noChangeArrowheads="1"/>
          </p:cNvSpPr>
          <p:nvPr/>
        </p:nvSpPr>
        <p:spPr bwMode="auto">
          <a:xfrm>
            <a:off x="97675" y="3493364"/>
            <a:ext cx="893678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Интересы рекламодателя и пользователя поисковика сходны:</a:t>
            </a:r>
          </a:p>
          <a:p>
            <a:pPr algn="just"/>
            <a:r>
              <a:rPr lang="ru-RU" sz="2200" b="1" dirty="0">
                <a:solidFill>
                  <a:srgbClr val="00FFFF"/>
                </a:solidFill>
              </a:rPr>
              <a:t>Пользователь </a:t>
            </a:r>
            <a:r>
              <a:rPr lang="ru-RU" sz="2200" dirty="0"/>
              <a:t>хотел бы найти по своему поисковому запросу </a:t>
            </a:r>
            <a:r>
              <a:rPr lang="ru-RU" sz="2200" dirty="0" smtClean="0"/>
              <a:t>среди мил-</a:t>
            </a:r>
            <a:r>
              <a:rPr lang="ru-RU" sz="2200" dirty="0" err="1" smtClean="0"/>
              <a:t>лионов</a:t>
            </a:r>
            <a:r>
              <a:rPr lang="ru-RU" sz="2200" dirty="0" smtClean="0"/>
              <a:t> </a:t>
            </a:r>
            <a:r>
              <a:rPr lang="ru-RU" sz="2200" dirty="0"/>
              <a:t>аналогов объект, в </a:t>
            </a:r>
            <a:r>
              <a:rPr lang="ru-RU" sz="2200" dirty="0" smtClean="0"/>
              <a:t>максимальной </a:t>
            </a:r>
            <a:r>
              <a:rPr lang="ru-RU" sz="2200" dirty="0"/>
              <a:t>степени удовлетворяющий его </a:t>
            </a:r>
            <a:r>
              <a:rPr lang="ru-RU" sz="2200" dirty="0" smtClean="0"/>
              <a:t>потребностям</a:t>
            </a:r>
            <a:r>
              <a:rPr lang="ru-RU" sz="2200" dirty="0"/>
              <a:t>. </a:t>
            </a:r>
            <a:r>
              <a:rPr lang="ru-RU" sz="2200" b="1" dirty="0" smtClean="0">
                <a:solidFill>
                  <a:srgbClr val="00FFFF"/>
                </a:solidFill>
              </a:rPr>
              <a:t>Рекламодатель</a:t>
            </a:r>
            <a:r>
              <a:rPr lang="ru-RU" sz="2200" dirty="0" smtClean="0"/>
              <a:t> </a:t>
            </a:r>
            <a:r>
              <a:rPr lang="ru-RU" sz="2200" dirty="0"/>
              <a:t>хотел бы найти именно этого </a:t>
            </a:r>
            <a:r>
              <a:rPr lang="ru-RU" sz="2200" dirty="0" smtClean="0"/>
              <a:t>конкретно-</a:t>
            </a:r>
            <a:r>
              <a:rPr lang="ru-RU" sz="2200" dirty="0" err="1" smtClean="0"/>
              <a:t>го</a:t>
            </a:r>
            <a:r>
              <a:rPr lang="ru-RU" sz="2200" dirty="0" smtClean="0"/>
              <a:t> человека</a:t>
            </a:r>
            <a:r>
              <a:rPr lang="ru-RU" sz="2200" dirty="0"/>
              <a:t>, который готов выложить круглую сумму за </a:t>
            </a:r>
            <a:r>
              <a:rPr lang="ru-RU" sz="2200" dirty="0" smtClean="0"/>
              <a:t>предлагаемый товар</a:t>
            </a:r>
            <a:r>
              <a:rPr lang="ru-RU" sz="2200" dirty="0"/>
              <a:t>. Ему </a:t>
            </a:r>
            <a:r>
              <a:rPr lang="ru-RU" sz="2200" dirty="0" smtClean="0"/>
              <a:t>тоже не хочется </a:t>
            </a:r>
            <a:r>
              <a:rPr lang="ru-RU" sz="2200" dirty="0" err="1"/>
              <a:t>спамить</a:t>
            </a:r>
            <a:r>
              <a:rPr lang="ru-RU" sz="2200" dirty="0"/>
              <a:t> </a:t>
            </a:r>
            <a:r>
              <a:rPr lang="ru-RU" sz="2200" dirty="0" smtClean="0"/>
              <a:t>случайных </a:t>
            </a:r>
            <a:r>
              <a:rPr lang="ru-RU" sz="2200" dirty="0"/>
              <a:t>пользователей, не </a:t>
            </a:r>
            <a:r>
              <a:rPr lang="ru-RU" sz="2200" dirty="0" smtClean="0"/>
              <a:t>выдающих </a:t>
            </a:r>
            <a:r>
              <a:rPr lang="ru-RU" sz="2200" dirty="0"/>
              <a:t>никакого интереса, и тем более платить за это деньги. </a:t>
            </a:r>
            <a:endParaRPr lang="ru-RU" altLang="ru-RU" sz="2200" dirty="0" smtClean="0"/>
          </a:p>
        </p:txBody>
      </p:sp>
      <p:sp>
        <p:nvSpPr>
          <p:cNvPr id="11" name="Text Box 122"/>
          <p:cNvSpPr txBox="1">
            <a:spLocks noChangeArrowheads="1"/>
          </p:cNvSpPr>
          <p:nvPr/>
        </p:nvSpPr>
        <p:spPr bwMode="auto">
          <a:xfrm>
            <a:off x="66679" y="5938101"/>
            <a:ext cx="90463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itchFamily="18" charset="-52"/>
              </a:defRPr>
            </a:lvl1pPr>
            <a:lvl2pPr marL="876300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2pPr>
            <a:lvl3pPr marL="1398588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3pPr>
            <a:lvl4pPr marL="1920875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4pPr>
            <a:lvl5pPr marL="2443163" indent="-342900">
              <a:defRPr sz="1600">
                <a:solidFill>
                  <a:schemeClr val="tx1"/>
                </a:solidFill>
                <a:latin typeface="Times New Roman Cyr" pitchFamily="18" charset="-52"/>
              </a:defRPr>
            </a:lvl5pPr>
            <a:lvl6pPr marL="29003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6pPr>
            <a:lvl7pPr marL="33575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7pPr>
            <a:lvl8pPr marL="38147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8pPr>
            <a:lvl9pPr marL="4271963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</a:rPr>
              <a:t>Можно использовать всю полноту данных о клиенте, его предыдущих действиях в сети и о действиях людей с похожими предпочтениями…</a:t>
            </a:r>
            <a:endParaRPr lang="ru-RU" altLang="ru-RU" sz="2200" dirty="0" smtClean="0"/>
          </a:p>
        </p:txBody>
      </p:sp>
      <p:sp>
        <p:nvSpPr>
          <p:cNvPr id="7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Поисковые запросы и не только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6970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2</a:t>
            </a: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Предельный продукт 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предельная норма технического замещения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7679" y="1418834"/>
            <a:ext cx="88676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  <a:latin typeface="+mj-lt"/>
              </a:rPr>
              <a:t>Предельный продукт</a:t>
            </a:r>
            <a:r>
              <a:rPr lang="ru-RU" altLang="ru-RU" sz="2200" dirty="0" smtClean="0">
                <a:latin typeface="+mj-lt"/>
              </a:rPr>
              <a:t> – дополнительный объем товара, который можно произвести при росте использования данного фактора на единицу:</a:t>
            </a:r>
            <a:endParaRPr lang="en-US" altLang="ru-RU" sz="2200" b="1" dirty="0">
              <a:solidFill>
                <a:srgbClr val="00FFFF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407157" y="2159247"/>
                <a:ext cx="2669818" cy="794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𝑀𝑃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ru-RU" sz="2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57" y="2159247"/>
                <a:ext cx="2669818" cy="794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Прямоугольник 43"/>
          <p:cNvSpPr/>
          <p:nvPr/>
        </p:nvSpPr>
        <p:spPr>
          <a:xfrm>
            <a:off x="141412" y="4965387"/>
            <a:ext cx="8873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j-lt"/>
              </a:rPr>
              <a:t>Краткосрочный период</a:t>
            </a:r>
            <a:r>
              <a:rPr lang="ru-RU" altLang="ru-RU" sz="2200" dirty="0" smtClean="0">
                <a:latin typeface="+mj-lt"/>
              </a:rPr>
              <a:t> – возможно изменение только части факторов;</a:t>
            </a:r>
          </a:p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Долгосрочный </a:t>
            </a:r>
            <a:r>
              <a:rPr lang="ru-RU" altLang="ru-RU" sz="2200" b="1" dirty="0">
                <a:solidFill>
                  <a:srgbClr val="00FFFF"/>
                </a:solidFill>
              </a:rPr>
              <a:t>период</a:t>
            </a:r>
            <a:r>
              <a:rPr lang="ru-RU" altLang="ru-RU" sz="2200" dirty="0"/>
              <a:t> – возможно изменение </a:t>
            </a:r>
            <a:r>
              <a:rPr lang="ru-RU" altLang="ru-RU" sz="2200" dirty="0" smtClean="0"/>
              <a:t>всех факторов.</a:t>
            </a:r>
            <a:endParaRPr lang="ru-RU" altLang="ru-RU" sz="2200" dirty="0" smtClean="0"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1411" y="2836118"/>
            <a:ext cx="88930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j-lt"/>
              </a:rPr>
              <a:t>Предельная норма технического замещения (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+mj-lt"/>
              </a:rPr>
              <a:t>MRTS</a:t>
            </a:r>
            <a:r>
              <a:rPr lang="en-US" altLang="ru-RU" sz="2200" b="1" dirty="0" smtClean="0">
                <a:solidFill>
                  <a:srgbClr val="00FFFF"/>
                </a:solidFill>
                <a:latin typeface="+mj-lt"/>
              </a:rPr>
              <a:t>) </a:t>
            </a:r>
            <a:r>
              <a:rPr lang="ru-RU" altLang="ru-RU" sz="2200" dirty="0" smtClean="0">
                <a:latin typeface="+mj-lt"/>
              </a:rPr>
              <a:t>– к</a:t>
            </a:r>
            <a:r>
              <a:rPr lang="ru-RU" sz="2200" dirty="0" smtClean="0"/>
              <a:t>оличество другого фактора, которое потребуется для замены единицы данного фак-тора при </a:t>
            </a:r>
            <a:r>
              <a:rPr lang="ru-RU" sz="2200" dirty="0"/>
              <a:t>неизменном выпуске</a:t>
            </a:r>
            <a:r>
              <a:rPr lang="en-US" sz="2200" dirty="0" smtClean="0"/>
              <a:t>; </a:t>
            </a:r>
            <a:r>
              <a:rPr lang="ru-RU" sz="2200" dirty="0" smtClean="0"/>
              <a:t>наклон </a:t>
            </a:r>
            <a:r>
              <a:rPr lang="ru-RU" sz="2200" dirty="0" err="1" smtClean="0"/>
              <a:t>изокванты</a:t>
            </a:r>
            <a:r>
              <a:rPr lang="ru-RU" sz="2200" dirty="0" smtClean="0"/>
              <a:t>.</a:t>
            </a:r>
            <a:r>
              <a:rPr lang="en-US" sz="2200" dirty="0" smtClean="0"/>
              <a:t> </a:t>
            </a:r>
            <a:r>
              <a:rPr lang="ru-RU" sz="2200" dirty="0"/>
              <a:t>Для стандартных </a:t>
            </a:r>
            <a:r>
              <a:rPr lang="ru-RU" sz="2200" dirty="0" smtClean="0"/>
              <a:t>про-</a:t>
            </a:r>
            <a:r>
              <a:rPr lang="ru-RU" sz="2200" dirty="0" err="1" smtClean="0"/>
              <a:t>изводственных</a:t>
            </a:r>
            <a:r>
              <a:rPr lang="ru-RU" sz="2200" dirty="0" smtClean="0"/>
              <a:t> функций </a:t>
            </a:r>
            <a:r>
              <a:rPr lang="en-US" sz="2200" b="1" i="1" dirty="0" smtClean="0">
                <a:solidFill>
                  <a:srgbClr val="00FFFF"/>
                </a:solidFill>
              </a:rPr>
              <a:t>MR</a:t>
            </a:r>
            <a:r>
              <a:rPr lang="en-US" sz="2200" b="1" i="1" dirty="0">
                <a:solidFill>
                  <a:srgbClr val="00FFFF"/>
                </a:solidFill>
              </a:rPr>
              <a:t>T</a:t>
            </a:r>
            <a:r>
              <a:rPr lang="en-US" sz="2200" b="1" i="1" dirty="0" smtClean="0">
                <a:solidFill>
                  <a:srgbClr val="00FFFF"/>
                </a:solidFill>
              </a:rPr>
              <a:t>S</a:t>
            </a:r>
            <a:r>
              <a:rPr lang="en-US" sz="2200" b="1" dirty="0" smtClean="0">
                <a:solidFill>
                  <a:srgbClr val="00FFFF"/>
                </a:solidFill>
              </a:rPr>
              <a:t> </a:t>
            </a:r>
            <a:r>
              <a:rPr lang="ru-RU" sz="2200" b="1" dirty="0" smtClean="0">
                <a:solidFill>
                  <a:srgbClr val="00FFFF"/>
                </a:solidFill>
              </a:rPr>
              <a:t>убывает </a:t>
            </a:r>
            <a:r>
              <a:rPr lang="ru-RU" sz="2200" b="1" dirty="0">
                <a:solidFill>
                  <a:srgbClr val="00FFFF"/>
                </a:solidFill>
              </a:rPr>
              <a:t>при </a:t>
            </a:r>
            <a:r>
              <a:rPr lang="ru-RU" sz="2200" b="1" dirty="0" smtClean="0">
                <a:solidFill>
                  <a:srgbClr val="00FFFF"/>
                </a:solidFill>
              </a:rPr>
              <a:t>росте объема фактора</a:t>
            </a:r>
            <a:r>
              <a:rPr lang="en-US" sz="2200" dirty="0" smtClean="0"/>
              <a:t>.</a:t>
            </a:r>
            <a:endParaRPr lang="en-US" altLang="ru-RU" sz="2200" b="1" dirty="0">
              <a:solidFill>
                <a:srgbClr val="00FFFF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2"/>
              <p:cNvSpPr txBox="1">
                <a:spLocks noChangeArrowheads="1"/>
              </p:cNvSpPr>
              <p:nvPr/>
            </p:nvSpPr>
            <p:spPr bwMode="auto">
              <a:xfrm>
                <a:off x="4387132" y="4186324"/>
                <a:ext cx="3906635" cy="845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𝑀𝑅𝑇𝑆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ru-RU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𝑀𝑃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𝑀𝑃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𝑀𝑃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altLang="ru-RU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7132" y="4186324"/>
                <a:ext cx="3906635" cy="845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72"/>
              <p:cNvSpPr txBox="1">
                <a:spLocks noChangeArrowheads="1"/>
              </p:cNvSpPr>
              <p:nvPr/>
            </p:nvSpPr>
            <p:spPr bwMode="auto">
              <a:xfrm>
                <a:off x="462157" y="4393689"/>
                <a:ext cx="3678233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ru-RU" altLang="ru-RU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157" y="4393689"/>
                <a:ext cx="3678233" cy="430887"/>
              </a:xfrm>
              <a:prstGeom prst="rect">
                <a:avLst/>
              </a:prstGeom>
              <a:blipFill>
                <a:blip r:embed="rId4"/>
                <a:stretch>
                  <a:fillRect l="-166" b="-1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>
            <a:off x="141412" y="5685631"/>
            <a:ext cx="8873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j-lt"/>
              </a:rPr>
              <a:t>Отдача от масштаба </a:t>
            </a:r>
            <a:r>
              <a:rPr lang="ru-RU" altLang="ru-RU" sz="2200" dirty="0" smtClean="0">
                <a:latin typeface="+mj-lt"/>
              </a:rPr>
              <a:t>– постоянная (тиражирование), возрастающая (эф-</a:t>
            </a:r>
            <a:r>
              <a:rPr lang="ru-RU" altLang="ru-RU" sz="2200" dirty="0" err="1" smtClean="0">
                <a:latin typeface="+mj-lt"/>
              </a:rPr>
              <a:t>фективные</a:t>
            </a:r>
            <a:r>
              <a:rPr lang="ru-RU" altLang="ru-RU" sz="2200" dirty="0" smtClean="0">
                <a:latin typeface="+mj-lt"/>
              </a:rPr>
              <a:t> технологии), убывающая (сложности координации) – в </a:t>
            </a:r>
            <a:r>
              <a:rPr lang="ru-RU" altLang="ru-RU" sz="2200" dirty="0" err="1" smtClean="0">
                <a:latin typeface="+mj-lt"/>
              </a:rPr>
              <a:t>зави-симости</a:t>
            </a:r>
            <a:r>
              <a:rPr lang="ru-RU" altLang="ru-RU" sz="2200" dirty="0" smtClean="0">
                <a:latin typeface="+mj-lt"/>
              </a:rPr>
              <a:t> от рост производства в сравнении с ростом факторов.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3239993" y="2175646"/>
                <a:ext cx="2888087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𝑀𝑃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ru-RU" sz="2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93" y="2175646"/>
                <a:ext cx="2888087" cy="737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6031833" y="2133897"/>
                <a:ext cx="3024624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𝑀𝑃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ru-RU" sz="2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33" y="2133897"/>
                <a:ext cx="3024624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1886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4" grpId="0"/>
      <p:bldP spid="21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Максимизация прибыли 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изопрофиты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73691" y="1089801"/>
                <a:ext cx="8821972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Максимизация прибыли в краткосрочном периоде (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K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=</a:t>
                </a:r>
                <a:r>
                  <a:rPr lang="en-US" altLang="ru-RU" sz="2200" b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const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)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: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ru-RU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𝑤𝐿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̅"/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ru-RU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– стоимость предельного продукта равна цене фактора!</a:t>
                </a:r>
              </a:p>
            </p:txBody>
          </p:sp>
        </mc:Choice>
        <mc:Fallback xmlns="">
          <p:sp>
            <p:nvSpPr>
              <p:cNvPr id="13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91" y="1089801"/>
                <a:ext cx="8821972" cy="1107996"/>
              </a:xfrm>
              <a:prstGeom prst="rect">
                <a:avLst/>
              </a:prstGeom>
              <a:blipFill>
                <a:blip r:embed="rId2"/>
                <a:stretch>
                  <a:fillRect l="-898" t="-3846" b="-98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131275" y="3454028"/>
                <a:ext cx="344844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𝑤𝐿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̅"/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ru-RU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ru-RU" sz="2200" b="0" dirty="0" smtClean="0">
                    <a:ea typeface="Cambria Math" panose="02040503050406030204" pitchFamily="18" charset="0"/>
                  </a:rPr>
                  <a:t> const,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75" y="3454028"/>
                <a:ext cx="3448445" cy="430887"/>
              </a:xfrm>
              <a:prstGeom prst="rect">
                <a:avLst/>
              </a:prstGeom>
              <a:blipFill>
                <a:blip r:embed="rId3"/>
                <a:stretch>
                  <a:fillRect t="-10000" r="-1239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5093174" y="3786148"/>
                <a:ext cx="2841099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acc>
                            <m:accPr>
                              <m:chr m:val="̅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ru-RU" sz="2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74" y="3786148"/>
                <a:ext cx="2841099" cy="853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129229" y="2254819"/>
            <a:ext cx="8014599" cy="4555060"/>
            <a:chOff x="138801" y="2618088"/>
            <a:chExt cx="8014599" cy="4692667"/>
          </a:xfrm>
        </p:grpSpPr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618698" y="2887980"/>
              <a:ext cx="0" cy="2234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65"/>
            <p:cNvSpPr>
              <a:spLocks noChangeShapeType="1"/>
            </p:cNvSpPr>
            <p:nvPr/>
          </p:nvSpPr>
          <p:spPr bwMode="auto">
            <a:xfrm flipV="1">
              <a:off x="618700" y="5140695"/>
              <a:ext cx="3778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Rectangle 70"/>
            <p:cNvSpPr>
              <a:spLocks noChangeArrowheads="1"/>
            </p:cNvSpPr>
            <p:nvPr/>
          </p:nvSpPr>
          <p:spPr bwMode="auto">
            <a:xfrm>
              <a:off x="4047007" y="4638484"/>
              <a:ext cx="454112" cy="426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L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182563" y="2877553"/>
              <a:ext cx="498849" cy="34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70"/>
                <p:cNvSpPr>
                  <a:spLocks noChangeArrowheads="1"/>
                </p:cNvSpPr>
                <p:nvPr/>
              </p:nvSpPr>
              <p:spPr bwMode="auto">
                <a:xfrm>
                  <a:off x="2709651" y="3426393"/>
                  <a:ext cx="1834224" cy="3914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altLang="ru-RU" sz="2200" dirty="0">
                    <a:latin typeface="Times New Roman Cyr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9651" y="3426393"/>
                  <a:ext cx="1834224" cy="391430"/>
                </a:xfrm>
                <a:prstGeom prst="rect">
                  <a:avLst/>
                </a:prstGeom>
                <a:blipFill>
                  <a:blip r:embed="rId5"/>
                  <a:stretch>
                    <a:fillRect r="-6312" b="-2419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Дуга 13"/>
            <p:cNvSpPr/>
            <p:nvPr/>
          </p:nvSpPr>
          <p:spPr bwMode="auto">
            <a:xfrm flipH="1" flipV="1">
              <a:off x="596068" y="3321146"/>
              <a:ext cx="7557332" cy="3989609"/>
            </a:xfrm>
            <a:prstGeom prst="arc">
              <a:avLst>
                <a:gd name="adj1" fmla="val 194530"/>
                <a:gd name="adj2" fmla="val 523748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5" name="Rectangle 70"/>
            <p:cNvSpPr>
              <a:spLocks noChangeArrowheads="1"/>
            </p:cNvSpPr>
            <p:nvPr/>
          </p:nvSpPr>
          <p:spPr bwMode="auto">
            <a:xfrm>
              <a:off x="752871" y="2618088"/>
              <a:ext cx="2136259" cy="780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Изопрофиты,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наклон </a:t>
              </a:r>
              <a:r>
                <a:rPr lang="en-US" altLang="ru-RU" sz="2200" i="1" dirty="0" smtClean="0">
                  <a:latin typeface="Times New Roman Cyr" pitchFamily="18" charset="0"/>
                </a:rPr>
                <a:t>w/p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6" name="Line 65"/>
            <p:cNvSpPr>
              <a:spLocks noChangeShapeType="1"/>
            </p:cNvSpPr>
            <p:nvPr/>
          </p:nvSpPr>
          <p:spPr bwMode="auto">
            <a:xfrm flipV="1">
              <a:off x="635670" y="2942959"/>
              <a:ext cx="3411336" cy="1352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 flipV="1">
              <a:off x="627258" y="3235646"/>
              <a:ext cx="3411336" cy="1352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 flipV="1">
              <a:off x="622565" y="2646534"/>
              <a:ext cx="3411336" cy="1352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Овал 21"/>
            <p:cNvSpPr/>
            <p:nvPr/>
          </p:nvSpPr>
          <p:spPr bwMode="auto">
            <a:xfrm>
              <a:off x="1996608" y="3698890"/>
              <a:ext cx="92598" cy="9876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>
              <a:off x="2054175" y="3746081"/>
              <a:ext cx="0" cy="1387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 flipH="1">
              <a:off x="617354" y="3733623"/>
              <a:ext cx="14361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138801" y="3576495"/>
              <a:ext cx="498849" cy="34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i="1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2053920" y="4668503"/>
              <a:ext cx="557610" cy="426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L*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4687494" y="2422674"/>
            <a:ext cx="42006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Изопрофита </a:t>
            </a:r>
            <a:r>
              <a:rPr lang="ru-RU" altLang="ru-RU" sz="2200" dirty="0" smtClean="0"/>
              <a:t>– множество </a:t>
            </a:r>
            <a:r>
              <a:rPr lang="ru-RU" altLang="ru-RU" sz="2200" dirty="0"/>
              <a:t>всех комбинаций факторов и выпуска, дающих одинаковую </a:t>
            </a:r>
            <a:r>
              <a:rPr lang="ru-RU" altLang="ru-RU" sz="2200" dirty="0" smtClean="0"/>
              <a:t>прибыль.</a:t>
            </a:r>
            <a:endParaRPr lang="ru-RU" altLang="ru-RU" sz="22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18358" y="4765938"/>
            <a:ext cx="86697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Разворот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изопрофиты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:</a:t>
            </a:r>
            <a:r>
              <a:rPr lang="ru-RU" altLang="ru-RU" sz="2200" dirty="0" smtClean="0"/>
              <a:t> рост зарплаты </a:t>
            </a:r>
            <a:r>
              <a:rPr lang="en-US" altLang="ru-RU" sz="2200" i="1" dirty="0" smtClean="0"/>
              <a:t>w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и увеличение наклона изо-профиты приводит к уменьшению спроса на труд, и наоборот.</a:t>
            </a:r>
            <a:endParaRPr lang="ru-RU" alt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14"/>
              <p:cNvSpPr>
                <a:spLocks noChangeArrowheads="1"/>
              </p:cNvSpPr>
              <p:nvPr/>
            </p:nvSpPr>
            <p:spPr bwMode="auto">
              <a:xfrm>
                <a:off x="182563" y="5611026"/>
                <a:ext cx="8821972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Максимизация прибыли в дол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itchFamily="18" charset="0"/>
                  </a:rPr>
                  <a:t>г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осрочном периоде (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K</a:t>
                </a:r>
                <a:r>
                  <a:rPr lang="ru-RU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–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меняется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)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: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𝑤𝐿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𝑟𝐾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𝑀𝑃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ru-RU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– стоимости всех предельных продуктов равны ценам факторов!</a:t>
                </a:r>
              </a:p>
            </p:txBody>
          </p:sp>
        </mc:Choice>
        <mc:Fallback xmlns="">
          <p:sp>
            <p:nvSpPr>
              <p:cNvPr id="32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563" y="5611026"/>
                <a:ext cx="8821972" cy="1107996"/>
              </a:xfrm>
              <a:prstGeom prst="rect">
                <a:avLst/>
              </a:prstGeom>
              <a:blipFill>
                <a:blip r:embed="rId6"/>
                <a:stretch>
                  <a:fillRect l="-898" t="-3297" b="-104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53897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" grpId="0"/>
      <p:bldP spid="20" grpId="0"/>
      <p:bldP spid="4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Минимизация издержек 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изокосты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7" name="Прямоугольник 14"/>
          <p:cNvSpPr>
            <a:spLocks noChangeArrowheads="1"/>
          </p:cNvSpPr>
          <p:nvPr/>
        </p:nvSpPr>
        <p:spPr bwMode="auto">
          <a:xfrm>
            <a:off x="173690" y="1089801"/>
            <a:ext cx="89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Поиск оптимального соотношения факторов при заданном выпуске: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622250" y="1468220"/>
                <a:ext cx="50177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Задача: </a:t>
                </a:r>
                <a:r>
                  <a:rPr lang="ru-RU" altLang="ru-RU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ru-RU" sz="2200" i="1" smtClean="0">
                        <a:latin typeface="Cambria Math" panose="02040503050406030204" pitchFamily="18" charset="0"/>
                      </a:rPr>
                      <m:t>𝑤𝐿</m:t>
                    </m:r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ru-RU" sz="2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50" y="1468220"/>
                <a:ext cx="5017784" cy="430887"/>
              </a:xfrm>
              <a:prstGeom prst="rect">
                <a:avLst/>
              </a:prstGeom>
              <a:blipFill>
                <a:blip r:embed="rId2"/>
                <a:stretch>
                  <a:fillRect l="-1580" t="-9859" b="-26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Группа 25"/>
          <p:cNvGrpSpPr/>
          <p:nvPr/>
        </p:nvGrpSpPr>
        <p:grpSpPr>
          <a:xfrm>
            <a:off x="164165" y="27322"/>
            <a:ext cx="3674410" cy="3822784"/>
            <a:chOff x="98364" y="851234"/>
            <a:chExt cx="4987986" cy="4916189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98364" y="851234"/>
              <a:ext cx="4987986" cy="4916189"/>
              <a:chOff x="77478" y="1714136"/>
              <a:chExt cx="5778479" cy="4953479"/>
            </a:xfrm>
          </p:grpSpPr>
          <p:sp>
            <p:nvSpPr>
              <p:cNvPr id="37" name="Дуга 36"/>
              <p:cNvSpPr/>
              <p:nvPr/>
            </p:nvSpPr>
            <p:spPr bwMode="auto">
              <a:xfrm flipH="1" flipV="1">
                <a:off x="778951" y="1714136"/>
                <a:ext cx="5077006" cy="4142526"/>
              </a:xfrm>
              <a:prstGeom prst="arc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38" name="Line 64"/>
              <p:cNvSpPr>
                <a:spLocks noChangeShapeType="1"/>
              </p:cNvSpPr>
              <p:nvPr/>
            </p:nvSpPr>
            <p:spPr bwMode="auto">
              <a:xfrm flipH="1">
                <a:off x="534710" y="3666696"/>
                <a:ext cx="17041" cy="2479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Line 65"/>
              <p:cNvSpPr>
                <a:spLocks noChangeShapeType="1"/>
              </p:cNvSpPr>
              <p:nvPr/>
            </p:nvSpPr>
            <p:spPr bwMode="auto">
              <a:xfrm>
                <a:off x="534711" y="6145859"/>
                <a:ext cx="3373363" cy="197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Rectangle 70"/>
              <p:cNvSpPr>
                <a:spLocks noChangeArrowheads="1"/>
              </p:cNvSpPr>
              <p:nvPr/>
            </p:nvSpPr>
            <p:spPr bwMode="auto">
              <a:xfrm>
                <a:off x="3328559" y="6242057"/>
                <a:ext cx="536703" cy="425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/>
                  <a:t>L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41" name="Rectangle 70"/>
              <p:cNvSpPr>
                <a:spLocks noChangeArrowheads="1"/>
              </p:cNvSpPr>
              <p:nvPr/>
            </p:nvSpPr>
            <p:spPr bwMode="auto">
              <a:xfrm>
                <a:off x="77478" y="3669475"/>
                <a:ext cx="478634" cy="444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K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42" name="Rectangle 70"/>
              <p:cNvSpPr>
                <a:spLocks noChangeArrowheads="1"/>
              </p:cNvSpPr>
              <p:nvPr/>
            </p:nvSpPr>
            <p:spPr bwMode="auto">
              <a:xfrm>
                <a:off x="1491154" y="4842480"/>
                <a:ext cx="730545" cy="477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45" name="Овал 44"/>
              <p:cNvSpPr/>
              <p:nvPr/>
            </p:nvSpPr>
            <p:spPr bwMode="auto">
              <a:xfrm>
                <a:off x="1548346" y="5278507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46" name="Line 67"/>
              <p:cNvSpPr>
                <a:spLocks noChangeShapeType="1"/>
              </p:cNvSpPr>
              <p:nvPr/>
            </p:nvSpPr>
            <p:spPr bwMode="auto">
              <a:xfrm>
                <a:off x="534700" y="4518314"/>
                <a:ext cx="2173223" cy="1629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8" name="Line 67"/>
            <p:cNvSpPr>
              <a:spLocks noChangeShapeType="1"/>
            </p:cNvSpPr>
            <p:nvPr/>
          </p:nvSpPr>
          <p:spPr bwMode="auto">
            <a:xfrm>
              <a:off x="502563" y="4014255"/>
              <a:ext cx="1402437" cy="1225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67"/>
            <p:cNvSpPr>
              <a:spLocks noChangeShapeType="1"/>
            </p:cNvSpPr>
            <p:nvPr/>
          </p:nvSpPr>
          <p:spPr bwMode="auto">
            <a:xfrm>
              <a:off x="501056" y="3245283"/>
              <a:ext cx="2278591" cy="199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983435" y="4654955"/>
              <a:ext cx="244145" cy="218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2637800" y="1781496"/>
            <a:ext cx="6438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err="1" smtClean="0">
                <a:solidFill>
                  <a:srgbClr val="00FFFF"/>
                </a:solidFill>
              </a:rPr>
              <a:t>Изокоста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</a:t>
            </a:r>
            <a:r>
              <a:rPr lang="ru-RU" altLang="ru-RU" sz="2200" dirty="0" smtClean="0"/>
              <a:t>– множество </a:t>
            </a:r>
            <a:r>
              <a:rPr lang="ru-RU" altLang="ru-RU" sz="2200" dirty="0"/>
              <a:t>всех комбинаций </a:t>
            </a:r>
            <a:r>
              <a:rPr lang="ru-RU" altLang="ru-RU" sz="2200" dirty="0" smtClean="0"/>
              <a:t>факторов, дающих одинаковый уровень издержек:</a:t>
            </a:r>
            <a:endParaRPr lang="ru-RU" alt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155540" y="2425536"/>
                <a:ext cx="1763816" cy="726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ru-RU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40" y="2425536"/>
                <a:ext cx="1763816" cy="726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/>
          <p:cNvSpPr/>
          <p:nvPr/>
        </p:nvSpPr>
        <p:spPr>
          <a:xfrm>
            <a:off x="2651862" y="3073699"/>
            <a:ext cx="6389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/>
              <a:t>Оптимальный выбор достигается там, где </a:t>
            </a:r>
            <a:r>
              <a:rPr lang="ru-RU" altLang="ru-RU" sz="2200" dirty="0" err="1" smtClean="0"/>
              <a:t>изокван</a:t>
            </a:r>
            <a:r>
              <a:rPr lang="ru-RU" altLang="ru-RU" sz="2200" dirty="0" smtClean="0"/>
              <a:t>-та имеет общие точки с самой низкой из </a:t>
            </a:r>
            <a:r>
              <a:rPr lang="ru-RU" altLang="ru-RU" sz="2200" dirty="0" err="1" smtClean="0"/>
              <a:t>изокост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64164" y="3797009"/>
            <a:ext cx="8816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В оптимальной точке предельная норма технического замещения равна соотношению цен факторов: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51" name="Rectangle 70"/>
          <p:cNvSpPr>
            <a:spLocks noChangeArrowheads="1"/>
          </p:cNvSpPr>
          <p:nvPr/>
        </p:nvSpPr>
        <p:spPr bwMode="auto">
          <a:xfrm>
            <a:off x="1177834" y="1802678"/>
            <a:ext cx="1396039" cy="75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err="1" smtClean="0">
                <a:latin typeface="Times New Roman Cyr" pitchFamily="18" charset="0"/>
              </a:rPr>
              <a:t>Изокосты</a:t>
            </a:r>
            <a:r>
              <a:rPr lang="ru-RU" altLang="ru-RU" sz="2200" dirty="0" smtClean="0">
                <a:latin typeface="Times New Roman Cyr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наклон </a:t>
            </a:r>
            <a:r>
              <a:rPr lang="en-US" altLang="ru-RU" sz="2200" i="1" dirty="0" smtClean="0">
                <a:latin typeface="Times New Roman Cyr" pitchFamily="18" charset="0"/>
              </a:rPr>
              <a:t>w/r</a:t>
            </a:r>
            <a:endParaRPr lang="ru-RU" altLang="ru-RU" sz="2200" i="1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597785" y="4493515"/>
                <a:ext cx="4426981" cy="798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𝑀𝑃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𝑀𝑃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𝑀𝑅𝑇𝑆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ru-RU" sz="2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5" y="4493515"/>
                <a:ext cx="4426981" cy="7983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/>
              <p:cNvSpPr/>
              <p:nvPr/>
            </p:nvSpPr>
            <p:spPr>
              <a:xfrm>
                <a:off x="148539" y="5177775"/>
                <a:ext cx="8847990" cy="1582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ПФ Леонтьева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</a:rPr>
                  <a:t>: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f>
                              <m:fPr>
                                <m:ctrl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ru-RU" sz="2200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ru-RU" sz="2200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ru-RU" sz="2200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𝑎𝑤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𝑏𝑟</m:t>
                        </m:r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ru-RU" sz="22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Линейные ПФ: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𝑏𝐾</m:t>
                    </m:r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ru-RU" sz="2200" dirty="0">
                    <a:ea typeface="Cambria Math" panose="02040503050406030204" pitchFamily="18" charset="0"/>
                  </a:rPr>
                  <a:t> </a:t>
                </a:r>
                <a:r>
                  <a:rPr lang="en-US" altLang="ru-RU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f>
                              <m:fPr>
                                <m:ctrl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ru-RU" sz="2200" dirty="0" smtClean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altLang="ru-RU" sz="2200" b="1" dirty="0" smtClean="0">
                    <a:solidFill>
                      <a:srgbClr val="00FFFF"/>
                    </a:solidFill>
                    <a:ea typeface="Cambria Math" panose="02040503050406030204" pitchFamily="18" charset="0"/>
                  </a:rPr>
                  <a:t>ПФ 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ea typeface="Cambria Math" panose="02040503050406030204" pitchFamily="18" charset="0"/>
                  </a:rPr>
                  <a:t>Кобба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ea typeface="Cambria Math" panose="02040503050406030204" pitchFamily="18" charset="0"/>
                  </a:rPr>
                  <a:t>-Дугласа: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ru-RU" sz="22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f>
                          <m:f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f>
                          <m:f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ru-RU" sz="2200" dirty="0" smtClean="0"/>
                  <a:t> </a:t>
                </a:r>
                <a:endParaRPr lang="ru-RU" altLang="ru-RU" sz="2200" dirty="0"/>
              </a:p>
            </p:txBody>
          </p:sp>
        </mc:Choice>
        <mc:Fallback xmlns="">
          <p:sp>
            <p:nvSpPr>
              <p:cNvPr id="55" name="Прямоуголь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9" y="5177775"/>
                <a:ext cx="8847990" cy="1582997"/>
              </a:xfrm>
              <a:prstGeom prst="rect">
                <a:avLst/>
              </a:prstGeom>
              <a:blipFill>
                <a:blip r:embed="rId5"/>
                <a:stretch>
                  <a:fillRect l="-895" b="-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25650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" grpId="0"/>
      <p:bldP spid="47" grpId="0"/>
      <p:bldP spid="5" grpId="0"/>
      <p:bldP spid="49" grpId="0"/>
      <p:bldP spid="50" grpId="0"/>
      <p:bldP spid="51" grpId="0"/>
      <p:bldP spid="52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Монополия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7" name="Прямоугольник 14"/>
          <p:cNvSpPr>
            <a:spLocks noChangeArrowheads="1"/>
          </p:cNvSpPr>
          <p:nvPr/>
        </p:nvSpPr>
        <p:spPr bwMode="auto">
          <a:xfrm>
            <a:off x="175196" y="1050896"/>
            <a:ext cx="880160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Монополия</a:t>
            </a:r>
            <a:r>
              <a:rPr lang="ru-RU" altLang="ru-RU" sz="2200" dirty="0" smtClean="0">
                <a:latin typeface="Times New Roman Cyr" pitchFamily="18" charset="0"/>
              </a:rPr>
              <a:t> – единственный производитель продукта, не имеющего близких заменителей (перекрестная эластичность с любым другим продуктом пренебрежимо мала) 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  высокая рыночная власть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</p:txBody>
      </p:sp>
      <p:sp>
        <p:nvSpPr>
          <p:cNvPr id="31" name="Text Box 388"/>
          <p:cNvSpPr txBox="1">
            <a:spLocks noChangeArrowheads="1"/>
          </p:cNvSpPr>
          <p:nvPr/>
        </p:nvSpPr>
        <p:spPr bwMode="auto">
          <a:xfrm>
            <a:off x="236538" y="3832891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Максимизация прибыли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14"/>
              <p:cNvSpPr>
                <a:spLocks noChangeArrowheads="1"/>
              </p:cNvSpPr>
              <p:nvPr/>
            </p:nvSpPr>
            <p:spPr bwMode="auto">
              <a:xfrm>
                <a:off x="240221" y="4384946"/>
                <a:ext cx="879701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ru-RU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𝑇𝑅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𝑇𝐶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𝑇𝐶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53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221" y="4384946"/>
                <a:ext cx="8797018" cy="430887"/>
              </a:xfrm>
              <a:prstGeom prst="rect">
                <a:avLst/>
              </a:prstGeom>
              <a:blipFill>
                <a:blip r:embed="rId2"/>
                <a:stretch>
                  <a:fillRect b="-169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32854" y="4693466"/>
                <a:ext cx="7560596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𝜕𝜋</m:t>
                          </m:r>
                        </m:num>
                        <m:den>
                          <m: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ru-RU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)=0.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4" y="4693466"/>
                <a:ext cx="7560596" cy="853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78879" y="2094578"/>
            <a:ext cx="87979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Источники монопольной власти:</a:t>
            </a:r>
          </a:p>
          <a:p>
            <a:pPr marL="266700" indent="-266700" algn="just">
              <a:buFontTx/>
              <a:buAutoNum type="arabicPeriod"/>
            </a:pPr>
            <a:r>
              <a:rPr lang="ru-RU" altLang="ru-RU" sz="2200" dirty="0" smtClean="0"/>
              <a:t>Слияния и поглощения.</a:t>
            </a:r>
          </a:p>
          <a:p>
            <a:pPr marL="266700" indent="-266700" algn="just">
              <a:buFontTx/>
              <a:buAutoNum type="arabicPeriod"/>
            </a:pPr>
            <a:r>
              <a:rPr lang="ru-RU" altLang="ru-RU" sz="2200" dirty="0" smtClean="0"/>
              <a:t>Технологические преимущества (</a:t>
            </a:r>
            <a:r>
              <a:rPr lang="en-US" altLang="ru-RU" sz="2200" dirty="0" smtClean="0"/>
              <a:t>know-how, </a:t>
            </a:r>
            <a:r>
              <a:rPr lang="ru-RU" altLang="ru-RU" sz="2200" dirty="0" smtClean="0"/>
              <a:t>доступ к ресурсам,…).</a:t>
            </a:r>
          </a:p>
          <a:p>
            <a:pPr marL="266700" indent="-266700" algn="just">
              <a:buFontTx/>
              <a:buAutoNum type="arabicPeriod"/>
            </a:pPr>
            <a:r>
              <a:rPr lang="ru-RU" altLang="ru-RU" sz="2200" dirty="0" smtClean="0"/>
              <a:t>Государственное регулирование (патенты, лицензии, пошлины,…).</a:t>
            </a:r>
          </a:p>
          <a:p>
            <a:pPr marL="266700" indent="-266700" algn="just">
              <a:buFontTx/>
              <a:buAutoNum type="arabicPeriod"/>
            </a:pPr>
            <a:r>
              <a:rPr lang="ru-RU" altLang="ru-RU" sz="2200" dirty="0" smtClean="0"/>
              <a:t>Естественная монополия (значительная экономия на масштабе)</a:t>
            </a:r>
            <a:r>
              <a:rPr lang="en-US" altLang="ru-RU" sz="2200" dirty="0"/>
              <a:t>.</a:t>
            </a:r>
            <a:endParaRPr lang="ru-RU" altLang="ru-RU" sz="2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9271" y="5369281"/>
                <a:ext cx="4023537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𝑀𝑅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1" y="5369281"/>
                <a:ext cx="4023537" cy="853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4283152" y="5411624"/>
                <a:ext cx="2294795" cy="79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𝑴𝑪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52" y="5411624"/>
                <a:ext cx="2294795" cy="794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14"/>
          <p:cNvSpPr>
            <a:spLocks noChangeArrowheads="1"/>
          </p:cNvSpPr>
          <p:nvPr/>
        </p:nvSpPr>
        <p:spPr bwMode="auto">
          <a:xfrm>
            <a:off x="6437492" y="5567745"/>
            <a:ext cx="25017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– индекс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Лернера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58927" y="5998632"/>
                <a:ext cx="2331407" cy="672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" y="5998632"/>
                <a:ext cx="233140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1850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31" grpId="0"/>
      <p:bldP spid="53" grpId="0"/>
      <p:bldP spid="2" grpId="0"/>
      <p:bldP spid="4" grpId="0"/>
      <p:bldP spid="7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Случай прибыли и убытков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-581460" y="-1572712"/>
            <a:ext cx="11265507" cy="6359609"/>
            <a:chOff x="-292708" y="-1851848"/>
            <a:chExt cx="11265507" cy="7389792"/>
          </a:xfrm>
        </p:grpSpPr>
        <p:sp>
          <p:nvSpPr>
            <p:cNvPr id="37" name="Line 64"/>
            <p:cNvSpPr>
              <a:spLocks noChangeShapeType="1"/>
            </p:cNvSpPr>
            <p:nvPr/>
          </p:nvSpPr>
          <p:spPr bwMode="auto">
            <a:xfrm>
              <a:off x="1058417" y="1399823"/>
              <a:ext cx="0" cy="35725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1060178" y="4972953"/>
              <a:ext cx="3305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4083654" y="4498296"/>
              <a:ext cx="614846" cy="582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677162" y="1251022"/>
              <a:ext cx="412008" cy="5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2264110" y="4444724"/>
              <a:ext cx="821318" cy="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MR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442649" y="271305"/>
              <a:ext cx="1053015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ru-RU"/>
            </a:p>
          </p:txBody>
        </p:sp>
        <p:sp>
          <p:nvSpPr>
            <p:cNvPr id="56" name="Дуга 55"/>
            <p:cNvSpPr/>
            <p:nvPr/>
          </p:nvSpPr>
          <p:spPr bwMode="auto">
            <a:xfrm flipH="1" flipV="1">
              <a:off x="1084767" y="1653215"/>
              <a:ext cx="1044173" cy="2619043"/>
            </a:xfrm>
            <a:prstGeom prst="arc">
              <a:avLst>
                <a:gd name="adj1" fmla="val 16200000"/>
                <a:gd name="adj2" fmla="val 2066906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7" name="Дуга 56"/>
            <p:cNvSpPr/>
            <p:nvPr/>
          </p:nvSpPr>
          <p:spPr bwMode="auto">
            <a:xfrm flipV="1">
              <a:off x="-292708" y="-701887"/>
              <a:ext cx="3770077" cy="4974151"/>
            </a:xfrm>
            <a:prstGeom prst="arc">
              <a:avLst>
                <a:gd name="adj1" fmla="val 16200000"/>
                <a:gd name="adj2" fmla="val 20431975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8" name="Дуга 57"/>
            <p:cNvSpPr/>
            <p:nvPr/>
          </p:nvSpPr>
          <p:spPr bwMode="auto">
            <a:xfrm flipV="1">
              <a:off x="584716" y="-1166748"/>
              <a:ext cx="4221076" cy="4974151"/>
            </a:xfrm>
            <a:prstGeom prst="arc">
              <a:avLst>
                <a:gd name="adj1" fmla="val 16200000"/>
                <a:gd name="adj2" fmla="val 1935729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9" name="Дуга 58"/>
            <p:cNvSpPr/>
            <p:nvPr/>
          </p:nvSpPr>
          <p:spPr bwMode="auto">
            <a:xfrm flipH="1" flipV="1">
              <a:off x="983282" y="-1851848"/>
              <a:ext cx="3406225" cy="5658806"/>
            </a:xfrm>
            <a:prstGeom prst="arc">
              <a:avLst>
                <a:gd name="adj1" fmla="val 16200000"/>
                <a:gd name="adj2" fmla="val 1898418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3592827" y="2522828"/>
              <a:ext cx="821318" cy="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ATC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2675350" y="2144729"/>
              <a:ext cx="821318" cy="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MC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1070595" y="1559317"/>
              <a:ext cx="1368644" cy="3426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1084242" y="1573912"/>
              <a:ext cx="2844260" cy="3371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 flipV="1">
              <a:off x="2112833" y="3610136"/>
              <a:ext cx="0" cy="1375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561858" y="2575903"/>
              <a:ext cx="465811" cy="5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p*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1896034" y="4965837"/>
              <a:ext cx="465811" cy="5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i="1" dirty="0" smtClean="0"/>
                <a:t>*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681046" y="4417972"/>
              <a:ext cx="615532" cy="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 bwMode="auto">
            <a:xfrm>
              <a:off x="1076590" y="2837735"/>
              <a:ext cx="1037230" cy="781963"/>
            </a:xfrm>
            <a:prstGeom prst="rect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1270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3662318" y="-2105543"/>
            <a:ext cx="11441005" cy="6892440"/>
            <a:chOff x="-292708" y="-2519780"/>
            <a:chExt cx="11265507" cy="8038717"/>
          </a:xfrm>
        </p:grpSpPr>
        <p:sp>
          <p:nvSpPr>
            <p:cNvPr id="75" name="Line 64"/>
            <p:cNvSpPr>
              <a:spLocks noChangeShapeType="1"/>
            </p:cNvSpPr>
            <p:nvPr/>
          </p:nvSpPr>
          <p:spPr bwMode="auto">
            <a:xfrm>
              <a:off x="1058417" y="1399823"/>
              <a:ext cx="0" cy="35725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1060178" y="4972953"/>
              <a:ext cx="3305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Rectangle 70"/>
            <p:cNvSpPr>
              <a:spLocks noChangeArrowheads="1"/>
            </p:cNvSpPr>
            <p:nvPr/>
          </p:nvSpPr>
          <p:spPr bwMode="auto">
            <a:xfrm>
              <a:off x="4083654" y="4498296"/>
              <a:ext cx="614846" cy="582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677162" y="1251022"/>
              <a:ext cx="412008" cy="5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9" name="Rectangle 70"/>
            <p:cNvSpPr>
              <a:spLocks noChangeArrowheads="1"/>
            </p:cNvSpPr>
            <p:nvPr/>
          </p:nvSpPr>
          <p:spPr bwMode="auto">
            <a:xfrm>
              <a:off x="2169794" y="4459722"/>
              <a:ext cx="821318" cy="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MR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442649" y="271305"/>
              <a:ext cx="1053015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ru-RU"/>
            </a:p>
          </p:txBody>
        </p:sp>
        <p:sp>
          <p:nvSpPr>
            <p:cNvPr id="81" name="Дуга 80"/>
            <p:cNvSpPr/>
            <p:nvPr/>
          </p:nvSpPr>
          <p:spPr bwMode="auto">
            <a:xfrm flipH="1" flipV="1">
              <a:off x="1084767" y="985283"/>
              <a:ext cx="1044173" cy="2619043"/>
            </a:xfrm>
            <a:prstGeom prst="arc">
              <a:avLst>
                <a:gd name="adj1" fmla="val 16200000"/>
                <a:gd name="adj2" fmla="val 2066906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2" name="Дуга 81"/>
            <p:cNvSpPr/>
            <p:nvPr/>
          </p:nvSpPr>
          <p:spPr bwMode="auto">
            <a:xfrm flipV="1">
              <a:off x="-292708" y="-1369817"/>
              <a:ext cx="3770078" cy="4974148"/>
            </a:xfrm>
            <a:prstGeom prst="arc">
              <a:avLst>
                <a:gd name="adj1" fmla="val 16200000"/>
                <a:gd name="adj2" fmla="val 20431975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3" name="Дуга 82"/>
            <p:cNvSpPr/>
            <p:nvPr/>
          </p:nvSpPr>
          <p:spPr bwMode="auto">
            <a:xfrm flipV="1">
              <a:off x="584716" y="-1834682"/>
              <a:ext cx="4221076" cy="4974148"/>
            </a:xfrm>
            <a:prstGeom prst="arc">
              <a:avLst>
                <a:gd name="adj1" fmla="val 16200000"/>
                <a:gd name="adj2" fmla="val 1935729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4" name="Дуга 83"/>
            <p:cNvSpPr/>
            <p:nvPr/>
          </p:nvSpPr>
          <p:spPr bwMode="auto">
            <a:xfrm flipH="1" flipV="1">
              <a:off x="983282" y="-2519780"/>
              <a:ext cx="3406225" cy="5658801"/>
            </a:xfrm>
            <a:prstGeom prst="arc">
              <a:avLst>
                <a:gd name="adj1" fmla="val 16200000"/>
                <a:gd name="adj2" fmla="val 1898418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5" name="Rectangle 70"/>
            <p:cNvSpPr>
              <a:spLocks noChangeArrowheads="1"/>
            </p:cNvSpPr>
            <p:nvPr/>
          </p:nvSpPr>
          <p:spPr bwMode="auto">
            <a:xfrm>
              <a:off x="3568190" y="1896734"/>
              <a:ext cx="821318" cy="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ATC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6" name="Rectangle 70"/>
            <p:cNvSpPr>
              <a:spLocks noChangeArrowheads="1"/>
            </p:cNvSpPr>
            <p:nvPr/>
          </p:nvSpPr>
          <p:spPr bwMode="auto">
            <a:xfrm>
              <a:off x="2643310" y="1614642"/>
              <a:ext cx="821318" cy="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MC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>
              <a:off x="1039701" y="2298279"/>
              <a:ext cx="1322144" cy="268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Line 65"/>
            <p:cNvSpPr>
              <a:spLocks noChangeShapeType="1"/>
            </p:cNvSpPr>
            <p:nvPr/>
          </p:nvSpPr>
          <p:spPr bwMode="auto">
            <a:xfrm>
              <a:off x="1058417" y="2315819"/>
              <a:ext cx="2692180" cy="2648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Line 65"/>
            <p:cNvSpPr>
              <a:spLocks noChangeShapeType="1"/>
            </p:cNvSpPr>
            <p:nvPr/>
          </p:nvSpPr>
          <p:spPr bwMode="auto">
            <a:xfrm flipV="1">
              <a:off x="1691723" y="2955096"/>
              <a:ext cx="0" cy="2016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Rectangle 70"/>
            <p:cNvSpPr>
              <a:spLocks noChangeArrowheads="1"/>
            </p:cNvSpPr>
            <p:nvPr/>
          </p:nvSpPr>
          <p:spPr bwMode="auto">
            <a:xfrm>
              <a:off x="612334" y="2749692"/>
              <a:ext cx="465811" cy="5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p*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91" name="Rectangle 70"/>
            <p:cNvSpPr>
              <a:spLocks noChangeArrowheads="1"/>
            </p:cNvSpPr>
            <p:nvPr/>
          </p:nvSpPr>
          <p:spPr bwMode="auto">
            <a:xfrm>
              <a:off x="1519888" y="4946830"/>
              <a:ext cx="465811" cy="5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i="1" dirty="0" smtClean="0"/>
                <a:t>*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3537616" y="4459722"/>
              <a:ext cx="615532" cy="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93" name="Прямоугольник 92"/>
            <p:cNvSpPr/>
            <p:nvPr/>
          </p:nvSpPr>
          <p:spPr bwMode="auto">
            <a:xfrm>
              <a:off x="1050527" y="2629436"/>
              <a:ext cx="641196" cy="288530"/>
            </a:xfrm>
            <a:prstGeom prst="rect">
              <a:avLst/>
            </a:prstGeom>
            <a:solidFill>
              <a:schemeClr val="bg1">
                <a:lumMod val="20000"/>
                <a:lumOff val="80000"/>
                <a:alpha val="50000"/>
              </a:schemeClr>
            </a:solidFill>
            <a:ln w="1270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94" name="Прямоугольник 14"/>
          <p:cNvSpPr>
            <a:spLocks noChangeArrowheads="1"/>
          </p:cNvSpPr>
          <p:nvPr/>
        </p:nvSpPr>
        <p:spPr bwMode="auto">
          <a:xfrm>
            <a:off x="821544" y="4627754"/>
            <a:ext cx="31334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Прибыль монополиста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5" name="Прямоугольник 14"/>
          <p:cNvSpPr>
            <a:spLocks noChangeArrowheads="1"/>
          </p:cNvSpPr>
          <p:nvPr/>
        </p:nvSpPr>
        <p:spPr bwMode="auto">
          <a:xfrm>
            <a:off x="5215291" y="4652591"/>
            <a:ext cx="31334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Убытки монополиста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6" name="Text Box 388"/>
          <p:cNvSpPr txBox="1">
            <a:spLocks noChangeArrowheads="1"/>
          </p:cNvSpPr>
          <p:nvPr/>
        </p:nvSpPr>
        <p:spPr bwMode="auto">
          <a:xfrm>
            <a:off x="159403" y="5156778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Эффект повышения предельных издержек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82563" y="5725261"/>
                <a:ext cx="8961438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Если предельные издержки монополиста растут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𝑀𝐶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𝑀𝐶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при любых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), его оптимальный объем гарантированно уменьшится: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q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2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&lt;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q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1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endParaRPr lang="ru-RU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9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563" y="5725261"/>
                <a:ext cx="8961438" cy="769441"/>
              </a:xfrm>
              <a:prstGeom prst="rect">
                <a:avLst/>
              </a:prstGeom>
              <a:blipFill>
                <a:blip r:embed="rId2"/>
                <a:stretch>
                  <a:fillRect l="-884" t="-5556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60033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Ценовая дискриминация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14"/>
          <p:cNvSpPr>
            <a:spLocks noChangeArrowheads="1"/>
          </p:cNvSpPr>
          <p:nvPr/>
        </p:nvSpPr>
        <p:spPr bwMode="auto">
          <a:xfrm>
            <a:off x="120571" y="2163131"/>
            <a:ext cx="8961437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57188" indent="-357188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Совершенная ценовая дискриминация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  <a:b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«Индивидуальное ценообразование»: </a:t>
            </a: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возможность назначать </a:t>
            </a:r>
            <a:r>
              <a:rPr lang="ru-RU" altLang="ru-RU" sz="2200" dirty="0" err="1" smtClean="0">
                <a:latin typeface="Times New Roman Cyr" pitchFamily="18" charset="0"/>
                <a:sym typeface="Symbol" panose="05050102010706020507" pitchFamily="18" charset="2"/>
              </a:rPr>
              <a:t>различ-ные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цены разным покупателям за разные объемы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.</a:t>
            </a:r>
          </a:p>
          <a:p>
            <a:pPr marL="357188" indent="-357188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2.  Ценовая дискриминация второй степени:</a:t>
            </a:r>
            <a:b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</a:b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«Нелинейное ценообразование» = «меню контрактов».</a:t>
            </a:r>
            <a:b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</a:b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Нет возможности различать потребителей, но можно установить цены в зависимости от объемов и условий продажи.</a:t>
            </a:r>
          </a:p>
          <a:p>
            <a:pPr marL="357188" indent="-357188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3.  Ценовая дискриминация третьей степени:</a:t>
            </a:r>
            <a:b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</a:b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«Групповое ценообразование» – нет возможности использовать </a:t>
            </a:r>
            <a:r>
              <a:rPr lang="ru-RU" altLang="ru-RU" sz="2200" dirty="0" err="1" smtClean="0">
                <a:latin typeface="Times New Roman Cyr" pitchFamily="18" charset="0"/>
                <a:sym typeface="Symbol" panose="05050102010706020507" pitchFamily="18" charset="2"/>
              </a:rPr>
              <a:t>нели-нейное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ценообразование, но можно установить разные цены для раз-</a:t>
            </a:r>
            <a:r>
              <a:rPr lang="ru-RU" altLang="ru-RU" sz="2200" dirty="0" err="1" smtClean="0">
                <a:latin typeface="Times New Roman Cyr" pitchFamily="18" charset="0"/>
                <a:sym typeface="Symbol" panose="05050102010706020507" pitchFamily="18" charset="2"/>
              </a:rPr>
              <a:t>ных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групп потребителей.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6" name="Прямоугольник 14"/>
          <p:cNvSpPr>
            <a:spLocks noChangeArrowheads="1"/>
          </p:cNvSpPr>
          <p:nvPr/>
        </p:nvSpPr>
        <p:spPr bwMode="auto">
          <a:xfrm>
            <a:off x="100806" y="5964062"/>
            <a:ext cx="8961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Выбор осуществляется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на основе имеющейся информации, издержек перепродажи, правовой среды.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6303" y="1067938"/>
            <a:ext cx="89614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Ценовая </a:t>
            </a:r>
            <a:r>
              <a:rPr lang="ru-RU" altLang="ru-RU" sz="2200" b="1" dirty="0">
                <a:solidFill>
                  <a:srgbClr val="00FFFF"/>
                </a:solidFill>
              </a:rPr>
              <a:t>дискриминация </a:t>
            </a:r>
            <a:r>
              <a:rPr lang="ru-RU" altLang="ru-RU" sz="2200" dirty="0"/>
              <a:t>– продажа продукции разным потребителям по разным ценам; механизм, позволяющий снизить неэффективность. При этом большая часть потребительского излишка достается фирме.</a:t>
            </a:r>
          </a:p>
        </p:txBody>
      </p:sp>
    </p:spTree>
    <p:extLst>
      <p:ext uri="{BB962C8B-B14F-4D97-AF65-F5344CB8AC3E}">
        <p14:creationId xmlns:p14="http://schemas.microsoft.com/office/powerpoint/2010/main" val="85031685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Совершенная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дискриминация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14"/>
          <p:cNvSpPr>
            <a:spLocks noChangeArrowheads="1"/>
          </p:cNvSpPr>
          <p:nvPr/>
        </p:nvSpPr>
        <p:spPr bwMode="auto">
          <a:xfrm>
            <a:off x="182561" y="1465704"/>
            <a:ext cx="597422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Особенности совершенной ЦД:</a:t>
            </a:r>
          </a:p>
          <a:p>
            <a:pPr marL="357188" indent="-357188" algn="just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Запрашиваем за каждую единицу </a:t>
            </a:r>
            <a:r>
              <a:rPr lang="ru-RU" altLang="ru-RU" sz="2200" dirty="0" err="1" smtClean="0">
                <a:latin typeface="Times New Roman Cyr" pitchFamily="18" charset="0"/>
                <a:sym typeface="Symbol" panose="05050102010706020507" pitchFamily="18" charset="2"/>
              </a:rPr>
              <a:t>предель-ную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готовность платить.</a:t>
            </a:r>
          </a:p>
          <a:p>
            <a:pPr marL="357188" indent="-357188" algn="just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Производим, пока цена превышает </a:t>
            </a:r>
            <a:r>
              <a:rPr lang="ru-RU" altLang="ru-RU" sz="2200" dirty="0" err="1" smtClean="0">
                <a:latin typeface="Times New Roman Cyr" pitchFamily="18" charset="0"/>
                <a:sym typeface="Symbol" panose="05050102010706020507" pitchFamily="18" charset="2"/>
              </a:rPr>
              <a:t>предель-ные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издержки  мертвые потери полностью отсутствуют.</a:t>
            </a:r>
          </a:p>
          <a:p>
            <a:pPr marL="357188" indent="-357188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Забираем весь потребительский излишек.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14"/>
              <p:cNvSpPr>
                <a:spLocks noChangeArrowheads="1"/>
              </p:cNvSpPr>
              <p:nvPr/>
            </p:nvSpPr>
            <p:spPr bwMode="auto">
              <a:xfrm>
                <a:off x="213559" y="3948234"/>
                <a:ext cx="8961437" cy="2338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  <a:sym typeface="Symbol" panose="05050102010706020507" pitchFamily="18" charset="2"/>
                  </a:rPr>
                  <a:t>Механизмы совершенной ЦД:</a:t>
                </a:r>
              </a:p>
              <a:p>
                <a:pPr marL="357188" indent="-357188">
                  <a:spcBef>
                    <a:spcPct val="0"/>
                  </a:spcBef>
                  <a:buClrTx/>
                  <a:buSzTx/>
                  <a:buAutoNum type="arabicPeriod"/>
                </a:pPr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Предложить </a:t>
                </a:r>
                <a:r>
                  <a:rPr lang="en-US" altLang="ru-RU" sz="2200" i="1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-</a:t>
                </a:r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покупателю единственный выбор: пакет</a:t>
                </a:r>
                <a:b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  <m:sup>
                        <m:sSubSup>
                          <m:sSubSup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bSup>
                      </m:sup>
                      <m:e>
                        <m:sSub>
                          <m:sSub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𝑑𝑞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𝐶𝑆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ru-RU" sz="2200" b="0" dirty="0" smtClean="0">
                    <a:latin typeface="Times New Roman Cyr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357188" indent="-357188">
                  <a:spcBef>
                    <a:spcPct val="0"/>
                  </a:spcBef>
                  <a:buClrTx/>
                  <a:buSzTx/>
                  <a:buFont typeface="Monotype Sorts"/>
                  <a:buAutoNum type="arabicPeriod"/>
                </a:pPr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Предложить двойной тариф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:</a:t>
                </a:r>
                <a:b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𝐶𝑆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,</a:t>
                </a:r>
                <a:r>
                  <a:rPr lang="ru-RU" altLang="ru-RU" sz="2200" smtClean="0">
                    <a:latin typeface="Times New Roman Cyr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ru-RU" sz="2200" smtClean="0">
                    <a:latin typeface="Times New Roman Cyr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𝑀𝐶</m:t>
                    </m:r>
                    <m:d>
                      <m:dPr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ru-RU" sz="22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.</a:t>
                </a:r>
                <a:endParaRPr lang="ru-RU" altLang="ru-RU" sz="2200" dirty="0" smtClean="0">
                  <a:latin typeface="Times New Roman Cyr" pitchFamily="18" charset="0"/>
                  <a:sym typeface="Symbol" panose="05050102010706020507" pitchFamily="18" charset="2"/>
                </a:endParaRPr>
              </a:p>
              <a:p>
                <a:pPr marL="357188" indent="-357188">
                  <a:spcBef>
                    <a:spcPct val="0"/>
                  </a:spcBef>
                  <a:buClrTx/>
                  <a:buSzTx/>
                  <a:buFont typeface="Monotype Sorts"/>
                  <a:buAutoNum type="arabicPeriod"/>
                </a:pPr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Более сложные механизмы,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  <a:sym typeface="Symbol" panose="05050102010706020507" pitchFamily="18" charset="2"/>
                  </a:rPr>
                  <a:t>включая аукционы</a:t>
                </a:r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.</a:t>
                </a:r>
                <a:endParaRPr lang="en-US" altLang="ru-RU" sz="2200" dirty="0">
                  <a:latin typeface="Times New Roman Cyr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9" y="3948234"/>
                <a:ext cx="8961437" cy="2338461"/>
              </a:xfrm>
              <a:prstGeom prst="rect">
                <a:avLst/>
              </a:prstGeom>
              <a:blipFill>
                <a:blip r:embed="rId2"/>
                <a:stretch>
                  <a:fillRect l="-884" t="-1828" b="-180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6156782" y="1594808"/>
            <a:ext cx="2843250" cy="2729218"/>
            <a:chOff x="134025" y="1322259"/>
            <a:chExt cx="3473291" cy="2674962"/>
          </a:xfrm>
        </p:grpSpPr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573477" y="1360492"/>
              <a:ext cx="11" cy="225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65"/>
            <p:cNvSpPr>
              <a:spLocks noChangeShapeType="1"/>
            </p:cNvSpPr>
            <p:nvPr/>
          </p:nvSpPr>
          <p:spPr bwMode="auto">
            <a:xfrm flipV="1">
              <a:off x="573489" y="3610199"/>
              <a:ext cx="2872823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 flipV="1">
              <a:off x="575606" y="2895682"/>
              <a:ext cx="2573191" cy="516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3052633" y="3181998"/>
              <a:ext cx="554683" cy="45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3" name="Rectangle 70"/>
            <p:cNvSpPr>
              <a:spLocks noChangeArrowheads="1"/>
            </p:cNvSpPr>
            <p:nvPr/>
          </p:nvSpPr>
          <p:spPr bwMode="auto">
            <a:xfrm>
              <a:off x="257081" y="1322259"/>
              <a:ext cx="327127" cy="4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70"/>
                <p:cNvSpPr>
                  <a:spLocks noChangeArrowheads="1"/>
                </p:cNvSpPr>
                <p:nvPr/>
              </p:nvSpPr>
              <p:spPr bwMode="auto">
                <a:xfrm>
                  <a:off x="2127796" y="3574352"/>
                  <a:ext cx="622214" cy="4228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27796" y="3574352"/>
                  <a:ext cx="622214" cy="422869"/>
                </a:xfrm>
                <a:prstGeom prst="rect">
                  <a:avLst/>
                </a:prstGeom>
                <a:blipFill>
                  <a:blip r:embed="rId3"/>
                  <a:stretch>
                    <a:fillRect l="-1205" b="-285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578641" y="1585856"/>
              <a:ext cx="2570156" cy="2022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74"/>
            <p:cNvSpPr>
              <a:spLocks noChangeShapeType="1"/>
            </p:cNvSpPr>
            <p:nvPr/>
          </p:nvSpPr>
          <p:spPr bwMode="auto">
            <a:xfrm flipH="1" flipV="1">
              <a:off x="573477" y="3228631"/>
              <a:ext cx="873240" cy="28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Rectangle 70"/>
            <p:cNvSpPr>
              <a:spLocks noChangeArrowheads="1"/>
            </p:cNvSpPr>
            <p:nvPr/>
          </p:nvSpPr>
          <p:spPr bwMode="auto">
            <a:xfrm>
              <a:off x="871973" y="155645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2715434" y="2509858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 flipH="1" flipV="1">
              <a:off x="2426983" y="3035839"/>
              <a:ext cx="0" cy="57279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H="1" flipV="1">
              <a:off x="584208" y="3039432"/>
              <a:ext cx="18360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70"/>
                <p:cNvSpPr>
                  <a:spLocks noChangeArrowheads="1"/>
                </p:cNvSpPr>
                <p:nvPr/>
              </p:nvSpPr>
              <p:spPr bwMode="auto">
                <a:xfrm>
                  <a:off x="134025" y="2767390"/>
                  <a:ext cx="406146" cy="5150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ru-RU" sz="22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025" y="2767390"/>
                  <a:ext cx="406146" cy="515063"/>
                </a:xfrm>
                <a:prstGeom prst="rect">
                  <a:avLst/>
                </a:prstGeom>
                <a:blipFill>
                  <a:blip r:embed="rId4"/>
                  <a:stretch>
                    <a:fillRect l="-2727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Прямоугольный треугольник 22"/>
            <p:cNvSpPr/>
            <p:nvPr/>
          </p:nvSpPr>
          <p:spPr bwMode="auto">
            <a:xfrm>
              <a:off x="575606" y="1585856"/>
              <a:ext cx="1844647" cy="1449983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4" name="Прямоугольный треугольник 23"/>
            <p:cNvSpPr/>
            <p:nvPr/>
          </p:nvSpPr>
          <p:spPr bwMode="auto">
            <a:xfrm flipV="1">
              <a:off x="575606" y="3039430"/>
              <a:ext cx="1844647" cy="372555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556538" y="2450178"/>
              <a:ext cx="1222978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>
                  <a:solidFill>
                    <a:schemeClr val="bg2"/>
                  </a:solidFill>
                  <a:latin typeface="Times New Roman Cyr" pitchFamily="18" charset="0"/>
                </a:rPr>
                <a:t>С</a:t>
              </a:r>
              <a:r>
                <a:rPr lang="en-US" altLang="ru-RU" sz="2200" i="1" dirty="0" smtClean="0">
                  <a:solidFill>
                    <a:schemeClr val="bg2"/>
                  </a:solidFill>
                  <a:latin typeface="Times New Roman Cyr" pitchFamily="18" charset="0"/>
                </a:rPr>
                <a:t>S</a:t>
              </a:r>
              <a:r>
                <a:rPr lang="en-US" altLang="ru-RU" sz="2200" dirty="0" smtClean="0">
                  <a:solidFill>
                    <a:schemeClr val="bg2"/>
                  </a:solidFill>
                  <a:latin typeface="Times New Roman Cyr" pitchFamily="18" charset="0"/>
                  <a:sym typeface="Symbol"/>
                </a:rPr>
                <a:t></a:t>
              </a:r>
              <a:r>
                <a:rPr lang="en-US" altLang="ru-RU" sz="2200" i="1" dirty="0" smtClean="0">
                  <a:solidFill>
                    <a:schemeClr val="bg2"/>
                  </a:solidFill>
                  <a:latin typeface="Times New Roman Cyr" pitchFamily="18" charset="0"/>
                  <a:sym typeface="Symbol"/>
                </a:rPr>
                <a:t>PS</a:t>
              </a:r>
              <a:endParaRPr lang="ru-RU" altLang="ru-RU" sz="2200" i="1" dirty="0">
                <a:solidFill>
                  <a:schemeClr val="bg2"/>
                </a:solidFill>
                <a:latin typeface="Times New Roman Cyr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30405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21285</TotalTime>
  <Words>1695</Words>
  <Application>Microsoft Office PowerPoint</Application>
  <PresentationFormat>Экран (4:3)</PresentationFormat>
  <Paragraphs>291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738</cp:revision>
  <dcterms:created xsi:type="dcterms:W3CDTF">1997-05-19T02:18:46Z</dcterms:created>
  <dcterms:modified xsi:type="dcterms:W3CDTF">2019-02-04T12:26:12Z</dcterms:modified>
</cp:coreProperties>
</file>