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sldIdLst>
    <p:sldId id="291" r:id="rId2"/>
    <p:sldId id="421" r:id="rId3"/>
    <p:sldId id="423" r:id="rId4"/>
    <p:sldId id="424" r:id="rId5"/>
    <p:sldId id="425" r:id="rId6"/>
    <p:sldId id="426" r:id="rId7"/>
    <p:sldId id="427" r:id="rId8"/>
    <p:sldId id="428" r:id="rId9"/>
    <p:sldId id="430" r:id="rId10"/>
    <p:sldId id="429" r:id="rId11"/>
    <p:sldId id="431" r:id="rId12"/>
    <p:sldId id="432" r:id="rId13"/>
    <p:sldId id="434" r:id="rId14"/>
    <p:sldId id="433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375" r:id="rId2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6666FF"/>
    <a:srgbClr val="C0C0C0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2" autoAdjust="0"/>
    <p:restoredTop sz="94364" autoAdjust="0"/>
  </p:normalViewPr>
  <p:slideViewPr>
    <p:cSldViewPr snapToGrid="0">
      <p:cViewPr varScale="1">
        <p:scale>
          <a:sx n="66" d="100"/>
          <a:sy n="66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28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883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0918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0001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1701800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412750"/>
            <a:ext cx="90106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Микроэкономика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-2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4070350"/>
            <a:ext cx="914399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Лекции 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5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.1-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5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.2</a:t>
            </a:r>
            <a:endParaRPr lang="en-US" altLang="ru-RU" sz="6000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Ценовая дискриминация 2 и </a:t>
            </a:r>
            <a:r>
              <a:rPr lang="ru-RU" altLang="ru-RU" sz="3600" b="1" dirty="0">
                <a:solidFill>
                  <a:srgbClr val="00FFFF"/>
                </a:solidFill>
                <a:latin typeface="Times New Roman Cyr" pitchFamily="18" charset="0"/>
              </a:rPr>
              <a:t>3</a:t>
            </a: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 степени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Пакетирование. Естественная </a:t>
            </a: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монополия</a:t>
            </a: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291646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Реалистическая ситуация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н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еполной информации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10</a:t>
            </a:r>
            <a:endParaRPr lang="ru-RU" altLang="ru-RU" sz="7200" dirty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Прямоугольник 14"/>
              <p:cNvSpPr>
                <a:spLocks noChangeArrowheads="1"/>
              </p:cNvSpPr>
              <p:nvPr/>
            </p:nvSpPr>
            <p:spPr bwMode="auto">
              <a:xfrm>
                <a:off x="599654" y="2557023"/>
                <a:ext cx="5172495" cy="435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𝐹𝐼</m:t>
                              </m:r>
                            </m:sup>
                          </m:sSubSup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𝐹𝐼</m:t>
                          </m:r>
                        </m:sup>
                      </m:sSubSup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𝐹𝐼</m:t>
                              </m:r>
                            </m:sup>
                          </m:sSubSup>
                        </m:e>
                      </m:d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𝐹𝐼</m:t>
                          </m:r>
                        </m:sup>
                      </m:sSubSup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ru-RU" sz="2200" dirty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13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654" y="2557023"/>
                <a:ext cx="5172495" cy="435119"/>
              </a:xfrm>
              <a:prstGeom prst="rect">
                <a:avLst/>
              </a:prstGeom>
              <a:blipFill>
                <a:blip r:embed="rId2"/>
                <a:stretch>
                  <a:fillRect l="-118" b="-97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14"/>
          <p:cNvSpPr>
            <a:spLocks noChangeArrowheads="1"/>
          </p:cNvSpPr>
          <p:nvPr/>
        </p:nvSpPr>
        <p:spPr bwMode="auto">
          <a:xfrm>
            <a:off x="159403" y="2992142"/>
            <a:ext cx="8891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Для правильного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самоотбора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нужно поменять контракт!</a:t>
            </a:r>
          </a:p>
        </p:txBody>
      </p:sp>
      <p:sp>
        <p:nvSpPr>
          <p:cNvPr id="34" name="Прямоугольник 14"/>
          <p:cNvSpPr>
            <a:spLocks noChangeArrowheads="1"/>
          </p:cNvSpPr>
          <p:nvPr/>
        </p:nvSpPr>
        <p:spPr bwMode="auto">
          <a:xfrm>
            <a:off x="159403" y="3446144"/>
            <a:ext cx="8891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Задача монополиста:</a:t>
            </a:r>
            <a:endParaRPr lang="en-US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14"/>
              <p:cNvSpPr>
                <a:spLocks noChangeArrowheads="1"/>
              </p:cNvSpPr>
              <p:nvPr/>
            </p:nvSpPr>
            <p:spPr bwMode="auto">
              <a:xfrm>
                <a:off x="599654" y="3748695"/>
                <a:ext cx="7001296" cy="5963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ru-RU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ru-RU" sz="2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en-US" altLang="ru-RU" sz="2200" dirty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3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654" y="3748695"/>
                <a:ext cx="7001296" cy="596382"/>
              </a:xfrm>
              <a:prstGeom prst="rect">
                <a:avLst/>
              </a:prstGeom>
              <a:blipFill>
                <a:blip r:embed="rId3"/>
                <a:stretch>
                  <a:fillRect l="-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14"/>
              <p:cNvSpPr>
                <a:spLocks noChangeArrowheads="1"/>
              </p:cNvSpPr>
              <p:nvPr/>
            </p:nvSpPr>
            <p:spPr bwMode="auto">
              <a:xfrm>
                <a:off x="159403" y="1478284"/>
                <a:ext cx="8984597" cy="11128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dirty="0" smtClean="0">
                    <a:latin typeface="Times New Roman Cyr" pitchFamily="18" charset="0"/>
                  </a:rPr>
                  <a:t>Если типы потребителей </a:t>
                </a:r>
                <a:r>
                  <a:rPr lang="ru-RU" altLang="ru-RU" sz="2200" dirty="0" err="1" smtClean="0">
                    <a:latin typeface="Times New Roman Cyr" pitchFamily="18" charset="0"/>
                  </a:rPr>
                  <a:t>ненаблюдаемы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, и монополия предлагает пакеты </a:t>
                </a:r>
                <a14:m>
                  <m:oMath xmlns:m="http://schemas.openxmlformats.org/officeDocument/2006/math">
                    <m:r>
                      <a:rPr lang="en-US" altLang="ru-RU" sz="2200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ru-RU" altLang="ru-RU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𝐹𝐼</m:t>
                        </m:r>
                      </m:sup>
                    </m:sSubSup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alt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𝐹𝐼</m:t>
                        </m:r>
                      </m:sup>
                    </m:sSubSup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altLang="ru-RU" sz="220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ru-RU" alt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altLang="ru-RU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𝐹𝐼</m:t>
                        </m:r>
                      </m:sup>
                    </m:sSubSup>
                    <m:r>
                      <a:rPr lang="en-US" altLang="ru-RU" sz="22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alt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 altLang="ru-RU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𝐹𝐼</m:t>
                        </m:r>
                      </m:sup>
                    </m:sSubSup>
                    <m:r>
                      <a:rPr lang="en-US" altLang="ru-RU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sz="2200" dirty="0" smtClean="0">
                    <a:latin typeface="Times New Roman Cyr" pitchFamily="18" charset="0"/>
                  </a:rPr>
                  <a:t>, то </a:t>
                </a:r>
                <a:r>
                  <a:rPr lang="ru-RU" altLang="ru-RU" sz="2200" dirty="0">
                    <a:latin typeface="Times New Roman Cyr" pitchFamily="18" charset="0"/>
                  </a:rPr>
                  <a:t>полезность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потребителя </a:t>
                </a:r>
                <a:r>
                  <a:rPr lang="ru-RU" altLang="ru-RU" sz="2200" dirty="0">
                    <a:latin typeface="Times New Roman Cyr" pitchFamily="18" charset="0"/>
                  </a:rPr>
                  <a:t>высокого типа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при </a:t>
                </a:r>
                <a:r>
                  <a:rPr lang="ru-RU" altLang="ru-RU" sz="2200" dirty="0" err="1" smtClean="0">
                    <a:latin typeface="Times New Roman Cyr" pitchFamily="18" charset="0"/>
                  </a:rPr>
                  <a:t>по-купке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 второго пакета равна нулю, а при покупке первого – положительна!</a:t>
                </a:r>
                <a:endParaRPr lang="en-US" altLang="ru-RU" sz="2200" dirty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37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403" y="1478284"/>
                <a:ext cx="8984597" cy="1112805"/>
              </a:xfrm>
              <a:prstGeom prst="rect">
                <a:avLst/>
              </a:prstGeom>
              <a:blipFill>
                <a:blip r:embed="rId4"/>
                <a:stretch>
                  <a:fillRect l="-882" t="-3846" r="-882" b="-104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Прямоугольник 14"/>
          <p:cNvSpPr>
            <a:spLocks noChangeArrowheads="1"/>
          </p:cNvSpPr>
          <p:nvPr/>
        </p:nvSpPr>
        <p:spPr bwMode="auto">
          <a:xfrm>
            <a:off x="182563" y="4257298"/>
            <a:ext cx="8891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Условия участия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en-US" altLang="ru-RU" sz="2200" dirty="0" smtClean="0">
                <a:latin typeface="Times New Roman Cyr" pitchFamily="18" charset="0"/>
              </a:rPr>
              <a:t>(</a:t>
            </a:r>
            <a:r>
              <a:rPr lang="ru-RU" altLang="ru-RU" sz="2200" dirty="0" smtClean="0">
                <a:latin typeface="Times New Roman Cyr" pitchFamily="18" charset="0"/>
              </a:rPr>
              <a:t>для каждого типа свой контракт выгоден)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:</a:t>
            </a:r>
            <a:endParaRPr lang="en-US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14"/>
              <p:cNvSpPr>
                <a:spLocks noChangeArrowheads="1"/>
              </p:cNvSpPr>
              <p:nvPr/>
            </p:nvSpPr>
            <p:spPr bwMode="auto">
              <a:xfrm>
                <a:off x="599654" y="4592368"/>
                <a:ext cx="3234409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22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ru-RU" altLang="ru-RU" sz="22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altLang="ru-RU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</m:oMath>
                  </m:oMathPara>
                </a14:m>
                <a:endParaRPr lang="en-US" altLang="ru-RU" sz="2200" dirty="0" smtClean="0">
                  <a:latin typeface="Times New Roman Cyr" pitchFamily="18" charset="0"/>
                </a:endParaRPr>
              </a:p>
              <a:p>
                <a:pPr algn="just">
                  <a:spcBef>
                    <a:spcPct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ru-RU" sz="22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ru-RU" sz="2200" dirty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39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654" y="4592368"/>
                <a:ext cx="3234409" cy="769441"/>
              </a:xfrm>
              <a:prstGeom prst="rect">
                <a:avLst/>
              </a:prstGeom>
              <a:blipFill>
                <a:blip r:embed="rId5"/>
                <a:stretch>
                  <a:fillRect b="-47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Прямоугольник 14"/>
          <p:cNvSpPr>
            <a:spLocks noChangeArrowheads="1"/>
          </p:cNvSpPr>
          <p:nvPr/>
        </p:nvSpPr>
        <p:spPr bwMode="auto">
          <a:xfrm>
            <a:off x="159403" y="5283559"/>
            <a:ext cx="889110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Условия совместимости стимулов </a:t>
            </a:r>
            <a:r>
              <a:rPr lang="ru-RU" altLang="ru-RU" sz="2200" dirty="0" smtClean="0">
                <a:latin typeface="Times New Roman Cyr" pitchFamily="18" charset="0"/>
              </a:rPr>
              <a:t>(для каждого типа свой контракт выгоднее, чем чужой)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:</a:t>
            </a:r>
            <a:endParaRPr lang="en-US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14"/>
              <p:cNvSpPr>
                <a:spLocks noChangeArrowheads="1"/>
              </p:cNvSpPr>
              <p:nvPr/>
            </p:nvSpPr>
            <p:spPr bwMode="auto">
              <a:xfrm>
                <a:off x="567569" y="5971118"/>
                <a:ext cx="4726326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22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𝑰𝑪</m:t>
                              </m:r>
                            </m:e>
                            <m:sub>
                              <m:r>
                                <a:rPr lang="ru-RU" altLang="ru-RU" sz="22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altLang="ru-RU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ru-RU" sz="2200" dirty="0" smtClean="0">
                  <a:latin typeface="Times New Roman Cyr" pitchFamily="18" charset="0"/>
                </a:endParaRPr>
              </a:p>
              <a:p>
                <a:pPr algn="just">
                  <a:spcBef>
                    <a:spcPct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𝑰𝑪</m:t>
                              </m:r>
                            </m:e>
                            <m:sub>
                              <m:r>
                                <a:rPr lang="en-US" altLang="ru-RU" sz="22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ru-RU" sz="2200" dirty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41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7569" y="5971118"/>
                <a:ext cx="4726326" cy="769441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95339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Активные ограничения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11</a:t>
            </a:r>
            <a:endParaRPr lang="ru-RU" altLang="ru-RU" sz="7200" dirty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14"/>
              <p:cNvSpPr>
                <a:spLocks noChangeArrowheads="1"/>
              </p:cNvSpPr>
              <p:nvPr/>
            </p:nvSpPr>
            <p:spPr bwMode="auto">
              <a:xfrm>
                <a:off x="159403" y="1061192"/>
                <a:ext cx="8984597" cy="144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Цель монополиста: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установить максимально высокие тарифы </a:t>
                </a:r>
                <a:r>
                  <a:rPr lang="en-US" altLang="ru-RU" sz="2200" i="1" dirty="0" smtClean="0">
                    <a:latin typeface="Times New Roman Cyr" pitchFamily="18" charset="0"/>
                  </a:rPr>
                  <a:t>T</a:t>
                </a:r>
                <a:r>
                  <a:rPr lang="en-US" altLang="ru-RU" sz="2200" baseline="-25000" dirty="0" smtClean="0">
                    <a:latin typeface="Times New Roman Cyr" pitchFamily="18" charset="0"/>
                  </a:rPr>
                  <a:t>1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и </a:t>
                </a:r>
                <a:r>
                  <a:rPr lang="en-US" altLang="ru-RU" sz="2200" i="1" dirty="0" smtClean="0">
                    <a:latin typeface="Times New Roman Cyr" pitchFamily="18" charset="0"/>
                  </a:rPr>
                  <a:t>T</a:t>
                </a:r>
                <a:r>
                  <a:rPr lang="en-US" altLang="ru-RU" sz="2200" baseline="-25000" dirty="0" smtClean="0">
                    <a:latin typeface="Times New Roman Cyr" pitchFamily="18" charset="0"/>
                  </a:rPr>
                  <a:t>2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, удовлетворяющие 4 ограничениям.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dirty="0" smtClean="0">
                    <a:latin typeface="Times New Roman Cyr" pitchFamily="18" charset="0"/>
                  </a:rPr>
                  <a:t>Выберем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2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ru-RU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ru-RU" sz="22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altLang="ru-RU" sz="2200" b="1" i="1">
                        <a:solidFill>
                          <a:srgbClr val="00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altLang="ru-RU" sz="22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ru-RU" altLang="ru-RU" sz="22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altLang="ru-RU" sz="2200" dirty="0" smtClean="0">
                    <a:latin typeface="Times New Roman Cyr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2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RU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n-US" altLang="ru-RU" sz="2200" b="1" i="1">
                        <a:solidFill>
                          <a:srgbClr val="00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altLang="ru-RU" sz="22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ru-RU" sz="22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ru-RU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n-US" altLang="ru-RU" sz="2200" b="1" i="1">
                        <a:solidFill>
                          <a:srgbClr val="00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altLang="ru-RU" sz="22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ru-RU" altLang="ru-RU" sz="22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ru-RU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ru-RU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altLang="ru-RU" sz="2200" dirty="0" smtClean="0">
                    <a:latin typeface="Times New Roman Cyr" pitchFamily="18" charset="0"/>
                  </a:rPr>
                  <a:t> 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–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максимально высокие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тарифы, удовлетворяющие активным ограничениям (</a:t>
                </a:r>
                <a:r>
                  <a:rPr lang="en-US" altLang="ru-RU" sz="2200" i="1" dirty="0" smtClean="0">
                    <a:latin typeface="Times New Roman Cyr" pitchFamily="18" charset="0"/>
                  </a:rPr>
                  <a:t>P</a:t>
                </a:r>
                <a:r>
                  <a:rPr lang="en-US" altLang="ru-RU" sz="2200" baseline="-25000" dirty="0" smtClean="0">
                    <a:latin typeface="Times New Roman Cyr" pitchFamily="18" charset="0"/>
                  </a:rPr>
                  <a:t>1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) и (</a:t>
                </a:r>
                <a:r>
                  <a:rPr lang="en-US" altLang="ru-RU" sz="2200" i="1" dirty="0" smtClean="0">
                    <a:latin typeface="Times New Roman Cyr" pitchFamily="18" charset="0"/>
                  </a:rPr>
                  <a:t>IC</a:t>
                </a:r>
                <a:r>
                  <a:rPr lang="ru-RU" altLang="ru-RU" sz="2200" baseline="-25000" dirty="0" smtClean="0">
                    <a:latin typeface="Times New Roman Cyr" pitchFamily="18" charset="0"/>
                  </a:rPr>
                  <a:t>2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37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403" y="1061192"/>
                <a:ext cx="8984597" cy="1446550"/>
              </a:xfrm>
              <a:prstGeom prst="rect">
                <a:avLst/>
              </a:prstGeom>
              <a:blipFill>
                <a:blip r:embed="rId3"/>
                <a:stretch>
                  <a:fillRect l="-882" t="-2954" r="-882" b="-80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/>
          <p:cNvSpPr/>
          <p:nvPr/>
        </p:nvSpPr>
        <p:spPr>
          <a:xfrm>
            <a:off x="159403" y="2442506"/>
            <a:ext cx="88210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Проверим оставшиеся ограничения:</a:t>
            </a:r>
            <a:endParaRPr lang="en-US" altLang="ru-RU" sz="2200" b="1" dirty="0" smtClean="0">
              <a:solidFill>
                <a:srgbClr val="00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4"/>
              <p:cNvSpPr>
                <a:spLocks noChangeArrowheads="1"/>
              </p:cNvSpPr>
              <p:nvPr/>
            </p:nvSpPr>
            <p:spPr bwMode="auto">
              <a:xfrm>
                <a:off x="150480" y="2794776"/>
                <a:ext cx="8961436" cy="1151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altLang="ru-RU" sz="22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22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ru-RU" sz="22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ru-RU" sz="2200" b="1" i="1">
                        <a:solidFill>
                          <a:srgbClr val="00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alt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ru-RU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ru-R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ru-R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ru-RU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altLang="ru-RU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ru-R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u-RU" altLang="ru-RU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ru-RU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ru-R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ru-R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ru-RU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altLang="ru-RU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ru-RU" altLang="ru-R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altLang="ru-RU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alt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ru-RU" alt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 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при 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.</a:t>
                </a:r>
                <a:endParaRPr lang="ru-RU" altLang="ru-RU" sz="2200" dirty="0" smtClean="0">
                  <a:latin typeface="Times New Roman Cyr" pitchFamily="18" charset="0"/>
                </a:endParaRPr>
              </a:p>
              <a:p>
                <a:pPr algn="just">
                  <a:spcBef>
                    <a:spcPct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𝑰𝑪</m:t>
                              </m:r>
                            </m:e>
                            <m:sub>
                              <m:r>
                                <a:rPr lang="en-US" altLang="ru-RU" sz="22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ru-RU" sz="2200" b="1" i="1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ru-RU" altLang="ru-RU" sz="2200" b="0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altLang="ru-RU" sz="2200" dirty="0" smtClean="0">
                  <a:latin typeface="Times New Roman Cyr" pitchFamily="18" charset="0"/>
                </a:endParaRPr>
              </a:p>
              <a:p>
                <a:pPr algn="just">
                  <a:spcBef>
                    <a:spcPct val="0"/>
                  </a:spcBef>
                  <a:buClrTx/>
                  <a:buSzTx/>
                  <a:buNone/>
                </a:pPr>
                <a:r>
                  <a:rPr lang="ru-RU" altLang="ru-RU" sz="2200" dirty="0" smtClean="0">
                    <a:latin typeface="Times New Roman Cyr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ru-RU" altLang="ru-RU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ru-RU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ru-RU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altLang="ru-RU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ru-RU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altLang="ru-RU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ru-RU" altLang="ru-RU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 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при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ru-RU" sz="2200" dirty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480" y="2794776"/>
                <a:ext cx="8961436" cy="1151597"/>
              </a:xfrm>
              <a:prstGeom prst="rect">
                <a:avLst/>
              </a:prstGeom>
              <a:blipFill>
                <a:blip r:embed="rId4"/>
                <a:stretch>
                  <a:fillRect t="-3175" b="-79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4"/>
          <p:cNvSpPr>
            <a:spLocks noChangeArrowheads="1"/>
          </p:cNvSpPr>
          <p:nvPr/>
        </p:nvSpPr>
        <p:spPr bwMode="auto">
          <a:xfrm>
            <a:off x="172689" y="3848659"/>
            <a:ext cx="8891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Преобразованная задача монополиста:</a:t>
            </a:r>
            <a:endParaRPr lang="en-US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4"/>
              <p:cNvSpPr>
                <a:spLocks noChangeArrowheads="1"/>
              </p:cNvSpPr>
              <p:nvPr/>
            </p:nvSpPr>
            <p:spPr bwMode="auto">
              <a:xfrm>
                <a:off x="567571" y="4149747"/>
                <a:ext cx="8608511" cy="575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ru-RU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d>
                        <m:dPr>
                          <m:ctrlP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ru-RU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ru-RU" sz="2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en-US" altLang="ru-RU" sz="2200" dirty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19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7571" y="4149747"/>
                <a:ext cx="8608511" cy="575414"/>
              </a:xfrm>
              <a:prstGeom prst="rect">
                <a:avLst/>
              </a:prstGeom>
              <a:blipFill>
                <a:blip r:embed="rId5"/>
                <a:stretch>
                  <a:fillRect l="-71" b="-31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4"/>
          <p:cNvSpPr>
            <a:spLocks noChangeArrowheads="1"/>
          </p:cNvSpPr>
          <p:nvPr/>
        </p:nvSpPr>
        <p:spPr bwMode="auto">
          <a:xfrm>
            <a:off x="150479" y="4545640"/>
            <a:ext cx="8891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Условия первого порядка:</a:t>
            </a:r>
            <a:endParaRPr lang="en-US" altLang="ru-RU" sz="22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14"/>
              <p:cNvSpPr>
                <a:spLocks noChangeArrowheads="1"/>
              </p:cNvSpPr>
              <p:nvPr/>
            </p:nvSpPr>
            <p:spPr bwMode="auto">
              <a:xfrm>
                <a:off x="559700" y="4864014"/>
                <a:ext cx="1918953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p>
                      <m:sSup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alt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,  </a:t>
                </a:r>
                <a:endParaRPr lang="en-US" altLang="ru-RU" sz="2200" dirty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21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700" y="4864014"/>
                <a:ext cx="1918953" cy="430887"/>
              </a:xfrm>
              <a:prstGeom prst="rect">
                <a:avLst/>
              </a:prstGeom>
              <a:blipFill>
                <a:blip r:embed="rId6"/>
                <a:stretch>
                  <a:fillRect l="-317" t="-9859" r="-635" b="-267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2414485" y="4779966"/>
                <a:ext cx="3630738" cy="924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p>
                        <m:sSupPr>
                          <m:ctrlP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485" y="4779966"/>
                <a:ext cx="3630738" cy="9241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14"/>
              <p:cNvSpPr>
                <a:spLocks noChangeArrowheads="1"/>
              </p:cNvSpPr>
              <p:nvPr/>
            </p:nvSpPr>
            <p:spPr bwMode="auto">
              <a:xfrm>
                <a:off x="164773" y="5313960"/>
                <a:ext cx="8979227" cy="1477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Выводы: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dirty="0" smtClean="0">
                    <a:latin typeface="Times New Roman Cyr" pitchFamily="18" charset="0"/>
                  </a:rPr>
                  <a:t>Объем высокого типа эффективен, низкого типа – меньше эффективного, полезность низкого типа – ноль, высокого типа – положительна.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ru-RU" sz="24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altLang="ru-RU" sz="24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– важнее эффективность,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ru-RU" sz="20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0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ru-RU" sz="20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altLang="ru-RU" sz="2000" b="1" i="1">
                        <a:solidFill>
                          <a:srgbClr val="00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ru-RU" altLang="ru-RU" sz="2000" b="1" dirty="0">
                    <a:solidFill>
                      <a:srgbClr val="00FFFF"/>
                    </a:solidFill>
                    <a:latin typeface="Times New Roman Cyr" pitchFamily="18" charset="0"/>
                  </a:rPr>
                  <a:t> </a:t>
                </a:r>
                <a:r>
                  <a:rPr lang="ru-RU" altLang="ru-RU" sz="2200" dirty="0">
                    <a:latin typeface="Times New Roman Cyr" pitchFamily="18" charset="0"/>
                  </a:rPr>
                  <a:t>– важнее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высокая рента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.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 </a:t>
                </a:r>
                <a:endParaRPr lang="en-US" altLang="ru-RU" sz="2200" dirty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23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773" y="5313960"/>
                <a:ext cx="8979227" cy="1477328"/>
              </a:xfrm>
              <a:prstGeom prst="rect">
                <a:avLst/>
              </a:prstGeom>
              <a:blipFill>
                <a:blip r:embed="rId8"/>
                <a:stretch>
                  <a:fillRect l="-883" t="-2893" r="-883" b="-70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47950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4" grpId="0"/>
      <p:bldP spid="17" grpId="0"/>
      <p:bldP spid="18" grpId="0"/>
      <p:bldP spid="19" grpId="0"/>
      <p:bldP spid="20" grpId="0"/>
      <p:bldP spid="21" grpId="0"/>
      <p:bldP spid="3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Пакетирование и связывание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37" name="Прямоугольник 14"/>
          <p:cNvSpPr>
            <a:spLocks noChangeArrowheads="1"/>
          </p:cNvSpPr>
          <p:nvPr/>
        </p:nvSpPr>
        <p:spPr bwMode="auto">
          <a:xfrm>
            <a:off x="159403" y="1077234"/>
            <a:ext cx="898459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Пакетирование</a:t>
            </a:r>
            <a:r>
              <a:rPr lang="ru-RU" altLang="ru-RU" sz="2200" dirty="0" smtClean="0">
                <a:latin typeface="Times New Roman Cyr" pitchFamily="18" charset="0"/>
              </a:rPr>
              <a:t> – продажа различных продуктов в едином пакете.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     Чистое – возможна покупка только в пакете;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     Смешанное – возможна покупка по отдельности.</a:t>
            </a:r>
          </a:p>
        </p:txBody>
      </p:sp>
      <p:sp>
        <p:nvSpPr>
          <p:cNvPr id="23" name="Прямоугольник 14"/>
          <p:cNvSpPr>
            <a:spLocks noChangeArrowheads="1"/>
          </p:cNvSpPr>
          <p:nvPr/>
        </p:nvSpPr>
        <p:spPr bwMode="auto">
          <a:xfrm>
            <a:off x="164774" y="4479774"/>
            <a:ext cx="886969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Примеры пакетирования и связывания: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Компьютер = пакет </a:t>
            </a:r>
            <a:r>
              <a:rPr lang="ru-RU" altLang="ru-RU" sz="2200" dirty="0">
                <a:latin typeface="Times New Roman Cyr" pitchFamily="18" charset="0"/>
              </a:rPr>
              <a:t>комплектующих; </a:t>
            </a:r>
            <a:r>
              <a:rPr lang="ru-RU" altLang="ru-RU" sz="2200" dirty="0" smtClean="0">
                <a:latin typeface="Times New Roman Cyr" pitchFamily="18" charset="0"/>
              </a:rPr>
              <a:t>тур = билетов + отель + экскурсии;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кабельное телевидение = пакет каналов; СМИ = пакет статей; </a:t>
            </a:r>
            <a:r>
              <a:rPr lang="en-US" altLang="ru-RU" sz="2200" dirty="0" smtClean="0">
                <a:latin typeface="Times New Roman Cyr" pitchFamily="18" charset="0"/>
              </a:rPr>
              <a:t>CD = </a:t>
            </a:r>
            <a:r>
              <a:rPr lang="ru-RU" altLang="ru-RU" sz="2200" dirty="0" smtClean="0">
                <a:latin typeface="Times New Roman Cyr" pitchFamily="18" charset="0"/>
              </a:rPr>
              <a:t>па-кет песен; операционная </a:t>
            </a:r>
            <a:r>
              <a:rPr lang="ru-RU" altLang="ru-RU" sz="2200" dirty="0">
                <a:latin typeface="Times New Roman Cyr" pitchFamily="18" charset="0"/>
              </a:rPr>
              <a:t>система </a:t>
            </a:r>
            <a:r>
              <a:rPr lang="ru-RU" altLang="ru-RU" sz="2200" dirty="0" smtClean="0">
                <a:latin typeface="Times New Roman Cyr" pitchFamily="18" charset="0"/>
              </a:rPr>
              <a:t>+ </a:t>
            </a:r>
            <a:r>
              <a:rPr lang="ru-RU" altLang="ru-RU" sz="2200" dirty="0">
                <a:latin typeface="Times New Roman Cyr" pitchFamily="18" charset="0"/>
              </a:rPr>
              <a:t>офисные </a:t>
            </a:r>
            <a:r>
              <a:rPr lang="ru-RU" altLang="ru-RU" sz="2200" dirty="0" smtClean="0">
                <a:latin typeface="Times New Roman Cyr" pitchFamily="18" charset="0"/>
              </a:rPr>
              <a:t>приложения; «плохие» и «хорошие» фильмы для киносети от дистрибьютора…</a:t>
            </a:r>
          </a:p>
        </p:txBody>
      </p:sp>
      <p:sp>
        <p:nvSpPr>
          <p:cNvPr id="13" name="Прямоугольник 14"/>
          <p:cNvSpPr>
            <a:spLocks noChangeArrowheads="1"/>
          </p:cNvSpPr>
          <p:nvPr/>
        </p:nvSpPr>
        <p:spPr bwMode="auto">
          <a:xfrm>
            <a:off x="159403" y="2185230"/>
            <a:ext cx="898459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Связывание</a:t>
            </a:r>
            <a:r>
              <a:rPr lang="ru-RU" altLang="ru-RU" sz="2200" dirty="0" smtClean="0">
                <a:latin typeface="Times New Roman Cyr" pitchFamily="18" charset="0"/>
              </a:rPr>
              <a:t> – скидка на один товар при покупке другого.</a:t>
            </a:r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82563" y="2700165"/>
            <a:ext cx="8984597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Причины использования:</a:t>
            </a:r>
            <a:r>
              <a:rPr lang="ru-RU" altLang="ru-RU" sz="2200" dirty="0" smtClean="0">
                <a:latin typeface="Times New Roman Cyr" pitchFamily="18" charset="0"/>
              </a:rPr>
              <a:t> </a:t>
            </a:r>
          </a:p>
          <a:p>
            <a:pPr marL="273050" indent="-273050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Повышение эффективности и экономия на издержках.</a:t>
            </a:r>
            <a:endParaRPr lang="ru-RU" altLang="ru-RU" sz="2200" dirty="0">
              <a:latin typeface="Times New Roman Cyr" pitchFamily="18" charset="0"/>
            </a:endParaRPr>
          </a:p>
          <a:p>
            <a:pPr marL="273050" indent="-273050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Инструмент ценовой дискриминации.</a:t>
            </a:r>
          </a:p>
          <a:p>
            <a:pPr marL="273050" indent="-273050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Инструмент захвата соседнего рынка.</a:t>
            </a:r>
            <a:endParaRPr lang="ru-RU" altLang="ru-RU" sz="2200" dirty="0">
              <a:latin typeface="Times New Roman Cyr" pitchFamily="18" charset="0"/>
            </a:endParaRPr>
          </a:p>
          <a:p>
            <a:pPr marL="273050" indent="-273050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Инструмент сдерживания входа на рынок.</a:t>
            </a:r>
          </a:p>
        </p:txBody>
      </p:sp>
    </p:spTree>
    <p:extLst>
      <p:ext uri="{BB962C8B-B14F-4D97-AF65-F5344CB8AC3E}">
        <p14:creationId xmlns:p14="http://schemas.microsoft.com/office/powerpoint/2010/main" val="253568685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3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Простые примеры пакетирования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37" name="Прямоугольник 14"/>
          <p:cNvSpPr>
            <a:spLocks noChangeArrowheads="1"/>
          </p:cNvSpPr>
          <p:nvPr/>
        </p:nvSpPr>
        <p:spPr bwMode="auto">
          <a:xfrm>
            <a:off x="61992" y="1077234"/>
            <a:ext cx="908200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Пример 1:</a:t>
            </a:r>
            <a:r>
              <a:rPr lang="ru-RU" altLang="ru-RU" sz="2200" dirty="0" smtClean="0">
                <a:latin typeface="Times New Roman Cyr" pitchFamily="18" charset="0"/>
              </a:rPr>
              <a:t> 2 товара </a:t>
            </a:r>
            <a:r>
              <a:rPr lang="ru-RU" altLang="ru-RU" sz="2200" dirty="0">
                <a:latin typeface="Times New Roman Cyr" pitchFamily="18" charset="0"/>
              </a:rPr>
              <a:t>с </a:t>
            </a:r>
            <a:r>
              <a:rPr lang="ru-RU" altLang="ru-RU" sz="2200" dirty="0" smtClean="0">
                <a:latin typeface="Times New Roman Cyr" pitchFamily="18" charset="0"/>
              </a:rPr>
              <a:t>нулевыми издержками </a:t>
            </a:r>
            <a:r>
              <a:rPr lang="ru-RU" altLang="ru-RU" sz="2200" dirty="0">
                <a:latin typeface="Times New Roman Cyr" pitchFamily="18" charset="0"/>
              </a:rPr>
              <a:t>производства, 2 потребителя.</a:t>
            </a:r>
            <a:endParaRPr lang="ru-RU" altLang="ru-RU" sz="2200" dirty="0" smtClean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14"/>
              <p:cNvSpPr>
                <a:spLocks noChangeArrowheads="1"/>
              </p:cNvSpPr>
              <p:nvPr/>
            </p:nvSpPr>
            <p:spPr bwMode="auto">
              <a:xfrm>
                <a:off x="3580109" y="1511209"/>
                <a:ext cx="5563892" cy="144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Раздельные продажи: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ru-RU" altLang="ru-RU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=8.</m:t>
                    </m:r>
                  </m:oMath>
                </a14:m>
                <a:endParaRPr lang="en-US" altLang="ru-RU" sz="2200" b="0" dirty="0" smtClean="0">
                  <a:latin typeface="Times New Roman Cyr" pitchFamily="18" charset="0"/>
                  <a:ea typeface="Cambria Math" panose="02040503050406030204" pitchFamily="18" charset="0"/>
                </a:endParaRPr>
              </a:p>
              <a:p>
                <a:pPr algn="just">
                  <a:spcBef>
                    <a:spcPct val="0"/>
                  </a:spcBef>
                  <a:buClrTx/>
                  <a:buSz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Продажа пакетом: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	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ru-RU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=10.</m:t>
                    </m:r>
                  </m:oMath>
                </a14:m>
                <a:endParaRPr lang="en-US" altLang="ru-RU" sz="2200" dirty="0" smtClean="0">
                  <a:latin typeface="Times New Roman Cyr" pitchFamily="18" charset="0"/>
                  <a:ea typeface="Cambria Math" panose="02040503050406030204" pitchFamily="18" charset="0"/>
                </a:endParaRPr>
              </a:p>
              <a:p>
                <a:pPr algn="just">
                  <a:spcBef>
                    <a:spcPct val="0"/>
                  </a:spcBef>
                  <a:buClrTx/>
                  <a:buSzTx/>
                  <a:buNone/>
                </a:pPr>
                <a:r>
                  <a:rPr lang="ru-RU" altLang="ru-RU" sz="2200" dirty="0" smtClean="0">
                    <a:latin typeface="Times New Roman Cyr" pitchFamily="18" charset="0"/>
                    <a:ea typeface="Cambria Math" panose="02040503050406030204" pitchFamily="18" charset="0"/>
                  </a:rPr>
                  <a:t>Пакетирование позволяет уменьшить </a:t>
                </a:r>
                <a:r>
                  <a:rPr lang="ru-RU" altLang="ru-RU" sz="2200" dirty="0" err="1" smtClean="0">
                    <a:latin typeface="Times New Roman Cyr" pitchFamily="18" charset="0"/>
                    <a:ea typeface="Cambria Math" panose="02040503050406030204" pitchFamily="18" charset="0"/>
                  </a:rPr>
                  <a:t>неод-нородность</a:t>
                </a:r>
                <a:r>
                  <a:rPr lang="ru-RU" altLang="ru-RU" sz="2200" dirty="0" smtClean="0">
                    <a:latin typeface="Times New Roman Cyr" pitchFamily="18" charset="0"/>
                    <a:ea typeface="Cambria Math" panose="02040503050406030204" pitchFamily="18" charset="0"/>
                  </a:rPr>
                  <a:t> потребителей!</a:t>
                </a:r>
                <a:endParaRPr lang="ru-RU" altLang="ru-RU" sz="2200" dirty="0" smtClean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23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0109" y="1511209"/>
                <a:ext cx="5563892" cy="1446550"/>
              </a:xfrm>
              <a:prstGeom prst="rect">
                <a:avLst/>
              </a:prstGeom>
              <a:blipFill>
                <a:blip r:embed="rId2"/>
                <a:stretch>
                  <a:fillRect l="-1424" t="-2954" r="-1424" b="-75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295161"/>
              </p:ext>
            </p:extLst>
          </p:nvPr>
        </p:nvGraphicFramePr>
        <p:xfrm>
          <a:off x="182563" y="1654505"/>
          <a:ext cx="3242562" cy="1116013"/>
        </p:xfrm>
        <a:graphic>
          <a:graphicData uri="http://schemas.openxmlformats.org/drawingml/2006/table">
            <a:tbl>
              <a:tblPr/>
              <a:tblGrid>
                <a:gridCol w="2093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4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endParaRPr kumimoji="0" lang="ru-RU" altLang="ru-RU" sz="22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endParaRPr kumimoji="0" lang="ru-RU" altLang="ru-RU" sz="22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Потребитель 1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116859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Потребитель 2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Прямоугольник 14"/>
          <p:cNvSpPr>
            <a:spLocks noChangeArrowheads="1"/>
          </p:cNvSpPr>
          <p:nvPr/>
        </p:nvSpPr>
        <p:spPr bwMode="auto">
          <a:xfrm>
            <a:off x="61992" y="2957759"/>
            <a:ext cx="90820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Пример 2:</a:t>
            </a:r>
            <a:r>
              <a:rPr lang="ru-RU" altLang="ru-RU" sz="2200" dirty="0" smtClean="0">
                <a:latin typeface="Times New Roman Cyr" pitchFamily="18" charset="0"/>
              </a:rPr>
              <a:t> 2 товара с </a:t>
            </a:r>
            <a:r>
              <a:rPr lang="ru-RU" altLang="ru-RU" sz="2200" dirty="0">
                <a:latin typeface="Times New Roman Cyr" pitchFamily="18" charset="0"/>
              </a:rPr>
              <a:t>нулевыми </a:t>
            </a:r>
            <a:r>
              <a:rPr lang="ru-RU" altLang="ru-RU" sz="2200" dirty="0" smtClean="0">
                <a:latin typeface="Times New Roman Cyr" pitchFamily="18" charset="0"/>
              </a:rPr>
              <a:t>издержками, единичная масса </a:t>
            </a:r>
            <a:r>
              <a:rPr lang="ru-RU" altLang="ru-RU" sz="2200" dirty="0" err="1" smtClean="0">
                <a:latin typeface="Times New Roman Cyr" pitchFamily="18" charset="0"/>
              </a:rPr>
              <a:t>покупате</a:t>
            </a:r>
            <a:r>
              <a:rPr lang="ru-RU" altLang="ru-RU" sz="2200" dirty="0" smtClean="0">
                <a:latin typeface="Times New Roman Cyr" pitchFamily="18" charset="0"/>
              </a:rPr>
              <a:t>-лей, для которых ценности товаров аддитивны, независимы по товарам и равномерно распределены на </a:t>
            </a:r>
            <a:r>
              <a:rPr lang="en-US" altLang="ru-RU" sz="2200" dirty="0" smtClean="0">
                <a:latin typeface="Times New Roman Cyr" pitchFamily="18" charset="0"/>
              </a:rPr>
              <a:t>[0; 1]</a:t>
            </a:r>
            <a:r>
              <a:rPr lang="ru-RU" altLang="ru-RU" sz="2200" dirty="0">
                <a:latin typeface="Times New Roman Cyr" pitchFamily="18" charset="0"/>
              </a:rPr>
              <a:t>.</a:t>
            </a:r>
            <a:endParaRPr lang="ru-RU" altLang="ru-RU" sz="2200" dirty="0" smtClean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4"/>
              <p:cNvSpPr>
                <a:spLocks noChangeArrowheads="1"/>
              </p:cNvSpPr>
              <p:nvPr/>
            </p:nvSpPr>
            <p:spPr bwMode="auto">
              <a:xfrm>
                <a:off x="61992" y="4856160"/>
                <a:ext cx="9082008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Раздельные продажи: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sz="2200" b="0" i="1" smtClean="0">
                        <a:latin typeface="Cambria Math" panose="02040503050406030204" pitchFamily="18" charset="0"/>
                      </a:rPr>
                      <m:t>0,5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=0,25+0,25=0,</m:t>
                    </m:r>
                    <m:r>
                      <a:rPr lang="ru-RU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5.</m:t>
                    </m:r>
                  </m:oMath>
                </a14:m>
                <a:endParaRPr lang="en-US" altLang="ru-RU" sz="2200" b="0" dirty="0" smtClean="0">
                  <a:latin typeface="Times New Roman Cyr" pitchFamily="18" charset="0"/>
                  <a:ea typeface="Cambria Math" panose="02040503050406030204" pitchFamily="18" charset="0"/>
                </a:endParaRPr>
              </a:p>
              <a:p>
                <a:pPr algn="just">
                  <a:spcBef>
                    <a:spcPct val="0"/>
                  </a:spcBef>
                  <a:buClrTx/>
                  <a:buSz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Продажа пакетом: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	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ru-RU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=0,5.</m:t>
                    </m:r>
                  </m:oMath>
                </a14:m>
                <a:endParaRPr lang="ru-RU" altLang="ru-RU" sz="2200" dirty="0" smtClean="0">
                  <a:latin typeface="Times New Roman Cyr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92" y="4856160"/>
                <a:ext cx="9082008" cy="769441"/>
              </a:xfrm>
              <a:prstGeom prst="rect">
                <a:avLst/>
              </a:prstGeom>
              <a:blipFill>
                <a:blip r:embed="rId3"/>
                <a:stretch>
                  <a:fillRect l="-872" t="-5556" b="-150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61991" y="5625601"/>
            <a:ext cx="897247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dirty="0" smtClean="0">
                <a:ea typeface="Cambria Math" panose="02040503050406030204" pitchFamily="18" charset="0"/>
              </a:rPr>
              <a:t>Предложенный вариант продажи пакетом позволяет сгенерировать такую </a:t>
            </a:r>
            <a:r>
              <a:rPr lang="ru-RU" altLang="ru-RU" sz="2200" dirty="0">
                <a:ea typeface="Cambria Math" panose="02040503050406030204" pitchFamily="18" charset="0"/>
              </a:rPr>
              <a:t>же прибыль (но с </a:t>
            </a:r>
            <a:r>
              <a:rPr lang="ru-RU" altLang="ru-RU" sz="2200" dirty="0" smtClean="0">
                <a:ea typeface="Cambria Math" panose="02040503050406030204" pitchFamily="18" charset="0"/>
              </a:rPr>
              <a:t>другим составом покупателей).</a:t>
            </a:r>
          </a:p>
          <a:p>
            <a:pPr algn="just"/>
            <a:r>
              <a:rPr lang="ru-RU" altLang="ru-RU" sz="2200" b="1" dirty="0" smtClean="0">
                <a:solidFill>
                  <a:srgbClr val="00FFFF"/>
                </a:solidFill>
                <a:ea typeface="Cambria Math" panose="02040503050406030204" pitchFamily="18" charset="0"/>
              </a:rPr>
              <a:t>Вопрос: </a:t>
            </a:r>
            <a:r>
              <a:rPr lang="ru-RU" altLang="ru-RU" sz="2200" dirty="0" smtClean="0">
                <a:ea typeface="Cambria Math" panose="02040503050406030204" pitchFamily="18" charset="0"/>
              </a:rPr>
              <a:t>можно ли увеличить</a:t>
            </a:r>
            <a:r>
              <a:rPr lang="en-US" altLang="ru-RU" sz="2200" dirty="0" smtClean="0">
                <a:ea typeface="Cambria Math" panose="02040503050406030204" pitchFamily="18" charset="0"/>
              </a:rPr>
              <a:t> </a:t>
            </a:r>
            <a:r>
              <a:rPr lang="ru-RU" altLang="ru-RU" sz="2200" dirty="0" smtClean="0">
                <a:ea typeface="Cambria Math" panose="02040503050406030204" pitchFamily="18" charset="0"/>
              </a:rPr>
              <a:t>прибыль, изменяя цену пакета?</a:t>
            </a:r>
            <a:endParaRPr lang="ru-RU" altLang="ru-RU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4"/>
              <p:cNvSpPr>
                <a:spLocks noChangeArrowheads="1"/>
              </p:cNvSpPr>
              <p:nvPr/>
            </p:nvSpPr>
            <p:spPr bwMode="auto">
              <a:xfrm>
                <a:off x="61992" y="4081253"/>
                <a:ext cx="9082008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dirty="0" smtClean="0">
                    <a:latin typeface="Times New Roman Cyr" pitchFamily="18" charset="0"/>
                  </a:rPr>
                  <a:t>При цене </a:t>
                </a:r>
                <a:r>
                  <a:rPr lang="en-US" altLang="ru-RU" sz="2200" i="1" dirty="0" smtClean="0">
                    <a:latin typeface="Times New Roman Cyr" pitchFamily="18" charset="0"/>
                  </a:rPr>
                  <a:t>p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доля купивших товар составит (1 – </a:t>
                </a:r>
                <a:r>
                  <a:rPr lang="en-US" altLang="ru-RU" sz="2200" i="1" dirty="0" smtClean="0">
                    <a:latin typeface="Times New Roman Cyr" pitchFamily="18" charset="0"/>
                  </a:rPr>
                  <a:t>p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).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dirty="0">
                    <a:latin typeface="Times New Roman Cyr" pitchFamily="18" charset="0"/>
                  </a:rPr>
                  <a:t> 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ru-RU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</m:e>
                    </m:func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  1</a:t>
                </a:r>
                <a14:m>
                  <m:oMath xmlns:m="http://schemas.openxmlformats.org/officeDocument/2006/math"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=0,5,</m:t>
                    </m:r>
                  </m:oMath>
                </a14:m>
                <a:endParaRPr lang="ru-RU" altLang="ru-RU" sz="2200" dirty="0" smtClean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12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92" y="4081253"/>
                <a:ext cx="9082008" cy="769441"/>
              </a:xfrm>
              <a:prstGeom prst="rect">
                <a:avLst/>
              </a:prstGeom>
              <a:blipFill>
                <a:blip r:embed="rId4"/>
                <a:stretch>
                  <a:fillRect l="-872" t="-4724" b="-149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61753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3" grpId="0"/>
      <p:bldP spid="10" grpId="0"/>
      <p:bldP spid="11" grpId="0"/>
      <p:bldP spid="2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Максимизация прибыли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</a:t>
            </a:r>
            <a:r>
              <a:rPr lang="ru-RU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4"/>
              <p:cNvSpPr>
                <a:spLocks noChangeArrowheads="1"/>
              </p:cNvSpPr>
              <p:nvPr/>
            </p:nvSpPr>
            <p:spPr bwMode="auto">
              <a:xfrm>
                <a:off x="105071" y="3490939"/>
                <a:ext cx="5644801" cy="1754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Поиск оптимальной цены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 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пакета: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d>
                      <m:d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  <m:sup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  <m:sup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ru-RU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ru-RU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US" altLang="ru-RU" sz="2200" b="0" dirty="0" smtClean="0">
                  <a:latin typeface="Times New Roman Cyr" pitchFamily="18" charset="0"/>
                  <a:ea typeface="Cambria Math" panose="02040503050406030204" pitchFamily="18" charset="0"/>
                </a:endParaRP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ru-RU" altLang="ru-RU" sz="2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  <m:sup>
                        <m:r>
                          <a:rPr lang="ru-RU" altLang="ru-RU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altLang="ru-RU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ru-RU" sz="2200" b="0" dirty="0" smtClean="0">
                    <a:latin typeface="Times New Roman Cyr" pitchFamily="18" charset="0"/>
                    <a:ea typeface="Cambria Math" panose="02040503050406030204" pitchFamily="18" charset="0"/>
                  </a:rPr>
                  <a:t>,</a:t>
                </a:r>
                <a:r>
                  <a:rPr lang="ru-RU" altLang="ru-RU" sz="2200" b="0" dirty="0" smtClean="0">
                    <a:latin typeface="Times New Roman Cyr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ru-RU" altLang="ru-RU" sz="22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altLang="ru-RU" sz="2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2/3</m:t>
                        </m:r>
                      </m:e>
                    </m:rad>
                    <m:r>
                      <a:rPr lang="ru-RU" altLang="ru-RU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0,816</m:t>
                    </m:r>
                  </m:oMath>
                </a14:m>
                <a:r>
                  <a:rPr lang="en-US" altLang="ru-RU" sz="2200" b="0" dirty="0" smtClean="0">
                    <a:latin typeface="Times New Roman Cyr" pitchFamily="18" charset="0"/>
                    <a:ea typeface="Cambria Math" panose="02040503050406030204" pitchFamily="18" charset="0"/>
                  </a:rPr>
                  <a:t>,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=2/3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≈0,667</m:t>
                    </m:r>
                  </m:oMath>
                </a14:m>
                <a:r>
                  <a:rPr lang="en-US" altLang="ru-RU" sz="2200" b="0" dirty="0" smtClean="0">
                    <a:latin typeface="Times New Roman Cyr" pitchFamily="18" charset="0"/>
                    <a:ea typeface="Cambria Math" panose="02040503050406030204" pitchFamily="18" charset="0"/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0,544&gt;0,5.</m:t>
                    </m:r>
                  </m:oMath>
                </a14:m>
                <a:endParaRPr lang="en-US" altLang="ru-RU" sz="2200" b="0" dirty="0" smtClean="0">
                  <a:latin typeface="Times New Roman Cyr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071" y="3490939"/>
                <a:ext cx="5644801" cy="1754904"/>
              </a:xfrm>
              <a:prstGeom prst="rect">
                <a:avLst/>
              </a:prstGeom>
              <a:blipFill>
                <a:blip r:embed="rId2"/>
                <a:stretch>
                  <a:fillRect l="-1404" t="-2431" b="-590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62" y="1084589"/>
            <a:ext cx="4180458" cy="225261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588" y="1084591"/>
            <a:ext cx="4359936" cy="22556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222" y="3842175"/>
            <a:ext cx="3013301" cy="2684738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00626" y="5350939"/>
            <a:ext cx="595921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Можно ли прибыль увеличить еще больше?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00626" y="5781826"/>
            <a:ext cx="58285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dirty="0"/>
              <a:t>Да!!! Продавая и пакеты, и товары отдельно – смешанное пакетирование!</a:t>
            </a:r>
          </a:p>
        </p:txBody>
      </p:sp>
    </p:spTree>
    <p:extLst>
      <p:ext uri="{BB962C8B-B14F-4D97-AF65-F5344CB8AC3E}">
        <p14:creationId xmlns:p14="http://schemas.microsoft.com/office/powerpoint/2010/main" val="220739612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Развитие темы пакетирования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15</a:t>
            </a:r>
            <a:endParaRPr lang="ru-RU" altLang="ru-RU" sz="7200" dirty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4"/>
              <p:cNvSpPr>
                <a:spLocks noChangeArrowheads="1"/>
              </p:cNvSpPr>
              <p:nvPr/>
            </p:nvSpPr>
            <p:spPr bwMode="auto">
              <a:xfrm>
                <a:off x="100627" y="1070334"/>
                <a:ext cx="9043374" cy="144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1. Ценность пакета в случае зависимости товаров: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 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d>
                      <m:d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ru-RU" sz="2200" b="0" dirty="0" smtClean="0">
                    <a:latin typeface="Times New Roman Cyr" pitchFamily="18" charset="0"/>
                    <a:ea typeface="Cambria Math" panose="02040503050406030204" pitchFamily="18" charset="0"/>
                  </a:rPr>
                  <a:t>,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dirty="0" smtClean="0">
                    <a:latin typeface="Times New Roman Cyr" pitchFamily="18" charset="0"/>
                    <a:ea typeface="Cambria Math" panose="02040503050406030204" pitchFamily="18" charset="0"/>
                  </a:rPr>
                  <a:t>    где при </a:t>
                </a:r>
                <a14:m>
                  <m:oMath xmlns:m="http://schemas.openxmlformats.org/officeDocument/2006/math"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altLang="ru-RU" sz="2200" b="0" dirty="0" smtClean="0">
                    <a:latin typeface="Times New Roman Cyr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ru-RU" sz="2200" b="0" dirty="0" smtClean="0">
                    <a:latin typeface="Times New Roman Cyr" pitchFamily="18" charset="0"/>
                    <a:ea typeface="Cambria Math" panose="02040503050406030204" pitchFamily="18" charset="0"/>
                  </a:rPr>
                  <a:t>– </a:t>
                </a:r>
                <a:r>
                  <a:rPr lang="ru-RU" altLang="ru-RU" sz="2200" b="0" dirty="0" smtClean="0">
                    <a:latin typeface="Times New Roman Cyr" pitchFamily="18" charset="0"/>
                    <a:ea typeface="Cambria Math" panose="02040503050406030204" pitchFamily="18" charset="0"/>
                  </a:rPr>
                  <a:t>дополняющие товары, </a:t>
                </a:r>
                <a14:m>
                  <m:oMath xmlns:m="http://schemas.openxmlformats.org/officeDocument/2006/math"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ru-RU" altLang="ru-RU" sz="2200" b="0" dirty="0" smtClean="0">
                    <a:latin typeface="Times New Roman Cyr" pitchFamily="18" charset="0"/>
                    <a:ea typeface="Cambria Math" panose="02040503050406030204" pitchFamily="18" charset="0"/>
                  </a:rPr>
                  <a:t>–</a:t>
                </a:r>
                <a:r>
                  <a:rPr lang="en-US" altLang="ru-RU" sz="2200" b="0" dirty="0" smtClean="0">
                    <a:latin typeface="Times New Roman Cyr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altLang="ru-RU" sz="2200" b="0" dirty="0" smtClean="0">
                    <a:latin typeface="Times New Roman Cyr" pitchFamily="18" charset="0"/>
                    <a:ea typeface="Cambria Math" panose="02040503050406030204" pitchFamily="18" charset="0"/>
                  </a:rPr>
                  <a:t>заменители</a:t>
                </a:r>
                <a:r>
                  <a:rPr lang="ru-RU" altLang="ru-RU" sz="2200" dirty="0" smtClean="0">
                    <a:latin typeface="Times New Roman Cyr" pitchFamily="18" charset="0"/>
                    <a:ea typeface="Cambria Math" panose="02040503050406030204" pitchFamily="18" charset="0"/>
                  </a:rPr>
                  <a:t>,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b="0" dirty="0">
                    <a:latin typeface="Times New Roman Cyr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altLang="ru-RU" sz="2200" b="0" dirty="0" smtClean="0">
                    <a:latin typeface="Times New Roman Cyr" pitchFamily="18" charset="0"/>
                    <a:ea typeface="Cambria Math" panose="02040503050406030204" pitchFamily="18" charset="0"/>
                  </a:rPr>
                  <a:t>   при переходе от заменителей к дополняющим товарам ценность растет.</a:t>
                </a:r>
                <a:endParaRPr lang="en-US" altLang="ru-RU" sz="2200" b="0" dirty="0" smtClean="0">
                  <a:latin typeface="Times New Roman Cyr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627" y="1070334"/>
                <a:ext cx="9043374" cy="1446550"/>
              </a:xfrm>
              <a:prstGeom prst="rect">
                <a:avLst/>
              </a:prstGeom>
              <a:blipFill>
                <a:blip r:embed="rId2"/>
                <a:stretch>
                  <a:fillRect l="-877" t="-2954" r="-270" b="-75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/>
          <p:cNvSpPr/>
          <p:nvPr/>
        </p:nvSpPr>
        <p:spPr>
          <a:xfrm>
            <a:off x="85128" y="5223889"/>
            <a:ext cx="894933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b="1" dirty="0" smtClean="0">
                <a:solidFill>
                  <a:srgbClr val="00FFFF"/>
                </a:solidFill>
              </a:rPr>
              <a:t>Связанные продажи:</a:t>
            </a:r>
          </a:p>
          <a:p>
            <a:r>
              <a:rPr lang="en-US" altLang="ru-RU" sz="2200" dirty="0" smtClean="0"/>
              <a:t>##</a:t>
            </a:r>
            <a:r>
              <a:rPr lang="ru-RU" altLang="ru-RU" sz="2200" dirty="0" smtClean="0"/>
              <a:t> Дорогой попкорн в кинотеатрах – отсутствие выбора или ЦД?</a:t>
            </a:r>
          </a:p>
          <a:p>
            <a:r>
              <a:rPr lang="ru-RU" altLang="ru-RU" sz="2200" dirty="0" smtClean="0"/>
              <a:t>Низкие продажи билетов (ценители) – покупают много попкорна.</a:t>
            </a:r>
          </a:p>
          <a:p>
            <a:r>
              <a:rPr lang="ru-RU" altLang="ru-RU" sz="2200" dirty="0" smtClean="0"/>
              <a:t>Высокие продажи билетов (все) – покупают меньше попкорна.</a:t>
            </a:r>
            <a:endParaRPr lang="ru-RU" altLang="ru-RU" sz="2200" dirty="0"/>
          </a:p>
        </p:txBody>
      </p:sp>
      <p:sp>
        <p:nvSpPr>
          <p:cNvPr id="10" name="Прямоугольник 14"/>
          <p:cNvSpPr>
            <a:spLocks noChangeArrowheads="1"/>
          </p:cNvSpPr>
          <p:nvPr/>
        </p:nvSpPr>
        <p:spPr bwMode="auto">
          <a:xfrm>
            <a:off x="75335" y="2440867"/>
            <a:ext cx="895912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2. Корреляция ценностей товаров: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0" dirty="0" smtClean="0">
                <a:latin typeface="Times New Roman Cyr" pitchFamily="18" charset="0"/>
                <a:ea typeface="Cambria Math" panose="02040503050406030204" pitchFamily="18" charset="0"/>
              </a:rPr>
              <a:t>    Пакетирование лучше отдельных продаж, если есть отрицательная </a:t>
            </a:r>
            <a:r>
              <a:rPr lang="ru-RU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или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itchFamily="18" charset="0"/>
                <a:ea typeface="Cambria Math" panose="02040503050406030204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   слабо положительная корреляция</a:t>
            </a:r>
            <a:r>
              <a:rPr lang="ru-RU" altLang="ru-RU" sz="2200" b="0" dirty="0" smtClean="0">
                <a:latin typeface="Times New Roman Cyr" pitchFamily="18" charset="0"/>
                <a:ea typeface="Cambria Math" panose="02040503050406030204" pitchFamily="18" charset="0"/>
              </a:rPr>
              <a:t>.</a:t>
            </a:r>
            <a:endParaRPr lang="en-US" altLang="ru-RU" sz="2200" b="0" dirty="0" smtClean="0">
              <a:latin typeface="Times New Roman Cyr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Прямоугольник 14"/>
          <p:cNvSpPr>
            <a:spLocks noChangeArrowheads="1"/>
          </p:cNvSpPr>
          <p:nvPr/>
        </p:nvSpPr>
        <p:spPr bwMode="auto">
          <a:xfrm>
            <a:off x="59837" y="3486871"/>
            <a:ext cx="9068665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3. Плюсы пакетирования усиливаются при низких издержках (напри-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   мер, в отрасли информационных технологий):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0" dirty="0" smtClean="0">
                <a:latin typeface="Times New Roman Cyr" pitchFamily="18" charset="0"/>
                <a:ea typeface="Cambria Math" panose="02040503050406030204" pitchFamily="18" charset="0"/>
              </a:rPr>
              <a:t>    1</a:t>
            </a:r>
            <a:r>
              <a:rPr lang="en-US" altLang="ru-RU" sz="2200" b="0" dirty="0" smtClean="0">
                <a:latin typeface="Times New Roman Cyr" pitchFamily="18" charset="0"/>
                <a:ea typeface="Cambria Math" panose="02040503050406030204" pitchFamily="18" charset="0"/>
              </a:rPr>
              <a:t>) </a:t>
            </a:r>
            <a:r>
              <a:rPr lang="ru-RU" altLang="ru-RU" sz="2200" b="0" dirty="0" smtClean="0">
                <a:latin typeface="Times New Roman Cyr" pitchFamily="18" charset="0"/>
                <a:ea typeface="Cambria Math" panose="02040503050406030204" pitchFamily="18" charset="0"/>
              </a:rPr>
              <a:t>Множество приложений – пакет программ.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itchFamily="18" charset="0"/>
                <a:ea typeface="Cambria Math" panose="02040503050406030204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   2) Мультипользовательские версии программ – пакет на многих людей.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0" dirty="0">
                <a:latin typeface="Times New Roman Cyr" pitchFamily="18" charset="0"/>
                <a:ea typeface="Cambria Math" panose="02040503050406030204" pitchFamily="18" charset="0"/>
              </a:rPr>
              <a:t> </a:t>
            </a:r>
            <a:r>
              <a:rPr lang="ru-RU" altLang="ru-RU" sz="2200" b="0" dirty="0" smtClean="0">
                <a:latin typeface="Times New Roman Cyr" pitchFamily="18" charset="0"/>
                <a:ea typeface="Cambria Math" panose="02040503050406030204" pitchFamily="18" charset="0"/>
              </a:rPr>
              <a:t>   3) Новостные подписки – пакеты во времени.</a:t>
            </a:r>
            <a:endParaRPr lang="en-US" altLang="ru-RU" sz="2200" b="0" dirty="0" smtClean="0">
              <a:latin typeface="Times New Roman Cyr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26201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0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Естественная монополия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16</a:t>
            </a:r>
            <a:endParaRPr lang="ru-RU" altLang="ru-RU" sz="7200" dirty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4"/>
              <p:cNvSpPr>
                <a:spLocks noChangeArrowheads="1"/>
              </p:cNvSpPr>
              <p:nvPr/>
            </p:nvSpPr>
            <p:spPr bwMode="auto">
              <a:xfrm>
                <a:off x="100627" y="1070334"/>
                <a:ext cx="9043374" cy="1785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b="0" dirty="0" smtClean="0">
                    <a:latin typeface="Times New Roman Cyr" pitchFamily="18" charset="0"/>
                    <a:ea typeface="Cambria Math" panose="02040503050406030204" pitchFamily="18" charset="0"/>
                  </a:rPr>
                  <a:t>Оптимальным количеством фирм на рынке является один производитель.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  <a:ea typeface="Cambria Math" panose="02040503050406030204" pitchFamily="18" charset="0"/>
                  </a:rPr>
                  <a:t>Причина: </a:t>
                </a:r>
                <a:r>
                  <a:rPr lang="ru-RU" altLang="ru-RU" sz="2200" dirty="0" smtClean="0">
                    <a:latin typeface="Times New Roman Cyr" pitchFamily="18" charset="0"/>
                    <a:ea typeface="Cambria Math" panose="02040503050406030204" pitchFamily="18" charset="0"/>
                  </a:rPr>
                  <a:t>положительный эффект масштаба (единственная фирма может обслуживать рынок с меньшими издержками, чем две или больше).</a:t>
                </a:r>
                <a:endParaRPr lang="ru-RU" altLang="ru-RU" sz="2200" b="0" dirty="0" smtClean="0">
                  <a:latin typeface="Times New Roman Cyr" pitchFamily="18" charset="0"/>
                  <a:ea typeface="Cambria Math" panose="02040503050406030204" pitchFamily="18" charset="0"/>
                </a:endParaRP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  <a:ea typeface="Cambria Math" panose="02040503050406030204" pitchFamily="18" charset="0"/>
                  </a:rPr>
                  <a:t>Более строго: </a:t>
                </a:r>
                <a:r>
                  <a:rPr lang="ru-RU" altLang="ru-RU" sz="2200" b="0" dirty="0" err="1" smtClean="0">
                    <a:latin typeface="Times New Roman Cyr" pitchFamily="18" charset="0"/>
                    <a:ea typeface="Cambria Math" panose="02040503050406030204" pitchFamily="18" charset="0"/>
                  </a:rPr>
                  <a:t>суббаддитивная</a:t>
                </a:r>
                <a:r>
                  <a:rPr lang="ru-RU" altLang="ru-RU" sz="2200" b="0" dirty="0" smtClean="0">
                    <a:latin typeface="Times New Roman Cyr" pitchFamily="18" charset="0"/>
                    <a:ea typeface="Cambria Math" panose="02040503050406030204" pitchFamily="18" charset="0"/>
                  </a:rPr>
                  <a:t> функция издержек.</a:t>
                </a:r>
                <a:endParaRPr lang="en-US" altLang="ru-RU" sz="2200" b="0" dirty="0" smtClean="0">
                  <a:latin typeface="Times New Roman Cyr" pitchFamily="18" charset="0"/>
                  <a:ea typeface="Cambria Math" panose="02040503050406030204" pitchFamily="18" charset="0"/>
                </a:endParaRP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b="0" dirty="0" smtClean="0">
                    <a:latin typeface="Times New Roman Cyr" pitchFamily="18" charset="0"/>
                    <a:ea typeface="Cambria Math" panose="020405030504060302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𝑇𝐶</m:t>
                    </m:r>
                    <m:d>
                      <m:d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𝑇𝐶</m:t>
                    </m:r>
                    <m:d>
                      <m:d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𝑇𝐶</m:t>
                    </m:r>
                    <m:d>
                      <m:dPr>
                        <m:ctrlP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ru-RU" sz="2200" b="0" dirty="0" smtClean="0">
                  <a:latin typeface="Times New Roman Cyr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627" y="1070334"/>
                <a:ext cx="9043374" cy="1785104"/>
              </a:xfrm>
              <a:prstGeom prst="rect">
                <a:avLst/>
              </a:prstGeom>
              <a:blipFill>
                <a:blip r:embed="rId2"/>
                <a:stretch>
                  <a:fillRect l="-877" t="-2397" r="-877" b="-30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67323" y="2461406"/>
            <a:ext cx="4463255" cy="4075201"/>
            <a:chOff x="407" y="1659"/>
            <a:chExt cx="1565" cy="1418"/>
          </a:xfrm>
        </p:grpSpPr>
        <p:sp>
          <p:nvSpPr>
            <p:cNvPr id="12" name="Line 6"/>
            <p:cNvSpPr>
              <a:spLocks noChangeShapeType="1"/>
            </p:cNvSpPr>
            <p:nvPr/>
          </p:nvSpPr>
          <p:spPr bwMode="auto">
            <a:xfrm flipV="1">
              <a:off x="560" y="1726"/>
              <a:ext cx="0" cy="1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2200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560" y="2928"/>
              <a:ext cx="1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220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590" y="2028"/>
              <a:ext cx="1300" cy="725"/>
            </a:xfrm>
            <a:custGeom>
              <a:avLst/>
              <a:gdLst>
                <a:gd name="T0" fmla="*/ 0 w 2880"/>
                <a:gd name="T1" fmla="*/ 0 h 930"/>
                <a:gd name="T2" fmla="*/ 180 w 2880"/>
                <a:gd name="T3" fmla="*/ 360 h 930"/>
                <a:gd name="T4" fmla="*/ 540 w 2880"/>
                <a:gd name="T5" fmla="*/ 720 h 930"/>
                <a:gd name="T6" fmla="*/ 1080 w 2880"/>
                <a:gd name="T7" fmla="*/ 900 h 930"/>
                <a:gd name="T8" fmla="*/ 1980 w 2880"/>
                <a:gd name="T9" fmla="*/ 900 h 930"/>
                <a:gd name="T10" fmla="*/ 2880 w 2880"/>
                <a:gd name="T11" fmla="*/ 90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0" h="930">
                  <a:moveTo>
                    <a:pt x="0" y="0"/>
                  </a:moveTo>
                  <a:cubicBezTo>
                    <a:pt x="45" y="120"/>
                    <a:pt x="90" y="240"/>
                    <a:pt x="180" y="360"/>
                  </a:cubicBezTo>
                  <a:cubicBezTo>
                    <a:pt x="270" y="480"/>
                    <a:pt x="390" y="630"/>
                    <a:pt x="540" y="720"/>
                  </a:cubicBezTo>
                  <a:cubicBezTo>
                    <a:pt x="690" y="810"/>
                    <a:pt x="840" y="870"/>
                    <a:pt x="1080" y="900"/>
                  </a:cubicBezTo>
                  <a:cubicBezTo>
                    <a:pt x="1320" y="930"/>
                    <a:pt x="1680" y="900"/>
                    <a:pt x="1980" y="900"/>
                  </a:cubicBezTo>
                  <a:cubicBezTo>
                    <a:pt x="2280" y="900"/>
                    <a:pt x="2730" y="900"/>
                    <a:pt x="2880" y="9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 sz="2200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620" y="1781"/>
              <a:ext cx="1270" cy="745"/>
            </a:xfrm>
            <a:custGeom>
              <a:avLst/>
              <a:gdLst>
                <a:gd name="T0" fmla="*/ 0 w 3240"/>
                <a:gd name="T1" fmla="*/ 0 h 1290"/>
                <a:gd name="T2" fmla="*/ 180 w 3240"/>
                <a:gd name="T3" fmla="*/ 540 h 1290"/>
                <a:gd name="T4" fmla="*/ 540 w 3240"/>
                <a:gd name="T5" fmla="*/ 900 h 1290"/>
                <a:gd name="T6" fmla="*/ 900 w 3240"/>
                <a:gd name="T7" fmla="*/ 1080 h 1290"/>
                <a:gd name="T8" fmla="*/ 1800 w 3240"/>
                <a:gd name="T9" fmla="*/ 1260 h 1290"/>
                <a:gd name="T10" fmla="*/ 2520 w 3240"/>
                <a:gd name="T11" fmla="*/ 1260 h 1290"/>
                <a:gd name="T12" fmla="*/ 3060 w 3240"/>
                <a:gd name="T13" fmla="*/ 1260 h 1290"/>
                <a:gd name="T14" fmla="*/ 3240 w 3240"/>
                <a:gd name="T15" fmla="*/ 126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40" h="1290">
                  <a:moveTo>
                    <a:pt x="0" y="0"/>
                  </a:moveTo>
                  <a:cubicBezTo>
                    <a:pt x="45" y="195"/>
                    <a:pt x="90" y="390"/>
                    <a:pt x="180" y="540"/>
                  </a:cubicBezTo>
                  <a:cubicBezTo>
                    <a:pt x="270" y="690"/>
                    <a:pt x="420" y="810"/>
                    <a:pt x="540" y="900"/>
                  </a:cubicBezTo>
                  <a:cubicBezTo>
                    <a:pt x="660" y="990"/>
                    <a:pt x="690" y="1020"/>
                    <a:pt x="900" y="1080"/>
                  </a:cubicBezTo>
                  <a:cubicBezTo>
                    <a:pt x="1110" y="1140"/>
                    <a:pt x="1530" y="1230"/>
                    <a:pt x="1800" y="1260"/>
                  </a:cubicBezTo>
                  <a:cubicBezTo>
                    <a:pt x="2070" y="1290"/>
                    <a:pt x="2310" y="1260"/>
                    <a:pt x="2520" y="1260"/>
                  </a:cubicBezTo>
                  <a:cubicBezTo>
                    <a:pt x="2730" y="1260"/>
                    <a:pt x="2940" y="1260"/>
                    <a:pt x="3060" y="1260"/>
                  </a:cubicBezTo>
                  <a:cubicBezTo>
                    <a:pt x="3180" y="1260"/>
                    <a:pt x="3210" y="1260"/>
                    <a:pt x="3240" y="12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 sz="2200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560" y="1892"/>
              <a:ext cx="996" cy="10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2200"/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720" y="1933"/>
              <a:ext cx="13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altLang="ru-RU" sz="2200" i="1" dirty="0">
                  <a:latin typeface="Times New Roman" panose="02020603050405020304" pitchFamily="18" charset="0"/>
                </a:rPr>
                <a:t>D</a:t>
              </a:r>
              <a:endParaRPr lang="ru-RU" altLang="ru-RU" sz="22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1657" y="2379"/>
              <a:ext cx="26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altLang="ru-RU" sz="2200" i="1" dirty="0" smtClean="0">
                  <a:latin typeface="Times New Roman" panose="02020603050405020304" pitchFamily="18" charset="0"/>
                </a:rPr>
                <a:t>ATC</a:t>
              </a:r>
              <a:endParaRPr lang="ru-RU" altLang="ru-RU" sz="22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1686" y="2588"/>
              <a:ext cx="231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altLang="ru-RU" sz="2200" i="1" dirty="0">
                  <a:latin typeface="Times New Roman" panose="02020603050405020304" pitchFamily="18" charset="0"/>
                </a:rPr>
                <a:t>MC</a:t>
              </a:r>
              <a:endParaRPr lang="ru-RU" altLang="ru-RU" sz="22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1057" y="2318"/>
              <a:ext cx="15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ru-RU" sz="2200" dirty="0">
                  <a:latin typeface="Times New Roman" panose="02020603050405020304" pitchFamily="18" charset="0"/>
                </a:rPr>
                <a:t>2</a:t>
              </a:r>
              <a:endParaRPr lang="ru-RU" altLang="ru-RU" sz="2200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1321" y="2598"/>
              <a:ext cx="155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1" hangingPunct="1"/>
              <a:r>
                <a:rPr lang="en-US" altLang="ru-RU" sz="2200" dirty="0">
                  <a:latin typeface="Times New Roman" panose="02020603050405020304" pitchFamily="18" charset="0"/>
                </a:rPr>
                <a:t>1</a:t>
              </a:r>
              <a:endParaRPr lang="ru-RU" altLang="ru-RU" sz="2200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1862" y="2913"/>
              <a:ext cx="11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altLang="ru-RU" sz="2200" i="1" dirty="0" smtClean="0">
                  <a:latin typeface="Times New Roman" panose="02020603050405020304" pitchFamily="18" charset="0"/>
                </a:rPr>
                <a:t>q</a:t>
              </a:r>
              <a:endParaRPr lang="ru-RU" altLang="ru-RU" sz="22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449" y="1659"/>
              <a:ext cx="10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altLang="ru-RU" sz="2200" i="1" dirty="0" smtClean="0">
                  <a:latin typeface="Times New Roman" panose="02020603050405020304" pitchFamily="18" charset="0"/>
                </a:rPr>
                <a:t>p</a:t>
              </a:r>
              <a:endParaRPr lang="ru-RU" altLang="ru-RU" sz="22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560" y="1892"/>
              <a:ext cx="497" cy="10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2200"/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1020" y="2754"/>
              <a:ext cx="227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altLang="ru-RU" sz="2200" i="1" dirty="0" smtClean="0">
                  <a:latin typeface="Times New Roman" panose="02020603050405020304" pitchFamily="18" charset="0"/>
                </a:rPr>
                <a:t>MR</a:t>
              </a:r>
              <a:endParaRPr lang="ru-RU" altLang="ru-RU" sz="22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934" y="2299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2200"/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563" y="2292"/>
              <a:ext cx="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2200"/>
            </a:p>
          </p:txBody>
        </p:sp>
        <p:sp>
          <p:nvSpPr>
            <p:cNvPr id="30" name="Text Box 17"/>
            <p:cNvSpPr txBox="1">
              <a:spLocks noChangeArrowheads="1"/>
            </p:cNvSpPr>
            <p:nvPr/>
          </p:nvSpPr>
          <p:spPr bwMode="auto">
            <a:xfrm>
              <a:off x="407" y="2187"/>
              <a:ext cx="16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altLang="ru-RU" sz="2200" i="1" dirty="0" err="1" smtClean="0">
                  <a:latin typeface="Times New Roman" panose="02020603050405020304" pitchFamily="18" charset="0"/>
                </a:rPr>
                <a:t>p</a:t>
              </a:r>
              <a:r>
                <a:rPr lang="en-US" altLang="ru-RU" sz="2200" i="1" baseline="-25000" dirty="0" err="1" smtClean="0">
                  <a:latin typeface="Times New Roman" panose="02020603050405020304" pitchFamily="18" charset="0"/>
                </a:rPr>
                <a:t>M</a:t>
              </a:r>
              <a:endParaRPr lang="ru-RU" altLang="ru-RU" sz="2200" i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31" name="Text Box 17"/>
            <p:cNvSpPr txBox="1">
              <a:spLocks noChangeArrowheads="1"/>
            </p:cNvSpPr>
            <p:nvPr/>
          </p:nvSpPr>
          <p:spPr bwMode="auto">
            <a:xfrm>
              <a:off x="833" y="2908"/>
              <a:ext cx="177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altLang="ru-RU" sz="2200" i="1" dirty="0" err="1" smtClean="0">
                  <a:latin typeface="Times New Roman" panose="02020603050405020304" pitchFamily="18" charset="0"/>
                </a:rPr>
                <a:t>q</a:t>
              </a:r>
              <a:r>
                <a:rPr lang="en-US" altLang="ru-RU" sz="2200" i="1" baseline="-25000" dirty="0" err="1" smtClean="0">
                  <a:latin typeface="Times New Roman" panose="02020603050405020304" pitchFamily="18" charset="0"/>
                </a:rPr>
                <a:t>M</a:t>
              </a:r>
              <a:endParaRPr lang="ru-RU" altLang="ru-RU" sz="2200" i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>
              <a:off x="1111" y="2457"/>
              <a:ext cx="0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2200"/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565" y="2458"/>
              <a:ext cx="5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2200"/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560" y="2740"/>
              <a:ext cx="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2200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1369" y="2745"/>
              <a:ext cx="0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2200"/>
            </a:p>
          </p:txBody>
        </p:sp>
        <p:sp>
          <p:nvSpPr>
            <p:cNvPr id="36" name="Text Box 17"/>
            <p:cNvSpPr txBox="1">
              <a:spLocks noChangeArrowheads="1"/>
            </p:cNvSpPr>
            <p:nvPr/>
          </p:nvSpPr>
          <p:spPr bwMode="auto">
            <a:xfrm>
              <a:off x="1043" y="2913"/>
              <a:ext cx="14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altLang="ru-RU" sz="2200" i="1" dirty="0" smtClean="0">
                  <a:latin typeface="Times New Roman" panose="02020603050405020304" pitchFamily="18" charset="0"/>
                </a:rPr>
                <a:t>q</a:t>
              </a:r>
              <a:r>
                <a:rPr lang="en-US" altLang="ru-RU" sz="2200" baseline="-25000" dirty="0" smtClean="0">
                  <a:latin typeface="Times New Roman" panose="02020603050405020304" pitchFamily="18" charset="0"/>
                </a:rPr>
                <a:t>2</a:t>
              </a:r>
              <a:endParaRPr lang="ru-RU" altLang="ru-RU" sz="22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37" name="Text Box 17"/>
            <p:cNvSpPr txBox="1">
              <a:spLocks noChangeArrowheads="1"/>
            </p:cNvSpPr>
            <p:nvPr/>
          </p:nvSpPr>
          <p:spPr bwMode="auto">
            <a:xfrm>
              <a:off x="1301" y="2908"/>
              <a:ext cx="14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altLang="ru-RU" sz="2200" i="1" dirty="0" smtClean="0">
                  <a:latin typeface="Times New Roman" panose="02020603050405020304" pitchFamily="18" charset="0"/>
                </a:rPr>
                <a:t>q</a:t>
              </a:r>
              <a:r>
                <a:rPr lang="en-US" altLang="ru-RU" sz="2200" baseline="-25000" dirty="0" smtClean="0">
                  <a:latin typeface="Times New Roman" panose="02020603050405020304" pitchFamily="18" charset="0"/>
                </a:rPr>
                <a:t>1</a:t>
              </a:r>
              <a:endParaRPr lang="ru-RU" altLang="ru-RU" sz="22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38" name="Text Box 17"/>
            <p:cNvSpPr txBox="1">
              <a:spLocks noChangeArrowheads="1"/>
            </p:cNvSpPr>
            <p:nvPr/>
          </p:nvSpPr>
          <p:spPr bwMode="auto">
            <a:xfrm>
              <a:off x="435" y="2385"/>
              <a:ext cx="14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altLang="ru-RU" sz="2200" i="1" dirty="0" smtClean="0">
                  <a:latin typeface="Times New Roman" panose="02020603050405020304" pitchFamily="18" charset="0"/>
                </a:rPr>
                <a:t>p</a:t>
              </a:r>
              <a:r>
                <a:rPr lang="en-US" altLang="ru-RU" sz="2200" baseline="-25000" dirty="0" smtClean="0">
                  <a:latin typeface="Times New Roman" panose="02020603050405020304" pitchFamily="18" charset="0"/>
                </a:rPr>
                <a:t>2</a:t>
              </a:r>
              <a:endParaRPr lang="ru-RU" altLang="ru-RU" sz="22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39" name="Text Box 17"/>
            <p:cNvSpPr txBox="1">
              <a:spLocks noChangeArrowheads="1"/>
            </p:cNvSpPr>
            <p:nvPr/>
          </p:nvSpPr>
          <p:spPr bwMode="auto">
            <a:xfrm>
              <a:off x="441" y="2645"/>
              <a:ext cx="14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altLang="ru-RU" sz="2200" i="1" dirty="0" smtClean="0">
                  <a:latin typeface="Times New Roman" panose="02020603050405020304" pitchFamily="18" charset="0"/>
                </a:rPr>
                <a:t>p</a:t>
              </a:r>
              <a:r>
                <a:rPr lang="en-US" altLang="ru-RU" sz="2200" baseline="-25000" dirty="0" smtClean="0">
                  <a:latin typeface="Times New Roman" panose="02020603050405020304" pitchFamily="18" charset="0"/>
                </a:rPr>
                <a:t>1</a:t>
              </a:r>
              <a:endParaRPr lang="ru-RU" altLang="ru-RU" sz="22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918" y="2124"/>
              <a:ext cx="15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ru-RU" sz="2200" i="1" dirty="0">
                  <a:latin typeface="Times New Roman" panose="02020603050405020304" pitchFamily="18" charset="0"/>
                </a:rPr>
                <a:t>M</a:t>
              </a:r>
              <a:endParaRPr lang="ru-RU" altLang="ru-RU" sz="2200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1" name="Прямоугольник 14"/>
          <p:cNvSpPr>
            <a:spLocks noChangeArrowheads="1"/>
          </p:cNvSpPr>
          <p:nvPr/>
        </p:nvSpPr>
        <p:spPr bwMode="auto">
          <a:xfrm>
            <a:off x="3612595" y="2901142"/>
            <a:ext cx="542186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  <a:ea typeface="Cambria Math" panose="02040503050406030204" pitchFamily="18" charset="0"/>
              </a:rPr>
              <a:t>M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  <a:ea typeface="Cambria Math" panose="02040503050406030204" pitchFamily="18" charset="0"/>
              </a:rPr>
              <a:t> –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ea typeface="Cambria Math" panose="02040503050406030204" pitchFamily="18" charset="0"/>
              </a:rPr>
              <a:t>оптимум нерегулируемой монополии</a:t>
            </a:r>
            <a:r>
              <a:rPr lang="ru-RU" altLang="ru-RU" sz="2200" b="0" dirty="0" smtClean="0">
                <a:latin typeface="Times New Roman Cyr" pitchFamily="18" charset="0"/>
                <a:ea typeface="Cambria Math" panose="02040503050406030204" pitchFamily="18" charset="0"/>
              </a:rPr>
              <a:t> максимизация ее прибыли (</a:t>
            </a:r>
            <a:r>
              <a:rPr lang="en-US" altLang="ru-RU" sz="2200" b="0" i="1" dirty="0" smtClean="0">
                <a:latin typeface="Times New Roman Cyr" pitchFamily="18" charset="0"/>
                <a:ea typeface="Cambria Math" panose="02040503050406030204" pitchFamily="18" charset="0"/>
              </a:rPr>
              <a:t>MR</a:t>
            </a:r>
            <a:r>
              <a:rPr lang="en-US" altLang="ru-RU" sz="2200" b="0" dirty="0" smtClean="0">
                <a:latin typeface="Times New Roman Cyr" pitchFamily="18" charset="0"/>
                <a:ea typeface="Cambria Math" panose="02040503050406030204" pitchFamily="18" charset="0"/>
              </a:rPr>
              <a:t> = </a:t>
            </a:r>
            <a:r>
              <a:rPr lang="en-US" altLang="ru-RU" sz="2200" b="0" i="1" dirty="0" smtClean="0">
                <a:latin typeface="Times New Roman Cyr" pitchFamily="18" charset="0"/>
                <a:ea typeface="Cambria Math" panose="02040503050406030204" pitchFamily="18" charset="0"/>
              </a:rPr>
              <a:t>MC</a:t>
            </a:r>
            <a:r>
              <a:rPr lang="en-US" altLang="ru-RU" sz="2200" b="0" dirty="0" smtClean="0">
                <a:latin typeface="Times New Roman Cyr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42" name="Прямоугольник 14"/>
          <p:cNvSpPr>
            <a:spLocks noChangeArrowheads="1"/>
          </p:cNvSpPr>
          <p:nvPr/>
        </p:nvSpPr>
        <p:spPr bwMode="auto">
          <a:xfrm>
            <a:off x="4608067" y="3663081"/>
            <a:ext cx="450388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  <a:ea typeface="Cambria Math" panose="02040503050406030204" pitchFamily="18" charset="0"/>
              </a:rPr>
              <a:t>1 –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ea typeface="Cambria Math" panose="02040503050406030204" pitchFamily="18" charset="0"/>
              </a:rPr>
              <a:t>«первое наилучшее решение»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 smtClean="0">
                <a:latin typeface="Times New Roman Cyr" pitchFamily="18" charset="0"/>
                <a:ea typeface="Cambria Math" panose="02040503050406030204" pitchFamily="18" charset="0"/>
              </a:rPr>
              <a:t>p</a:t>
            </a:r>
            <a:r>
              <a:rPr lang="en-US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 = </a:t>
            </a:r>
            <a:r>
              <a:rPr lang="en-US" altLang="ru-RU" sz="2200" i="1" dirty="0" smtClean="0">
                <a:latin typeface="Times New Roman Cyr" pitchFamily="18" charset="0"/>
                <a:ea typeface="Cambria Math" panose="02040503050406030204" pitchFamily="18" charset="0"/>
              </a:rPr>
              <a:t>MC</a:t>
            </a:r>
            <a:r>
              <a:rPr lang="en-US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, </a:t>
            </a:r>
            <a:r>
              <a:rPr lang="ru-RU" altLang="ru-RU" sz="2200" dirty="0">
                <a:latin typeface="Times New Roman Cyr" pitchFamily="18" charset="0"/>
                <a:ea typeface="Cambria Math" panose="02040503050406030204" pitchFamily="18" charset="0"/>
              </a:rPr>
              <a:t>о</a:t>
            </a:r>
            <a:r>
              <a:rPr lang="ru-RU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тсутствие мертвых потерь, но наличие убытков.</a:t>
            </a:r>
            <a:endParaRPr lang="en-US" altLang="ru-RU" sz="2200" b="0" dirty="0" smtClean="0">
              <a:latin typeface="Times New Roman Cyr" pitchFamily="18" charset="0"/>
              <a:ea typeface="Cambria Math" panose="02040503050406030204" pitchFamily="18" charset="0"/>
            </a:endParaRPr>
          </a:p>
        </p:txBody>
      </p:sp>
      <p:sp>
        <p:nvSpPr>
          <p:cNvPr id="43" name="Прямоугольник 14"/>
          <p:cNvSpPr>
            <a:spLocks noChangeArrowheads="1"/>
          </p:cNvSpPr>
          <p:nvPr/>
        </p:nvSpPr>
        <p:spPr bwMode="auto">
          <a:xfrm>
            <a:off x="4622314" y="4767767"/>
            <a:ext cx="4412149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  <a:ea typeface="Cambria Math" panose="02040503050406030204" pitchFamily="18" charset="0"/>
              </a:rPr>
              <a:t>2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  <a:ea typeface="Cambria Math" panose="02040503050406030204" pitchFamily="18" charset="0"/>
              </a:rPr>
              <a:t> –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ea typeface="Cambria Math" panose="02040503050406030204" pitchFamily="18" charset="0"/>
              </a:rPr>
              <a:t>«второе наилучшее решение»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 smtClean="0">
                <a:latin typeface="Times New Roman Cyr" pitchFamily="18" charset="0"/>
                <a:ea typeface="Cambria Math" panose="02040503050406030204" pitchFamily="18" charset="0"/>
              </a:rPr>
              <a:t>p</a:t>
            </a:r>
            <a:r>
              <a:rPr lang="en-US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 = </a:t>
            </a:r>
            <a:r>
              <a:rPr lang="en-US" altLang="ru-RU" sz="2200" i="1" dirty="0" smtClean="0">
                <a:latin typeface="Times New Roman Cyr" pitchFamily="18" charset="0"/>
                <a:ea typeface="Cambria Math" panose="02040503050406030204" pitchFamily="18" charset="0"/>
              </a:rPr>
              <a:t>ATC</a:t>
            </a:r>
            <a:r>
              <a:rPr lang="en-US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, </a:t>
            </a:r>
            <a:r>
              <a:rPr lang="ru-RU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максимальный </a:t>
            </a:r>
            <a:r>
              <a:rPr lang="ru-RU" altLang="ru-RU" sz="2200" dirty="0" err="1" smtClean="0">
                <a:latin typeface="Times New Roman Cyr" pitchFamily="18" charset="0"/>
                <a:ea typeface="Cambria Math" panose="02040503050406030204" pitchFamily="18" charset="0"/>
              </a:rPr>
              <a:t>неубыточ-ный</a:t>
            </a:r>
            <a:r>
              <a:rPr lang="ru-RU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 выпуск, но «мертвые потери» (заштрихованная область).</a:t>
            </a:r>
            <a:endParaRPr lang="en-US" altLang="ru-RU" sz="2200" b="0" dirty="0" smtClean="0">
              <a:latin typeface="Times New Roman Cyr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Прямоугольный треугольник 1"/>
          <p:cNvSpPr/>
          <p:nvPr/>
        </p:nvSpPr>
        <p:spPr bwMode="auto">
          <a:xfrm>
            <a:off x="2082682" y="4797893"/>
            <a:ext cx="734259" cy="761078"/>
          </a:xfrm>
          <a:prstGeom prst="rtTriangle">
            <a:avLst/>
          </a:prstGeom>
          <a:solidFill>
            <a:srgbClr val="6666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4752822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1" grpId="0"/>
      <p:bldP spid="42" grpId="0"/>
      <p:bldP spid="43" grpId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Регулирование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естественной монополии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17</a:t>
            </a:r>
            <a:endParaRPr lang="ru-RU" altLang="ru-RU" sz="7200" dirty="0">
              <a:latin typeface="Times New Roman Cyr" pitchFamily="18" charset="0"/>
            </a:endParaRPr>
          </a:p>
        </p:txBody>
      </p:sp>
      <p:grpSp>
        <p:nvGrpSpPr>
          <p:cNvPr id="44" name="Group 46"/>
          <p:cNvGrpSpPr>
            <a:grpSpLocks/>
          </p:cNvGrpSpPr>
          <p:nvPr/>
        </p:nvGrpSpPr>
        <p:grpSpPr bwMode="auto">
          <a:xfrm>
            <a:off x="182563" y="1510777"/>
            <a:ext cx="8775700" cy="4897562"/>
            <a:chOff x="115" y="1008"/>
            <a:chExt cx="5528" cy="2599"/>
          </a:xfrm>
        </p:grpSpPr>
        <p:sp>
          <p:nvSpPr>
            <p:cNvPr id="45" name="Text Box 34"/>
            <p:cNvSpPr txBox="1">
              <a:spLocks noChangeArrowheads="1"/>
            </p:cNvSpPr>
            <p:nvPr/>
          </p:nvSpPr>
          <p:spPr bwMode="auto">
            <a:xfrm>
              <a:off x="115" y="1926"/>
              <a:ext cx="2869" cy="661"/>
            </a:xfrm>
            <a:prstGeom prst="rect">
              <a:avLst/>
            </a:prstGeom>
            <a:noFill/>
            <a:ln w="9525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ru-RU" altLang="ru-RU" sz="2200" dirty="0"/>
                <a:t>Регулировать с целью выхода на </a:t>
              </a:r>
              <a:r>
                <a:rPr lang="ru-RU" altLang="ru-RU" sz="2200" dirty="0" smtClean="0"/>
                <a:t>«первое </a:t>
              </a:r>
              <a:r>
                <a:rPr lang="ru-RU" altLang="ru-RU" sz="2200" dirty="0"/>
                <a:t>наилучшее решение»:</a:t>
              </a:r>
            </a:p>
            <a:p>
              <a:pPr algn="ctr"/>
              <a:r>
                <a:rPr lang="ru-RU" altLang="ru-RU" sz="2200" dirty="0" smtClean="0"/>
                <a:t>субсидии</a:t>
              </a:r>
              <a:r>
                <a:rPr lang="ru-RU" altLang="ru-RU" sz="2200" dirty="0"/>
                <a:t>, </a:t>
              </a:r>
              <a:r>
                <a:rPr lang="ru-RU" altLang="ru-RU" sz="2200" dirty="0" smtClean="0"/>
                <a:t>ЦД, </a:t>
              </a:r>
              <a:r>
                <a:rPr lang="ru-RU" altLang="ru-RU" sz="2200" dirty="0"/>
                <a:t>особые тарифы и </a:t>
              </a:r>
              <a:r>
                <a:rPr lang="ru-RU" altLang="ru-RU" sz="2200" dirty="0" smtClean="0"/>
                <a:t>т.д.</a:t>
              </a:r>
              <a:endParaRPr lang="ru-RU" altLang="ru-RU" sz="2200" dirty="0"/>
            </a:p>
          </p:txBody>
        </p:sp>
        <p:sp>
          <p:nvSpPr>
            <p:cNvPr id="46" name="Text Box 35"/>
            <p:cNvSpPr txBox="1">
              <a:spLocks noChangeArrowheads="1"/>
            </p:cNvSpPr>
            <p:nvPr/>
          </p:nvSpPr>
          <p:spPr bwMode="auto">
            <a:xfrm>
              <a:off x="3116" y="1930"/>
              <a:ext cx="1840" cy="459"/>
            </a:xfrm>
            <a:prstGeom prst="rect">
              <a:avLst/>
            </a:prstGeom>
            <a:noFill/>
            <a:ln w="9525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ru-RU" altLang="ru-RU" sz="2200" dirty="0"/>
                <a:t>Возможно ли введение конкуренции</a:t>
              </a:r>
            </a:p>
          </p:txBody>
        </p:sp>
        <p:sp>
          <p:nvSpPr>
            <p:cNvPr id="47" name="Text Box 36"/>
            <p:cNvSpPr txBox="1">
              <a:spLocks noChangeArrowheads="1"/>
            </p:cNvSpPr>
            <p:nvPr/>
          </p:nvSpPr>
          <p:spPr bwMode="auto">
            <a:xfrm>
              <a:off x="1768" y="2825"/>
              <a:ext cx="2616" cy="782"/>
            </a:xfrm>
            <a:prstGeom prst="rect">
              <a:avLst/>
            </a:prstGeom>
            <a:noFill/>
            <a:ln w="9525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ru-RU" altLang="ru-RU" sz="2200" dirty="0"/>
                <a:t>Регулировать с целью выхода на «второе наилучшее решение»:</a:t>
              </a:r>
            </a:p>
            <a:p>
              <a:pPr algn="ctr"/>
              <a:r>
                <a:rPr lang="ru-RU" altLang="ru-RU" sz="2200" dirty="0" smtClean="0"/>
                <a:t>цены </a:t>
              </a:r>
              <a:r>
                <a:rPr lang="ru-RU" altLang="ru-RU" sz="2200" dirty="0"/>
                <a:t>Рамсея, ценовые лимиты, норма отдачи и др.</a:t>
              </a:r>
            </a:p>
          </p:txBody>
        </p:sp>
        <p:sp>
          <p:nvSpPr>
            <p:cNvPr id="48" name="Text Box 37"/>
            <p:cNvSpPr txBox="1">
              <a:spLocks noChangeArrowheads="1"/>
            </p:cNvSpPr>
            <p:nvPr/>
          </p:nvSpPr>
          <p:spPr bwMode="auto">
            <a:xfrm>
              <a:off x="4519" y="2823"/>
              <a:ext cx="1124" cy="625"/>
            </a:xfrm>
            <a:prstGeom prst="rect">
              <a:avLst/>
            </a:prstGeom>
            <a:noFill/>
            <a:ln w="9525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ru-RU" altLang="ru-RU" sz="2200"/>
                <a:t>Вводить одну из форм конкуренции</a:t>
              </a:r>
            </a:p>
          </p:txBody>
        </p:sp>
        <p:sp>
          <p:nvSpPr>
            <p:cNvPr id="49" name="Text Box 38"/>
            <p:cNvSpPr txBox="1">
              <a:spLocks noChangeArrowheads="1"/>
            </p:cNvSpPr>
            <p:nvPr/>
          </p:nvSpPr>
          <p:spPr bwMode="auto">
            <a:xfrm>
              <a:off x="1050" y="1074"/>
              <a:ext cx="998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altLang="ru-RU" sz="2200" dirty="0"/>
                <a:t>Большие мертвые потери</a:t>
              </a:r>
            </a:p>
          </p:txBody>
        </p:sp>
        <p:sp>
          <p:nvSpPr>
            <p:cNvPr id="50" name="Text Box 39"/>
            <p:cNvSpPr txBox="1">
              <a:spLocks noChangeArrowheads="1"/>
            </p:cNvSpPr>
            <p:nvPr/>
          </p:nvSpPr>
          <p:spPr bwMode="auto">
            <a:xfrm>
              <a:off x="3411" y="1054"/>
              <a:ext cx="810" cy="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altLang="ru-RU" sz="2200" dirty="0"/>
                <a:t>Малые мертвые потери</a:t>
              </a:r>
            </a:p>
          </p:txBody>
        </p:sp>
        <p:sp>
          <p:nvSpPr>
            <p:cNvPr id="51" name="Line 40"/>
            <p:cNvSpPr>
              <a:spLocks noChangeShapeType="1"/>
            </p:cNvSpPr>
            <p:nvPr/>
          </p:nvSpPr>
          <p:spPr bwMode="auto">
            <a:xfrm flipH="1">
              <a:off x="1411" y="1008"/>
              <a:ext cx="1274" cy="925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2200"/>
            </a:p>
          </p:txBody>
        </p:sp>
        <p:sp>
          <p:nvSpPr>
            <p:cNvPr id="52" name="Line 41"/>
            <p:cNvSpPr>
              <a:spLocks noChangeShapeType="1"/>
            </p:cNvSpPr>
            <p:nvPr/>
          </p:nvSpPr>
          <p:spPr bwMode="auto">
            <a:xfrm>
              <a:off x="2695" y="1008"/>
              <a:ext cx="1300" cy="909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2200"/>
            </a:p>
          </p:txBody>
        </p:sp>
        <p:sp>
          <p:nvSpPr>
            <p:cNvPr id="53" name="Line 42"/>
            <p:cNvSpPr>
              <a:spLocks noChangeShapeType="1"/>
            </p:cNvSpPr>
            <p:nvPr/>
          </p:nvSpPr>
          <p:spPr bwMode="auto">
            <a:xfrm flipH="1">
              <a:off x="3027" y="2390"/>
              <a:ext cx="631" cy="434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2200"/>
            </a:p>
          </p:txBody>
        </p:sp>
        <p:sp>
          <p:nvSpPr>
            <p:cNvPr id="54" name="Line 43"/>
            <p:cNvSpPr>
              <a:spLocks noChangeShapeType="1"/>
            </p:cNvSpPr>
            <p:nvPr/>
          </p:nvSpPr>
          <p:spPr bwMode="auto">
            <a:xfrm>
              <a:off x="4532" y="2390"/>
              <a:ext cx="603" cy="430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2200"/>
            </a:p>
          </p:txBody>
        </p:sp>
        <p:sp>
          <p:nvSpPr>
            <p:cNvPr id="55" name="Text Box 44"/>
            <p:cNvSpPr txBox="1">
              <a:spLocks noChangeArrowheads="1"/>
            </p:cNvSpPr>
            <p:nvPr/>
          </p:nvSpPr>
          <p:spPr bwMode="auto">
            <a:xfrm>
              <a:off x="3391" y="2490"/>
              <a:ext cx="425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altLang="ru-RU" sz="2200" dirty="0"/>
                <a:t>Нет</a:t>
              </a:r>
            </a:p>
          </p:txBody>
        </p:sp>
        <p:sp>
          <p:nvSpPr>
            <p:cNvPr id="56" name="Text Box 45"/>
            <p:cNvSpPr txBox="1">
              <a:spLocks noChangeArrowheads="1"/>
            </p:cNvSpPr>
            <p:nvPr/>
          </p:nvSpPr>
          <p:spPr bwMode="auto">
            <a:xfrm>
              <a:off x="4509" y="2487"/>
              <a:ext cx="3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altLang="ru-RU" sz="2200" dirty="0"/>
                <a:t>Да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29503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Выход на первое наилучшее решение: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предоставление субсидий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7" name="Прямоугольник 14"/>
          <p:cNvSpPr>
            <a:spLocks noChangeArrowheads="1"/>
          </p:cNvSpPr>
          <p:nvPr/>
        </p:nvSpPr>
        <p:spPr bwMode="auto">
          <a:xfrm>
            <a:off x="132711" y="2113069"/>
            <a:ext cx="901128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ea typeface="Cambria Math" panose="02040503050406030204" pitchFamily="18" charset="0"/>
              </a:rPr>
              <a:t>Задача максимизации общественного благосостояния: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489284" y="2373257"/>
                <a:ext cx="8298700" cy="118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𝑆𝑊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ru-RU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𝑑𝑞</m:t>
                              </m:r>
                            </m:e>
                          </m:nary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d>
                        <m:d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𝑇𝐶</m:t>
                          </m:r>
                          <m:d>
                            <m:d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ru-RU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ru-RU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84" y="2373257"/>
                <a:ext cx="8298700" cy="11823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угольник 14"/>
          <p:cNvSpPr>
            <a:spLocks noChangeArrowheads="1"/>
          </p:cNvSpPr>
          <p:nvPr/>
        </p:nvSpPr>
        <p:spPr bwMode="auto">
          <a:xfrm>
            <a:off x="166521" y="3462389"/>
            <a:ext cx="13895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ea typeface="Cambria Math" panose="02040503050406030204" pitchFamily="18" charset="0"/>
              </a:rPr>
              <a:t>Решение: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1604210" y="3281698"/>
                <a:ext cx="2662989" cy="7922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ru-RU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𝑀𝐶</m:t>
                          </m:r>
                        </m:num>
                        <m:den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10" y="3281698"/>
                <a:ext cx="2662989" cy="7922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14"/>
          <p:cNvSpPr>
            <a:spLocks noChangeArrowheads="1"/>
          </p:cNvSpPr>
          <p:nvPr/>
        </p:nvSpPr>
        <p:spPr bwMode="auto">
          <a:xfrm>
            <a:off x="166520" y="3942961"/>
            <a:ext cx="884605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ea typeface="Cambria Math" panose="02040503050406030204" pitchFamily="18" charset="0"/>
              </a:rPr>
              <a:t>Положительные черты: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1. Возможность выхода на первое наилучшее решение.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2. Покрытие убытков монополии.</a:t>
            </a:r>
          </a:p>
        </p:txBody>
      </p:sp>
      <p:sp>
        <p:nvSpPr>
          <p:cNvPr id="22" name="Прямоугольник 14"/>
          <p:cNvSpPr>
            <a:spLocks noChangeArrowheads="1"/>
          </p:cNvSpPr>
          <p:nvPr/>
        </p:nvSpPr>
        <p:spPr bwMode="auto">
          <a:xfrm>
            <a:off x="150477" y="4954705"/>
            <a:ext cx="884605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ea typeface="Cambria Math" panose="02040503050406030204" pitchFamily="18" charset="0"/>
              </a:rPr>
              <a:t>Отрицательные черты: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1. Стимулы к раздуванию издержек монополии.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2. Возможность отрицательного благосостояния общества из-за затрат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itchFamily="18" charset="0"/>
                <a:ea typeface="Cambria Math" panose="02040503050406030204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   на предоставление субсидий.</a:t>
            </a:r>
          </a:p>
        </p:txBody>
      </p:sp>
      <p:sp>
        <p:nvSpPr>
          <p:cNvPr id="23" name="Прямоугольник 14"/>
          <p:cNvSpPr>
            <a:spLocks noChangeArrowheads="1"/>
          </p:cNvSpPr>
          <p:nvPr/>
        </p:nvSpPr>
        <p:spPr bwMode="auto">
          <a:xfrm>
            <a:off x="132712" y="1424009"/>
            <a:ext cx="890175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ea typeface="Cambria Math" panose="02040503050406030204" pitchFamily="18" charset="0"/>
              </a:rPr>
              <a:t>Субсидия</a:t>
            </a:r>
            <a:r>
              <a:rPr lang="ru-RU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 – </a:t>
            </a:r>
            <a:r>
              <a:rPr lang="ru-RU" altLang="ru-RU" sz="2200" dirty="0" smtClean="0"/>
              <a:t>погашение </a:t>
            </a:r>
            <a:r>
              <a:rPr lang="ru-RU" altLang="ru-RU" sz="2200" dirty="0"/>
              <a:t>разности между </a:t>
            </a:r>
            <a:r>
              <a:rPr lang="ru-RU" altLang="ru-RU" sz="2200" dirty="0" smtClean="0"/>
              <a:t>ценой </a:t>
            </a:r>
            <a:r>
              <a:rPr lang="ru-RU" altLang="ru-RU" sz="2200" dirty="0"/>
              <a:t>и </a:t>
            </a:r>
            <a:r>
              <a:rPr lang="ru-RU" altLang="ru-RU" sz="2200" dirty="0" smtClean="0"/>
              <a:t>средними издержками </a:t>
            </a:r>
            <a:r>
              <a:rPr lang="ru-RU" altLang="ru-RU" sz="2200" dirty="0"/>
              <a:t>для покрытия </a:t>
            </a:r>
            <a:r>
              <a:rPr lang="ru-RU" altLang="ru-RU" sz="2200" dirty="0" smtClean="0"/>
              <a:t>убытков. </a:t>
            </a:r>
            <a:r>
              <a:rPr lang="ru-RU" altLang="ru-RU" sz="2200" b="0" i="1" dirty="0" smtClean="0">
                <a:latin typeface="Times New Roman Cyr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</a:t>
            </a:r>
            <a:r>
              <a:rPr lang="en-US" altLang="ru-RU" sz="2200" b="0" dirty="0" smtClean="0">
                <a:latin typeface="Times New Roman Cyr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– </a:t>
            </a:r>
            <a:r>
              <a:rPr lang="ru-RU" altLang="ru-RU" sz="2200" b="0" dirty="0" smtClean="0">
                <a:latin typeface="Times New Roman Cyr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издержки по предоставлению субсидии</a:t>
            </a:r>
            <a:r>
              <a:rPr lang="ru-RU" altLang="ru-RU" sz="2200" b="0" dirty="0" smtClean="0">
                <a:latin typeface="Times New Roman Cyr" pitchFamily="18" charset="0"/>
                <a:ea typeface="Cambria Math" panose="02040503050406030204" pitchFamily="18" charset="0"/>
              </a:rPr>
              <a:t>.</a:t>
            </a:r>
          </a:p>
        </p:txBody>
      </p:sp>
      <p:sp>
        <p:nvSpPr>
          <p:cNvPr id="24" name="Прямоугольник 14"/>
          <p:cNvSpPr>
            <a:spLocks noChangeArrowheads="1"/>
          </p:cNvSpPr>
          <p:nvPr/>
        </p:nvSpPr>
        <p:spPr bwMode="auto">
          <a:xfrm>
            <a:off x="116669" y="6351226"/>
            <a:ext cx="901128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ea typeface="Cambria Math" panose="02040503050406030204" pitchFamily="18" charset="0"/>
              </a:rPr>
              <a:t>Альтернатива: </a:t>
            </a:r>
            <a:r>
              <a:rPr lang="ru-RU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выход на первое наилучшее решение через механизм ЦД.</a:t>
            </a:r>
          </a:p>
        </p:txBody>
      </p:sp>
    </p:spTree>
    <p:extLst>
      <p:ext uri="{BB962C8B-B14F-4D97-AF65-F5344CB8AC3E}">
        <p14:creationId xmlns:p14="http://schemas.microsoft.com/office/powerpoint/2010/main" val="93852920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Выход на второе наилучшее решение: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цены Рамсея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7" name="Прямоугольник 14"/>
          <p:cNvSpPr>
            <a:spLocks noChangeArrowheads="1"/>
          </p:cNvSpPr>
          <p:nvPr/>
        </p:nvSpPr>
        <p:spPr bwMode="auto">
          <a:xfrm>
            <a:off x="132712" y="2514125"/>
            <a:ext cx="890175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ea typeface="Cambria Math" panose="02040503050406030204" pitchFamily="18" charset="0"/>
              </a:rPr>
              <a:t>Задача максимизации общественного благосостояния при нулевой прибыли монополии: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425115" y="3214551"/>
                <a:ext cx="8718885" cy="118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ru-RU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ru-RU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ru-R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ru-R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ru-R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𝑑𝑞</m:t>
                                  </m:r>
                                </m:e>
                              </m:nary>
                            </m:e>
                          </m:nary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𝑇𝐶</m:t>
                          </m:r>
                          <m:d>
                            <m:d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en-US" altLang="ru-RU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ru-RU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15" y="3214551"/>
                <a:ext cx="8718885" cy="1182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угольник 14"/>
          <p:cNvSpPr>
            <a:spLocks noChangeArrowheads="1"/>
          </p:cNvSpPr>
          <p:nvPr/>
        </p:nvSpPr>
        <p:spPr bwMode="auto">
          <a:xfrm>
            <a:off x="132712" y="5121376"/>
            <a:ext cx="13895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ea typeface="Cambria Math" panose="02040503050406030204" pitchFamily="18" charset="0"/>
              </a:rPr>
              <a:t>Решение: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1556084" y="4881084"/>
                <a:ext cx="7424404" cy="1016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ru-RU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𝑀𝐶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ru-RU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ru-RU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ru-RU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ru-RU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ru-RU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f>
                        <m:f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ru-RU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084" y="4881084"/>
                <a:ext cx="7424404" cy="10164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Прямоугольник 14"/>
          <p:cNvSpPr>
            <a:spLocks noChangeArrowheads="1"/>
          </p:cNvSpPr>
          <p:nvPr/>
        </p:nvSpPr>
        <p:spPr bwMode="auto">
          <a:xfrm>
            <a:off x="132712" y="1456093"/>
            <a:ext cx="890175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/>
              <a:t>В случае </a:t>
            </a:r>
            <a:r>
              <a:rPr lang="ru-RU" altLang="ru-RU" sz="2200" dirty="0" err="1" smtClean="0"/>
              <a:t>многопродуктовой</a:t>
            </a:r>
            <a:r>
              <a:rPr lang="ru-RU" altLang="ru-RU" sz="2200" dirty="0" smtClean="0"/>
              <a:t> монополии выход на второе наилучшее решение (нулевую прибыль компании) достигается множеством </a:t>
            </a:r>
            <a:r>
              <a:rPr lang="ru-RU" altLang="ru-RU" sz="2200" dirty="0" err="1" smtClean="0"/>
              <a:t>комби</a:t>
            </a:r>
            <a:r>
              <a:rPr lang="ru-RU" altLang="ru-RU" sz="2200" dirty="0" smtClean="0"/>
              <a:t>-наций цен. Выбираем ту, которая приводит к максимизации </a:t>
            </a:r>
            <a:r>
              <a:rPr lang="en-US" altLang="ru-RU" sz="2200" i="1" dirty="0" smtClean="0"/>
              <a:t>SW</a:t>
            </a:r>
            <a:r>
              <a:rPr lang="en-US" altLang="ru-RU" sz="2200" dirty="0" smtClean="0"/>
              <a:t>.</a:t>
            </a:r>
            <a:endParaRPr lang="ru-RU" altLang="ru-RU" sz="2200" b="0" dirty="0" smtClean="0">
              <a:latin typeface="Times New Roman Cyr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1244987" y="4014215"/>
                <a:ext cx="2847474" cy="10087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987" y="4014215"/>
                <a:ext cx="2847474" cy="10087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583657" y="5825138"/>
                <a:ext cx="2997868" cy="792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𝑀𝐶</m:t>
                              </m:r>
                            </m:e>
                            <m:sub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57" y="5825138"/>
                <a:ext cx="2997868" cy="7923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5871411" y="5103374"/>
            <a:ext cx="32053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i="1" dirty="0">
                <a:ea typeface="Cambria Math" panose="02040503050406030204" pitchFamily="18" charset="0"/>
                <a:sym typeface="Symbol" panose="05050102010706020507" pitchFamily="18" charset="2"/>
              </a:rPr>
              <a:t></a:t>
            </a:r>
            <a:r>
              <a:rPr lang="en-US" altLang="ru-RU" sz="2200" dirty="0"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ru-RU" sz="2200" dirty="0" smtClean="0">
                <a:ea typeface="Cambria Math" panose="02040503050406030204" pitchFamily="18" charset="0"/>
                <a:sym typeface="Symbol" panose="05050102010706020507" pitchFamily="18" charset="2"/>
              </a:rPr>
              <a:t>–</a:t>
            </a:r>
            <a:r>
              <a:rPr lang="ru-RU" altLang="ru-RU" sz="2200" dirty="0" smtClean="0">
                <a:ea typeface="Cambria Math" panose="02040503050406030204" pitchFamily="18" charset="0"/>
                <a:sym typeface="Symbol" panose="05050102010706020507" pitchFamily="18" charset="2"/>
              </a:rPr>
              <a:t> множитель Лагранжа (жесткость) ограничений</a:t>
            </a:r>
            <a:endParaRPr lang="ru-RU" sz="22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453189" y="5973011"/>
            <a:ext cx="44265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dirty="0">
                <a:ea typeface="Cambria Math" panose="02040503050406030204" pitchFamily="18" charset="0"/>
                <a:sym typeface="Symbol" panose="05050102010706020507" pitchFamily="18" charset="2"/>
              </a:rPr>
              <a:t>п</a:t>
            </a:r>
            <a:r>
              <a:rPr lang="ru-RU" altLang="ru-RU" sz="2200" dirty="0" smtClean="0">
                <a:ea typeface="Cambria Math" panose="02040503050406030204" pitchFamily="18" charset="0"/>
                <a:sym typeface="Symbol" panose="05050102010706020507" pitchFamily="18" charset="2"/>
              </a:rPr>
              <a:t>ри нулевых перекрестных эластичностях по всем товарам.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70446295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  <p:bldP spid="19" grpId="0"/>
      <p:bldP spid="20" grpId="0"/>
      <p:bldP spid="23" grpId="0"/>
      <p:bldP spid="11" grpId="0"/>
      <p:bldP spid="3" grpId="0"/>
      <p:bldP spid="4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Многопродуктовая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монополия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94" name="Прямоугольник 14"/>
          <p:cNvSpPr>
            <a:spLocks noChangeArrowheads="1"/>
          </p:cNvSpPr>
          <p:nvPr/>
        </p:nvSpPr>
        <p:spPr bwMode="auto">
          <a:xfrm>
            <a:off x="159403" y="2783607"/>
            <a:ext cx="662885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Задача монополиста и ее решение для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j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-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товара:</a:t>
            </a:r>
            <a:endParaRPr lang="ru-RU" altLang="ru-RU" sz="2200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97" name="Прямоугольник 14"/>
          <p:cNvSpPr>
            <a:spLocks noChangeArrowheads="1"/>
          </p:cNvSpPr>
          <p:nvPr/>
        </p:nvSpPr>
        <p:spPr bwMode="auto">
          <a:xfrm>
            <a:off x="182563" y="4794264"/>
            <a:ext cx="87979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Случай 1.  Н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езависимый спрос; независимые издержки:</a:t>
            </a:r>
          </a:p>
        </p:txBody>
      </p:sp>
      <p:sp>
        <p:nvSpPr>
          <p:cNvPr id="48" name="Прямоугольник 14"/>
          <p:cNvSpPr>
            <a:spLocks noChangeArrowheads="1"/>
          </p:cNvSpPr>
          <p:nvPr/>
        </p:nvSpPr>
        <p:spPr bwMode="auto">
          <a:xfrm>
            <a:off x="159403" y="1008638"/>
            <a:ext cx="87747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Монополист производит несколько товаров и на каждом рынке </a:t>
            </a:r>
            <a:r>
              <a:rPr lang="ru-RU" altLang="ru-RU" sz="2200" dirty="0" err="1" smtClean="0">
                <a:latin typeface="Times New Roman Cyr" pitchFamily="18" charset="0"/>
                <a:sym typeface="Symbol" panose="05050102010706020507" pitchFamily="18" charset="2"/>
              </a:rPr>
              <a:t>облада-ет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 некоторой рыночной властью.</a:t>
            </a:r>
            <a:endParaRPr lang="ru-RU" altLang="ru-RU" sz="2200" dirty="0" smtClean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14"/>
              <p:cNvSpPr>
                <a:spLocks noChangeArrowheads="1"/>
              </p:cNvSpPr>
              <p:nvPr/>
            </p:nvSpPr>
            <p:spPr bwMode="auto">
              <a:xfrm>
                <a:off x="608854" y="1715112"/>
                <a:ext cx="7124800" cy="11228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r>
                      <a:rPr lang="en-US" altLang="ru-RU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2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 –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вектор цен</a:t>
                </a:r>
                <a:r>
                  <a:rPr lang="ru-RU" altLang="ru-RU" sz="2200" dirty="0">
                    <a:latin typeface="Times New Roman Cyr" pitchFamily="18" charset="0"/>
                  </a:rPr>
                  <a:t>,</a:t>
                </a:r>
                <a:endParaRPr lang="ru-RU" altLang="ru-RU" sz="2200" dirty="0" smtClean="0">
                  <a:latin typeface="Times New Roman Cyr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𝐷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e>
                    </m:d>
                    <m:r>
                      <a:rPr lang="en-US" altLang="ru-RU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ru-RU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𝑖</m:t>
                    </m:r>
                    <m:r>
                      <a:rPr lang="en-US" altLang="ru-RU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=1,…,</m:t>
                    </m:r>
                    <m:r>
                      <a:rPr lang="en-US" altLang="ru-RU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altLang="ru-RU" sz="2200" dirty="0">
                    <a:latin typeface="Times New Roman Cyr" pitchFamily="18" charset="0"/>
                  </a:rPr>
                  <a:t> –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спрос на каждый из товаров,</a:t>
                </a: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r>
                      <a:rPr lang="en-US" altLang="ru-RU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𝑇𝐶</m:t>
                    </m:r>
                    <m:r>
                      <a:rPr lang="en-US" altLang="ru-RU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altLang="ru-RU" sz="22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,…,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ru-RU" sz="2200" dirty="0">
                    <a:latin typeface="Times New Roman Cyr" pitchFamily="18" charset="0"/>
                  </a:rPr>
                  <a:t> –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функция суммарных издержек.</a:t>
                </a:r>
                <a:endParaRPr lang="ru-RU" altLang="ru-RU" sz="2200" dirty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854" y="1715112"/>
                <a:ext cx="7124800" cy="1122808"/>
              </a:xfrm>
              <a:prstGeom prst="rect">
                <a:avLst/>
              </a:prstGeom>
              <a:blipFill>
                <a:blip r:embed="rId2"/>
                <a:stretch>
                  <a:fillRect l="-171" t="-3243" b="-86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4"/>
              <p:cNvSpPr>
                <a:spLocks noChangeArrowheads="1"/>
              </p:cNvSpPr>
              <p:nvPr/>
            </p:nvSpPr>
            <p:spPr bwMode="auto">
              <a:xfrm>
                <a:off x="608854" y="3060639"/>
                <a:ext cx="7124800" cy="1016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)</m:t>
                          </m:r>
                        </m:e>
                      </m:nary>
                      <m:r>
                        <a:rPr lang="en-US" altLang="ru-RU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𝑇𝐶</m:t>
                      </m:r>
                      <m:d>
                        <m:d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220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  <m:func>
                        <m:func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ru-RU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max</m:t>
                          </m:r>
                        </m:fName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ru-RU" altLang="ru-RU" sz="2200" dirty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854" y="3060639"/>
                <a:ext cx="7124800" cy="1016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4"/>
              <p:cNvSpPr>
                <a:spLocks noChangeArrowheads="1"/>
              </p:cNvSpPr>
              <p:nvPr/>
            </p:nvSpPr>
            <p:spPr bwMode="auto">
              <a:xfrm>
                <a:off x="608854" y="3794781"/>
                <a:ext cx="3823661" cy="1016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2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𝐷</m:t>
                          </m:r>
                        </m:e>
                        <m:sub>
                          <m: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𝑗</m:t>
                          </m:r>
                        </m:sub>
                      </m:sSub>
                      <m:r>
                        <a:rPr lang="en-US" altLang="ru-RU" sz="2200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ru-RU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  <m:r>
                            <a:rPr lang="ru-RU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𝜕</m:t>
                              </m:r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𝑇𝐶</m:t>
                              </m:r>
                            </m:num>
                            <m:den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ru-RU" altLang="ru-RU" sz="2200" dirty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854" y="3794781"/>
                <a:ext cx="3823661" cy="10164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608854" y="5146186"/>
                <a:ext cx="6979155" cy="840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220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𝑇𝐶</m:t>
                      </m:r>
                      <m:d>
                        <m:dPr>
                          <m:ctrlP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ru-RU" altLang="ru-RU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𝑇𝐶</m:t>
                          </m:r>
                        </m:e>
                        <m:sub>
                          <m: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+…+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𝑇𝐶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.</m:t>
                      </m:r>
                    </m:oMath>
                  </m:oMathPara>
                </a14:m>
                <a:endParaRPr lang="en-US" sz="2200" dirty="0" smtClean="0"/>
              </a:p>
              <a:p>
                <a:r>
                  <a:rPr lang="ru-RU" sz="2200" dirty="0" smtClean="0"/>
                  <a:t>Спрос на </a:t>
                </a:r>
                <a:r>
                  <a:rPr lang="en-US" sz="2200" i="1" dirty="0" err="1" smtClean="0"/>
                  <a:t>i</a:t>
                </a:r>
                <a:r>
                  <a:rPr lang="en-US" sz="2200" dirty="0" smtClean="0"/>
                  <a:t>-</a:t>
                </a:r>
                <a:r>
                  <a:rPr lang="ru-RU" sz="2200" dirty="0" smtClean="0"/>
                  <a:t>товар не зависит от цен на другие товары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200" dirty="0" smtClean="0"/>
                  <a:t>:</a:t>
                </a:r>
                <a:endParaRPr lang="ru-RU" sz="22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54" y="5146186"/>
                <a:ext cx="6979155" cy="840166"/>
              </a:xfrm>
              <a:prstGeom prst="rect">
                <a:avLst/>
              </a:prstGeom>
              <a:blipFill>
                <a:blip r:embed="rId5"/>
                <a:stretch>
                  <a:fillRect l="-1135" b="-10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7393122" y="5374185"/>
                <a:ext cx="1663917" cy="832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ru-RU" sz="22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)</m:t>
                          </m:r>
                        </m:num>
                        <m:den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ru-RU" sz="2200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=0</m:t>
                      </m:r>
                      <m:r>
                        <a:rPr lang="ru-RU" altLang="ru-RU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.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122" y="5374185"/>
                <a:ext cx="1663917" cy="832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4"/>
              <p:cNvSpPr>
                <a:spLocks noChangeArrowheads="1"/>
              </p:cNvSpPr>
              <p:nvPr/>
            </p:nvSpPr>
            <p:spPr bwMode="auto">
              <a:xfrm>
                <a:off x="593356" y="5903495"/>
                <a:ext cx="3823661" cy="469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𝑫</m:t>
                          </m:r>
                        </m:e>
                        <m:sub>
                          <m: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𝒋</m:t>
                          </m:r>
                        </m:sub>
                      </m:sSub>
                      <m:r>
                        <a:rPr lang="en-US" altLang="ru-RU" sz="2200" b="1" i="1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sSub>
                        <m:sSubPr>
                          <m:ctrlP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𝒑</m:t>
                          </m:r>
                        </m:e>
                        <m:sub>
                          <m: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𝒋</m:t>
                          </m:r>
                        </m:sub>
                      </m:sSub>
                      <m:sSubSup>
                        <m:sSubSupPr>
                          <m:ctrlP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𝑫</m:t>
                          </m:r>
                        </m:e>
                        <m:sub>
                          <m: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𝒋</m:t>
                          </m:r>
                        </m:sub>
                        <m:sup>
                          <m: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′</m:t>
                          </m:r>
                        </m:sup>
                      </m:sSubSup>
                      <m:r>
                        <a:rPr lang="en-US" altLang="ru-RU" sz="2200" b="1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bSup>
                        <m:sSubSupPr>
                          <m:ctrlP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𝑻𝑪</m:t>
                          </m:r>
                        </m:e>
                        <m:sub>
                          <m: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𝒋</m:t>
                          </m:r>
                        </m:sub>
                        <m:sup>
                          <m: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𝑫</m:t>
                          </m:r>
                        </m:e>
                        <m:sub>
                          <m: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𝒋</m:t>
                          </m:r>
                        </m:sub>
                        <m:sup>
                          <m: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′</m:t>
                          </m:r>
                        </m:sup>
                      </m:sSubSup>
                      <m:r>
                        <a:rPr lang="en-US" altLang="ru-RU" sz="2200" b="1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.</m:t>
                      </m:r>
                    </m:oMath>
                  </m:oMathPara>
                </a14:m>
                <a:endParaRPr lang="ru-RU" altLang="ru-RU" sz="2200" b="1" dirty="0">
                  <a:solidFill>
                    <a:srgbClr val="00FFFF"/>
                  </a:solidFill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18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356" y="5903495"/>
                <a:ext cx="3823661" cy="469359"/>
              </a:xfrm>
              <a:prstGeom prst="rect">
                <a:avLst/>
              </a:prstGeom>
              <a:blipFill>
                <a:blip r:embed="rId7"/>
                <a:stretch>
                  <a:fillRect l="-159" b="-103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39216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7" grpId="0"/>
      <p:bldP spid="48" grpId="0"/>
      <p:bldP spid="9" grpId="0"/>
      <p:bldP spid="11" grpId="0"/>
      <p:bldP spid="13" grpId="0"/>
      <p:bldP spid="2" grpId="0"/>
      <p:bldP spid="4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Выход на второе наилучшее решение: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цены Рамсея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20</a:t>
            </a:r>
            <a:endParaRPr lang="ru-RU" altLang="ru-RU" sz="7200" dirty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556962" y="5209450"/>
                <a:ext cx="427171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𝐴𝑇𝐶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𝐴𝑇𝐶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 smtClean="0"/>
                  <a:t>,…</a:t>
                </a:r>
                <a:endParaRPr lang="ru-RU" sz="22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62" y="5209450"/>
                <a:ext cx="4271711" cy="430887"/>
              </a:xfrm>
              <a:prstGeom prst="rect">
                <a:avLst/>
              </a:prstGeom>
              <a:blipFill>
                <a:blip r:embed="rId3"/>
                <a:stretch>
                  <a:fillRect l="-143" t="-10000" b="-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/>
          <p:cNvSpPr/>
          <p:nvPr/>
        </p:nvSpPr>
        <p:spPr>
          <a:xfrm>
            <a:off x="138945" y="4456623"/>
            <a:ext cx="8895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dirty="0" smtClean="0">
                <a:ea typeface="Cambria Math" panose="02040503050406030204" pitchFamily="18" charset="0"/>
                <a:sym typeface="Symbol" panose="05050102010706020507" pitchFamily="18" charset="2"/>
              </a:rPr>
              <a:t>Динамическое регулирование монополии, исходя из затрат предыдущего периода. Монополия в каждый период максимизирует прибыль.</a:t>
            </a:r>
            <a:endParaRPr lang="ru-RU" sz="2200" dirty="0"/>
          </a:p>
        </p:txBody>
      </p:sp>
      <p:sp>
        <p:nvSpPr>
          <p:cNvPr id="13" name="Прямоугольник 14"/>
          <p:cNvSpPr>
            <a:spLocks noChangeArrowheads="1"/>
          </p:cNvSpPr>
          <p:nvPr/>
        </p:nvSpPr>
        <p:spPr bwMode="auto">
          <a:xfrm>
            <a:off x="166520" y="1440391"/>
            <a:ext cx="884605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ea typeface="Cambria Math" panose="02040503050406030204" pitchFamily="18" charset="0"/>
              </a:rPr>
              <a:t>Положительные черты: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1. Возможность выхода на второе наилучшее решение.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2. Максимальная экономическая эффективность в назначении цен.</a:t>
            </a:r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0477" y="2452135"/>
            <a:ext cx="884605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ea typeface="Cambria Math" panose="02040503050406030204" pitchFamily="18" charset="0"/>
              </a:rPr>
              <a:t>Отрицательные черты: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1. Регулятору требуется подробная информация о спросе разных групп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    и издержках монополии, которая зачастую отсутствует.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2. Не согласуются с принципом социальной справедливости.</a:t>
            </a:r>
          </a:p>
        </p:txBody>
      </p:sp>
      <p:sp>
        <p:nvSpPr>
          <p:cNvPr id="16" name="Text Box 388"/>
          <p:cNvSpPr txBox="1">
            <a:spLocks noChangeArrowheads="1"/>
          </p:cNvSpPr>
          <p:nvPr/>
        </p:nvSpPr>
        <p:spPr bwMode="auto">
          <a:xfrm>
            <a:off x="166520" y="3862814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Механизм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Вогельсанга-Финсингера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66521" y="5651566"/>
            <a:ext cx="886794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По-прежнему непроста задача получения информации об издержках.</a:t>
            </a:r>
          </a:p>
          <a:p>
            <a:r>
              <a:rPr lang="ru-RU" sz="2200" dirty="0" smtClean="0"/>
              <a:t>Присутствует риск искусственного завышения издержек монополистом.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51161751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3" grpId="0"/>
      <p:bldP spid="15" grpId="0"/>
      <p:bldP spid="16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Другие схемы регулирования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21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3" name="Прямоугольник 14"/>
          <p:cNvSpPr>
            <a:spLocks noChangeArrowheads="1"/>
          </p:cNvSpPr>
          <p:nvPr/>
        </p:nvSpPr>
        <p:spPr bwMode="auto">
          <a:xfrm>
            <a:off x="134437" y="1030321"/>
            <a:ext cx="884605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Тарифы с платой за доступ, блочные понижающиеся и повышающиеся тарифы, стимулирующее регулирование.</a:t>
            </a:r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18393" y="1826497"/>
            <a:ext cx="891607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ea typeface="Cambria Math" panose="02040503050406030204" pitchFamily="18" charset="0"/>
              </a:rPr>
              <a:t>Стимулирующее регулирование: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  <a:ea typeface="Cambria Math" panose="02040503050406030204" pitchFamily="18" charset="0"/>
              </a:rPr>
              <a:t>  </a:t>
            </a:r>
            <a:r>
              <a:rPr lang="en-US" altLang="ru-RU" sz="2200" i="1" dirty="0" smtClean="0">
                <a:latin typeface="Times New Roman Cyr" pitchFamily="18" charset="0"/>
                <a:ea typeface="Cambria Math" panose="02040503050406030204" pitchFamily="18" charset="0"/>
              </a:rPr>
              <a:t>p</a:t>
            </a:r>
            <a:r>
              <a:rPr lang="en-US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 = </a:t>
            </a:r>
            <a:r>
              <a:rPr lang="en-US" altLang="ru-RU" sz="2200" i="1" dirty="0" smtClean="0">
                <a:latin typeface="Times New Roman Cyr" pitchFamily="18" charset="0"/>
                <a:ea typeface="Cambria Math" panose="02040503050406030204" pitchFamily="18" charset="0"/>
              </a:rPr>
              <a:t>a </a:t>
            </a:r>
            <a:r>
              <a:rPr lang="en-US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+ </a:t>
            </a:r>
            <a:r>
              <a:rPr lang="en-US" altLang="ru-RU" sz="2200" i="1" dirty="0" err="1" smtClean="0">
                <a:latin typeface="Times New Roman Cyr" pitchFamily="18" charset="0"/>
                <a:ea typeface="Cambria Math" panose="02040503050406030204" pitchFamily="18" charset="0"/>
              </a:rPr>
              <a:t>bc</a:t>
            </a:r>
            <a:r>
              <a:rPr lang="en-US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,  </a:t>
            </a:r>
            <a:r>
              <a:rPr lang="en-US" altLang="ru-RU" sz="2200" i="1" dirty="0" smtClean="0">
                <a:latin typeface="Times New Roman Cyr" pitchFamily="18" charset="0"/>
                <a:ea typeface="Cambria Math" panose="02040503050406030204" pitchFamily="18" charset="0"/>
              </a:rPr>
              <a:t>p</a:t>
            </a:r>
            <a:r>
              <a:rPr lang="en-US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 – </a:t>
            </a:r>
            <a:r>
              <a:rPr lang="ru-RU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цена, </a:t>
            </a:r>
            <a:r>
              <a:rPr lang="ru-RU" altLang="ru-RU" sz="2200" i="1" dirty="0" smtClean="0">
                <a:latin typeface="Times New Roman Cyr" pitchFamily="18" charset="0"/>
                <a:ea typeface="Cambria Math" panose="02040503050406030204" pitchFamily="18" charset="0"/>
              </a:rPr>
              <a:t>с</a:t>
            </a:r>
            <a:r>
              <a:rPr lang="ru-RU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 – издержки.</a:t>
            </a:r>
          </a:p>
          <a:p>
            <a:pPr marL="625475" indent="-625475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 smtClean="0">
                <a:latin typeface="Times New Roman Cyr" pitchFamily="18" charset="0"/>
                <a:ea typeface="Cambria Math" panose="02040503050406030204" pitchFamily="18" charset="0"/>
              </a:rPr>
              <a:t>b</a:t>
            </a:r>
            <a:r>
              <a:rPr lang="en-US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 = 1 – </a:t>
            </a:r>
            <a:r>
              <a:rPr lang="ru-RU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ценообразование по средним издержкам, регулирование нормы отдачи на капитал. Обладает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ea typeface="Cambria Math" panose="02040503050406030204" pitchFamily="18" charset="0"/>
              </a:rPr>
              <a:t>слабыми стимулами к снижению издержек</a:t>
            </a:r>
            <a:r>
              <a:rPr lang="ru-RU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, поскольку они перекладываются на потребителя.</a:t>
            </a:r>
          </a:p>
          <a:p>
            <a:pPr marL="625475" indent="-625475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 smtClean="0">
                <a:latin typeface="Times New Roman Cyr" pitchFamily="18" charset="0"/>
                <a:ea typeface="Cambria Math" panose="02040503050406030204" pitchFamily="18" charset="0"/>
              </a:rPr>
              <a:t>b</a:t>
            </a:r>
            <a:r>
              <a:rPr lang="en-US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 = 0 – </a:t>
            </a:r>
            <a:r>
              <a:rPr lang="ru-RU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ценовые лимиты. Фактически означает фиксированные цены, при которых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ea typeface="Cambria Math" panose="02040503050406030204" pitchFamily="18" charset="0"/>
              </a:rPr>
              <a:t>снижение издержек – единственный способ повышения прибыли</a:t>
            </a:r>
            <a:r>
              <a:rPr lang="ru-RU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. Данный механизм имитирует конкурентный рынок.</a:t>
            </a:r>
          </a:p>
          <a:p>
            <a:pPr marL="625475" indent="-625475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 smtClean="0">
                <a:latin typeface="Times New Roman Cyr" pitchFamily="18" charset="0"/>
                <a:ea typeface="Cambria Math" panose="02040503050406030204" pitchFamily="18" charset="0"/>
              </a:rPr>
              <a:t>b</a:t>
            </a:r>
            <a:r>
              <a:rPr lang="en-US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 </a:t>
            </a:r>
            <a:r>
              <a:rPr lang="en-US" altLang="ru-RU" sz="2200" dirty="0" smtClean="0">
                <a:latin typeface="Times New Roman Cyr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 (0;1)</a:t>
            </a:r>
            <a:r>
              <a:rPr lang="ru-RU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 </a:t>
            </a:r>
            <a:r>
              <a:rPr lang="en-US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– </a:t>
            </a:r>
            <a:r>
              <a:rPr lang="ru-RU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механизмы скользящей шкалы и разделения издержек,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  <a:ea typeface="Cambria Math" panose="02040503050406030204" pitchFamily="18" charset="0"/>
              </a:rPr>
              <a:t>соче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ea typeface="Cambria Math" panose="02040503050406030204" pitchFamily="18" charset="0"/>
              </a:rPr>
              <a:t>-тают идеи предыдущих двух вариантов регулирования</a:t>
            </a:r>
            <a:r>
              <a:rPr lang="ru-RU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.</a:t>
            </a:r>
          </a:p>
        </p:txBody>
      </p:sp>
      <p:sp>
        <p:nvSpPr>
          <p:cNvPr id="10" name="Прямоугольник 14"/>
          <p:cNvSpPr>
            <a:spLocks noChangeArrowheads="1"/>
          </p:cNvSpPr>
          <p:nvPr/>
        </p:nvSpPr>
        <p:spPr bwMode="auto">
          <a:xfrm>
            <a:off x="134437" y="4965818"/>
            <a:ext cx="884605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  <a:ea typeface="Cambria Math" panose="02040503050406030204" pitchFamily="18" charset="0"/>
              </a:rPr>
              <a:t>На практике часто указанные механизмы комбинируются. Например, при высоких издержках применяется схема ценовых лимитов, при более низких осуществляется переход на скользящую шкалу, при дальнейшем понижении ценообразование по средним издержкам.</a:t>
            </a:r>
          </a:p>
        </p:txBody>
      </p:sp>
    </p:spTree>
    <p:extLst>
      <p:ext uri="{BB962C8B-B14F-4D97-AF65-F5344CB8AC3E}">
        <p14:creationId xmlns:p14="http://schemas.microsoft.com/office/powerpoint/2010/main" val="185884931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0" y="364217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Многопродуктовая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монополия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97" name="Прямоугольник 14"/>
          <p:cNvSpPr>
            <a:spLocks noChangeArrowheads="1"/>
          </p:cNvSpPr>
          <p:nvPr/>
        </p:nvSpPr>
        <p:spPr bwMode="auto">
          <a:xfrm>
            <a:off x="168004" y="1047750"/>
            <a:ext cx="87979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Случай 2.  Н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езависимый спрос; связанные издержки: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30356" y="1394063"/>
                <a:ext cx="2763257" cy="836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ru-R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𝐷</m:t>
                          </m:r>
                        </m:e>
                        <m:sub>
                          <m:r>
                            <a:rPr lang="en-US" altLang="ru-R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𝑗</m:t>
                          </m:r>
                        </m:sub>
                      </m:sSub>
                      <m:r>
                        <a:rPr lang="en-US" altLang="ru-R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sSub>
                        <m:sSubPr>
                          <m:ctrlPr>
                            <a:rPr lang="en-US" alt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ru-R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</m:e>
                        <m:sub>
                          <m:r>
                            <a:rPr lang="en-US" altLang="ru-R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n-US" alt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a:rPr lang="en-US" altLang="ru-R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𝐷</m:t>
                          </m:r>
                        </m:e>
                        <m:sub>
                          <m:r>
                            <a:rPr lang="en-US" altLang="ru-R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𝑗</m:t>
                          </m:r>
                        </m:sub>
                        <m:sup>
                          <m:r>
                            <a:rPr lang="en-US" altLang="ru-R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′</m:t>
                          </m:r>
                        </m:sup>
                      </m:sSubSup>
                      <m:r>
                        <a:rPr lang="en-US" altLang="ru-R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alt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ru-R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𝜕</m:t>
                          </m:r>
                          <m:r>
                            <a:rPr lang="en-US" altLang="ru-R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𝑇𝐶</m:t>
                          </m:r>
                        </m:num>
                        <m:den>
                          <m:r>
                            <a:rPr lang="en-US" altLang="ru-R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ru-RU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alt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a:rPr lang="en-US" altLang="ru-R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𝐷</m:t>
                          </m:r>
                        </m:e>
                        <m:sub>
                          <m:r>
                            <a:rPr lang="en-US" altLang="ru-R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𝑗</m:t>
                          </m:r>
                        </m:sub>
                        <m:sup>
                          <m:r>
                            <a:rPr lang="en-US" altLang="ru-R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′</m:t>
                          </m:r>
                        </m:sup>
                      </m:sSubSup>
                      <m:r>
                        <a:rPr lang="en-US" altLang="ru-R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</m:oMath>
                  </m:oMathPara>
                </a14:m>
                <a:endParaRPr lang="ru-RU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56" y="1394063"/>
                <a:ext cx="2763257" cy="8363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214690" y="1399619"/>
                <a:ext cx="2156296" cy="8606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ru-RU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SupPr>
                            <m:e>
                              <m:r>
                                <a:rPr lang="en-US" altLang="ru-RU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ru-RU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ru-RU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a:rPr lang="en-US" altLang="ru-R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sSub>
                        <m:sSubPr>
                          <m:ctrlPr>
                            <a:rPr lang="en-US" alt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ru-R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</m:e>
                        <m:sub>
                          <m:r>
                            <a:rPr lang="en-US" altLang="ru-R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𝑗</m:t>
                          </m:r>
                        </m:sub>
                      </m:sSub>
                      <m:r>
                        <a:rPr lang="en-US" altLang="ru-R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alt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ru-R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𝜕</m:t>
                          </m:r>
                          <m:r>
                            <a:rPr lang="en-US" altLang="ru-R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𝑇𝐶</m:t>
                          </m:r>
                        </m:num>
                        <m:den>
                          <m:r>
                            <a:rPr lang="en-US" altLang="ru-R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ru-RU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ru-R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</m:oMath>
                  </m:oMathPara>
                </a14:m>
                <a:endParaRPr lang="ru-RU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690" y="1399619"/>
                <a:ext cx="2156296" cy="8606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5401063" y="1399619"/>
                <a:ext cx="2271199" cy="869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𝑴𝑪</m:t>
                              </m:r>
                            </m:e>
                            <m:sub>
                              <m: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en-US" altLang="ru-RU" sz="2200" b="1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ru-RU" sz="22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ru-RU" sz="2200" b="1" i="1">
                                      <a:solidFill>
                                        <a:srgbClr val="00FFFF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b="1" i="1">
                                      <a:solidFill>
                                        <a:srgbClr val="00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US" altLang="ru-RU" sz="2200" b="1" i="1">
                                      <a:solidFill>
                                        <a:srgbClr val="00FFFF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ru-RU" altLang="ru-RU" sz="2200" b="1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.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063" y="1399619"/>
                <a:ext cx="2271199" cy="8699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угольник 14"/>
          <p:cNvSpPr>
            <a:spLocks noChangeArrowheads="1"/>
          </p:cNvSpPr>
          <p:nvPr/>
        </p:nvSpPr>
        <p:spPr bwMode="auto">
          <a:xfrm>
            <a:off x="507846" y="2155511"/>
            <a:ext cx="850381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Формула совпадает с аналогичной для </a:t>
            </a:r>
            <a:r>
              <a:rPr lang="ru-RU" altLang="ru-RU" sz="2200" dirty="0" err="1" smtClean="0">
                <a:latin typeface="Times New Roman Cyr" pitchFamily="18" charset="0"/>
                <a:sym typeface="Symbol" panose="05050102010706020507" pitchFamily="18" charset="2"/>
              </a:rPr>
              <a:t>однопродуктовой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 монополии с одним отличием: предельные издержки связаны с изменением </a:t>
            </a:r>
            <a:r>
              <a:rPr lang="ru-RU" altLang="ru-RU" sz="2200" dirty="0" err="1" smtClean="0">
                <a:latin typeface="Times New Roman Cyr" pitchFamily="18" charset="0"/>
                <a:sym typeface="Symbol" panose="05050102010706020507" pitchFamily="18" charset="2"/>
              </a:rPr>
              <a:t>сум-марных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 издержек по всем товарам при изменении производства </a:t>
            </a:r>
            <a:r>
              <a:rPr lang="en-US" altLang="ru-RU" sz="2200" i="1" dirty="0" smtClean="0">
                <a:latin typeface="Times New Roman Cyr" pitchFamily="18" charset="0"/>
                <a:sym typeface="Symbol" panose="05050102010706020507" pitchFamily="18" charset="2"/>
              </a:rPr>
              <a:t>j</a:t>
            </a:r>
            <a:r>
              <a:rPr lang="en-US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-</a:t>
            </a:r>
            <a:r>
              <a:rPr lang="ru-RU" altLang="ru-RU" sz="2200" dirty="0" err="1" smtClean="0">
                <a:latin typeface="Times New Roman Cyr" pitchFamily="18" charset="0"/>
                <a:sym typeface="Symbol" panose="05050102010706020507" pitchFamily="18" charset="2"/>
              </a:rPr>
              <a:t>го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.</a:t>
            </a:r>
            <a:endParaRPr lang="ru-RU" altLang="ru-RU" sz="2200" dirty="0" smtClean="0">
              <a:latin typeface="Times New Roman Cyr" pitchFamily="18" charset="0"/>
            </a:endParaRPr>
          </a:p>
        </p:txBody>
      </p:sp>
      <p:sp>
        <p:nvSpPr>
          <p:cNvPr id="20" name="Прямоугольник 14"/>
          <p:cNvSpPr>
            <a:spLocks noChangeArrowheads="1"/>
          </p:cNvSpPr>
          <p:nvPr/>
        </p:nvSpPr>
        <p:spPr bwMode="auto">
          <a:xfrm>
            <a:off x="182563" y="3263507"/>
            <a:ext cx="87979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Пример «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Learning by doing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»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14"/>
              <p:cNvSpPr>
                <a:spLocks noChangeArrowheads="1"/>
              </p:cNvSpPr>
              <p:nvPr/>
            </p:nvSpPr>
            <p:spPr bwMode="auto">
              <a:xfrm>
                <a:off x="506527" y="3619459"/>
                <a:ext cx="8574429" cy="1307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None/>
                </a:pPr>
                <a:r>
                  <a:rPr lang="ru-RU" altLang="ru-RU" sz="2200" dirty="0" smtClean="0">
                    <a:latin typeface="Times New Roman Cyr" pitchFamily="18" charset="0"/>
                    <a:sym typeface="Symbol" panose="05050102010706020507" pitchFamily="18" charset="2"/>
                  </a:rPr>
                  <a:t>Издержки со временем сокращаются за счет обучения!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Модель: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2 периода, задан спрос в каждом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𝐷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altLang="ru-RU" sz="2200" dirty="0" smtClean="0">
                    <a:latin typeface="Times New Roman Cyr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altLang="ru-RU" sz="2200" dirty="0" smtClean="0">
                    <a:latin typeface="Times New Roman Cyr" pitchFamily="18" charset="0"/>
                  </a:rPr>
                  <a:t>)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,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 издержки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𝑇𝐶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)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и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None/>
                </a:pPr>
                <a:r>
                  <a:rPr lang="ru-RU" altLang="ru-RU" sz="2200" dirty="0">
                    <a:latin typeface="Times New Roman Cyr" pitchFamily="18" charset="0"/>
                  </a:rPr>
                  <a:t>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𝑇𝐶</m:t>
                        </m:r>
                      </m:e>
                      <m:sub>
                        <m:r>
                          <a:rPr lang="ru-RU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ru-RU" sz="2200" dirty="0">
                    <a:latin typeface="Times New Roman Cyr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  <m:sub>
                        <m:r>
                          <a:rPr lang="ru-RU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ru-RU" altLang="ru-RU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)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𝑇𝐶</m:t>
                            </m:r>
                          </m:e>
                          <m:sub>
                            <m:r>
                              <a:rPr lang="en-US" alt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𝑞</m:t>
                            </m:r>
                          </m:e>
                          <m:sub>
                            <m:r>
                              <a:rPr lang="ru-RU" alt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&lt;0</m:t>
                    </m:r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,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а также дисконтирующий множитель </a:t>
                </a:r>
                <a:r>
                  <a:rPr lang="el-GR" altLang="ru-RU" sz="2200" i="1" dirty="0" smtClean="0">
                    <a:latin typeface="Times New Roman Cyr" pitchFamily="18" charset="0"/>
                  </a:rPr>
                  <a:t>δ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1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527" y="3619459"/>
                <a:ext cx="8574429" cy="1307409"/>
              </a:xfrm>
              <a:prstGeom prst="rect">
                <a:avLst/>
              </a:prstGeom>
              <a:blipFill>
                <a:blip r:embed="rId5"/>
                <a:stretch>
                  <a:fillRect l="-924" t="-3271" r="-8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Прямоугольник 14"/>
          <p:cNvSpPr>
            <a:spLocks noChangeArrowheads="1"/>
          </p:cNvSpPr>
          <p:nvPr/>
        </p:nvSpPr>
        <p:spPr bwMode="auto">
          <a:xfrm>
            <a:off x="159403" y="4829382"/>
            <a:ext cx="662885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Задача монополиста и ее решение:</a:t>
            </a:r>
            <a:endParaRPr lang="ru-RU" altLang="ru-RU" sz="2200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14"/>
              <p:cNvSpPr>
                <a:spLocks noChangeArrowheads="1"/>
              </p:cNvSpPr>
              <p:nvPr/>
            </p:nvSpPr>
            <p:spPr bwMode="auto">
              <a:xfrm>
                <a:off x="500366" y="5152908"/>
                <a:ext cx="8535146" cy="474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2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</m:e>
                        <m:sub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𝐷</m:t>
                          </m:r>
                        </m:e>
                        <m:sub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altLang="ru-RU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ru-RU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𝛿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</m:e>
                        <m:sub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𝐷</m:t>
                          </m:r>
                        </m:e>
                        <m:sub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altLang="ru-RU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𝑇𝐶</m:t>
                          </m:r>
                        </m:e>
                        <m:sub>
                          <m:r>
                            <a:rPr lang="ru-RU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altLang="ru-RU" sz="2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𝛿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𝑇𝐶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  <m:r>
                        <a:rPr lang="en-US" altLang="ru-RU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𝐷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𝐷</m:t>
                          </m:r>
                        </m:e>
                        <m:sub>
                          <m:r>
                            <a:rPr lang="ru-RU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  <m:func>
                        <m:func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ru-RU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max</m:t>
                          </m:r>
                        </m:fName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ru-RU" altLang="ru-RU" sz="2200" dirty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23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366" y="5152908"/>
                <a:ext cx="8535146" cy="474489"/>
              </a:xfrm>
              <a:prstGeom prst="rect">
                <a:avLst/>
              </a:prstGeom>
              <a:blipFill>
                <a:blip r:embed="rId6"/>
                <a:stretch>
                  <a:fillRect l="-71" b="-102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Прямоугольник 14"/>
          <p:cNvSpPr>
            <a:spLocks noChangeArrowheads="1"/>
          </p:cNvSpPr>
          <p:nvPr/>
        </p:nvSpPr>
        <p:spPr bwMode="auto">
          <a:xfrm>
            <a:off x="460034" y="5620346"/>
            <a:ext cx="857442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Во втором периоде будет установлена монопольная цена.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В первом периоде цена окажется ниже монопольной для сокращения будущих издержек.</a:t>
            </a:r>
          </a:p>
        </p:txBody>
      </p:sp>
    </p:spTree>
    <p:extLst>
      <p:ext uri="{BB962C8B-B14F-4D97-AF65-F5344CB8AC3E}">
        <p14:creationId xmlns:p14="http://schemas.microsoft.com/office/powerpoint/2010/main" val="119410669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5" grpId="0"/>
      <p:bldP spid="6" grpId="0"/>
      <p:bldP spid="17" grpId="0"/>
      <p:bldP spid="19" grpId="0"/>
      <p:bldP spid="20" grpId="0"/>
      <p:bldP spid="21" grpId="0"/>
      <p:bldP spid="22" grpId="0"/>
      <p:bldP spid="23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Многопродуктовая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монополия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97" name="Прямоугольник 14"/>
          <p:cNvSpPr>
            <a:spLocks noChangeArrowheads="1"/>
          </p:cNvSpPr>
          <p:nvPr/>
        </p:nvSpPr>
        <p:spPr bwMode="auto">
          <a:xfrm>
            <a:off x="168004" y="1047750"/>
            <a:ext cx="87979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Случай 3.  Связанный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спрос; независимые издержки: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515864" y="2330885"/>
                <a:ext cx="5046574" cy="956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𝑴𝑪</m:t>
                              </m:r>
                            </m:e>
                            <m:sub>
                              <m: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en-US" altLang="ru-RU" sz="2200" b="1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ru-RU" sz="22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ru-RU" sz="2200" b="1" i="1">
                                      <a:solidFill>
                                        <a:srgbClr val="00FFFF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b="1" i="1">
                                      <a:solidFill>
                                        <a:srgbClr val="00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US" altLang="ru-RU" sz="2200" b="1" i="1">
                                      <a:solidFill>
                                        <a:srgbClr val="00FFFF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𝒋</m:t>
                                  </m:r>
                                  <m:r>
                                    <a:rPr lang="en-US" altLang="ru-RU" sz="2200" b="1" i="1" smtClean="0">
                                      <a:solidFill>
                                        <a:srgbClr val="00FFFF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ru-RU" sz="2200" b="1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𝒊</m:t>
                          </m:r>
                          <m: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≠</m:t>
                          </m:r>
                          <m: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𝒋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ru-RU" sz="2200" b="1" i="1">
                                      <a:solidFill>
                                        <a:srgbClr val="00FFFF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b="1" i="1">
                                      <a:solidFill>
                                        <a:srgbClr val="00FFFF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ru-RU" sz="2200" b="1" i="1" smtClean="0">
                                      <a:solidFill>
                                        <a:srgbClr val="00FFFF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ru-RU" sz="2200" b="1" i="1">
                                      <a:solidFill>
                                        <a:srgbClr val="00FFFF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b="1" i="1">
                                      <a:solidFill>
                                        <a:srgbClr val="00FFFF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𝑴𝑪</m:t>
                                  </m:r>
                                </m:e>
                                <m:sub>
                                  <m:r>
                                    <a:rPr lang="en-US" altLang="ru-RU" sz="2200" b="1" i="1" smtClean="0">
                                      <a:solidFill>
                                        <a:srgbClr val="00FFFF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ru-RU" sz="2200" b="1" i="1">
                                      <a:solidFill>
                                        <a:srgbClr val="00FFFF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b="1" i="1">
                                      <a:solidFill>
                                        <a:srgbClr val="00FFFF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ru-RU" sz="2200" b="1" i="1">
                                      <a:solidFill>
                                        <a:srgbClr val="00FFFF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ru-RU" sz="2200" b="1" i="1">
                                      <a:solidFill>
                                        <a:srgbClr val="00FFFF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b="1" i="1" smtClean="0">
                                      <a:solidFill>
                                        <a:srgbClr val="00FFFF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ru-RU" sz="2200" b="1" i="1">
                                      <a:solidFill>
                                        <a:srgbClr val="00FFFF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𝒋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ru-RU" sz="22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𝒊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ru-RU" sz="22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ru-RU" sz="2200" b="1" i="1">
                                      <a:solidFill>
                                        <a:srgbClr val="00FFFF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b="1" i="1">
                                      <a:solidFill>
                                        <a:srgbClr val="00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US" altLang="ru-RU" sz="2200" b="1" i="1" smtClean="0">
                                      <a:solidFill>
                                        <a:srgbClr val="00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𝒊</m:t>
                                  </m:r>
                                  <m:r>
                                    <a:rPr lang="en-US" altLang="ru-RU" sz="2200" b="1" i="1">
                                      <a:solidFill>
                                        <a:srgbClr val="00FFFF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𝒋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ru-RU" sz="2200" b="1" i="1">
                                      <a:solidFill>
                                        <a:srgbClr val="00FFFF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b="1" i="1">
                                      <a:solidFill>
                                        <a:srgbClr val="00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US" altLang="ru-RU" sz="2200" b="1" i="1">
                                      <a:solidFill>
                                        <a:srgbClr val="00FFFF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𝒋𝒋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ru-RU" altLang="ru-RU" sz="2200" b="1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.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64" y="2330885"/>
                <a:ext cx="5046574" cy="956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14"/>
              <p:cNvSpPr>
                <a:spLocks noChangeArrowheads="1"/>
              </p:cNvSpPr>
              <p:nvPr/>
            </p:nvSpPr>
            <p:spPr bwMode="auto">
              <a:xfrm>
                <a:off x="168004" y="3254884"/>
                <a:ext cx="8866459" cy="3203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Сравнение с базовым случаем независимых монополистов:</a:t>
                </a: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1. Все товары являются заменителями: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𝜺</m:t>
                        </m:r>
                      </m:e>
                      <m:sub>
                        <m: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𝒊</m:t>
                        </m:r>
                        <m: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𝒋</m:t>
                        </m:r>
                      </m:sub>
                    </m:sSub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&gt;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𝟎</m:t>
                    </m:r>
                  </m:oMath>
                </a14:m>
                <a:r>
                  <a:rPr lang="en-US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.</a:t>
                </a:r>
                <a:endParaRPr lang="ru-RU" altLang="ru-RU" sz="2200" dirty="0" smtClean="0">
                  <a:latin typeface="Times New Roman Cyr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r>
                  <a:rPr lang="ru-RU" altLang="ru-RU" sz="2200" dirty="0">
                    <a:latin typeface="Times New Roman Cyr" pitchFamily="18" charset="0"/>
                  </a:rPr>
                  <a:t>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  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Цены </a:t>
                </a:r>
                <a:r>
                  <a:rPr lang="ru-RU" altLang="ru-RU" sz="2200" dirty="0" err="1" smtClean="0">
                    <a:latin typeface="Times New Roman Cyr" pitchFamily="18" charset="0"/>
                  </a:rPr>
                  <a:t>многопродуктовой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 монополии оказываются выше, чем у </a:t>
                </a:r>
                <a:r>
                  <a:rPr lang="en-US" altLang="ru-RU" sz="2200" i="1" dirty="0" smtClean="0">
                    <a:latin typeface="Times New Roman Cyr" pitchFamily="18" charset="0"/>
                  </a:rPr>
                  <a:t>n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</a:t>
                </a:r>
                <a:r>
                  <a:rPr lang="ru-RU" altLang="ru-RU" sz="2200" dirty="0" err="1" smtClean="0">
                    <a:latin typeface="Times New Roman Cyr" pitchFamily="18" charset="0"/>
                  </a:rPr>
                  <a:t>неза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-</a:t>
                </a: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r>
                  <a:rPr lang="ru-RU" altLang="ru-RU" sz="2200" dirty="0">
                    <a:latin typeface="Times New Roman Cyr" pitchFamily="18" charset="0"/>
                  </a:rPr>
                  <a:t>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   </a:t>
                </a:r>
                <a:r>
                  <a:rPr lang="ru-RU" altLang="ru-RU" sz="2200" dirty="0" err="1" smtClean="0">
                    <a:latin typeface="Times New Roman Cyr" pitchFamily="18" charset="0"/>
                  </a:rPr>
                  <a:t>висимых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 производителей (единый производитель не так боится пере-</a:t>
                </a: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r>
                  <a:rPr lang="ru-RU" altLang="ru-RU" sz="2200" dirty="0">
                    <a:latin typeface="Times New Roman Cyr" pitchFamily="18" charset="0"/>
                  </a:rPr>
                  <a:t>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   </a:t>
                </a:r>
                <a:r>
                  <a:rPr lang="ru-RU" altLang="ru-RU" sz="2200" dirty="0" err="1" smtClean="0">
                    <a:latin typeface="Times New Roman Cyr" pitchFamily="18" charset="0"/>
                  </a:rPr>
                  <a:t>ключения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 потребителей на продукцию конкурентов).</a:t>
                </a: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2. </a:t>
                </a:r>
                <a:r>
                  <a:rPr lang="ru-RU" altLang="ru-RU" sz="2200" b="1" dirty="0">
                    <a:solidFill>
                      <a:srgbClr val="00FFFF"/>
                    </a:solidFill>
                    <a:latin typeface="Times New Roman Cyr" pitchFamily="18" charset="0"/>
                  </a:rPr>
                  <a:t>Все товары являются 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дополняющими: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𝜺</m:t>
                        </m:r>
                      </m:e>
                      <m:sub>
                        <m: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𝒊</m:t>
                        </m:r>
                        <m: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𝒋</m:t>
                        </m:r>
                      </m:sub>
                    </m:sSub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ru-RU" sz="2200" b="1" i="1">
                        <a:solidFill>
                          <a:srgbClr val="00FF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𝟎</m:t>
                    </m:r>
                  </m:oMath>
                </a14:m>
                <a:r>
                  <a:rPr lang="en-US" altLang="ru-RU" sz="2200" b="1" dirty="0">
                    <a:solidFill>
                      <a:srgbClr val="00FFFF"/>
                    </a:solidFill>
                    <a:latin typeface="Times New Roman Cyr" pitchFamily="18" charset="0"/>
                  </a:rPr>
                  <a:t>.</a:t>
                </a:r>
                <a:endParaRPr lang="ru-RU" altLang="ru-RU" sz="2200" dirty="0">
                  <a:latin typeface="Times New Roman Cyr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r>
                  <a:rPr lang="ru-RU" altLang="ru-RU" sz="2200" dirty="0">
                    <a:latin typeface="Times New Roman Cyr" pitchFamily="18" charset="0"/>
                  </a:rPr>
                  <a:t>   </a:t>
                </a:r>
                <a:r>
                  <a:rPr lang="en-US" altLang="ru-RU" sz="2200" dirty="0">
                    <a:latin typeface="Times New Roman Cyr" pitchFamily="18" charset="0"/>
                  </a:rPr>
                  <a:t> </a:t>
                </a:r>
                <a:r>
                  <a:rPr lang="ru-RU" altLang="ru-RU" sz="2200" dirty="0">
                    <a:latin typeface="Times New Roman Cyr" pitchFamily="18" charset="0"/>
                  </a:rPr>
                  <a:t>Цены </a:t>
                </a:r>
                <a:r>
                  <a:rPr lang="ru-RU" altLang="ru-RU" sz="2200" dirty="0" err="1">
                    <a:latin typeface="Times New Roman Cyr" pitchFamily="18" charset="0"/>
                  </a:rPr>
                  <a:t>многопродуктовой</a:t>
                </a:r>
                <a:r>
                  <a:rPr lang="ru-RU" altLang="ru-RU" sz="2200" dirty="0">
                    <a:latin typeface="Times New Roman Cyr" pitchFamily="18" charset="0"/>
                  </a:rPr>
                  <a:t> монополии оказываются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ниже, </a:t>
                </a:r>
                <a:r>
                  <a:rPr lang="ru-RU" altLang="ru-RU" sz="2200" dirty="0">
                    <a:latin typeface="Times New Roman Cyr" pitchFamily="18" charset="0"/>
                  </a:rPr>
                  <a:t>чем у </a:t>
                </a:r>
                <a:r>
                  <a:rPr lang="en-US" altLang="ru-RU" sz="2200" i="1" dirty="0">
                    <a:latin typeface="Times New Roman Cyr" pitchFamily="18" charset="0"/>
                  </a:rPr>
                  <a:t>n</a:t>
                </a:r>
                <a:r>
                  <a:rPr lang="en-US" altLang="ru-RU" sz="2200" dirty="0">
                    <a:latin typeface="Times New Roman Cyr" pitchFamily="18" charset="0"/>
                  </a:rPr>
                  <a:t> </a:t>
                </a:r>
                <a:r>
                  <a:rPr lang="ru-RU" altLang="ru-RU" sz="2200" dirty="0" err="1" smtClean="0">
                    <a:latin typeface="Times New Roman Cyr" pitchFamily="18" charset="0"/>
                  </a:rPr>
                  <a:t>неза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-</a:t>
                </a: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r>
                  <a:rPr lang="ru-RU" altLang="ru-RU" sz="2200" dirty="0" smtClean="0">
                    <a:latin typeface="Times New Roman Cyr" pitchFamily="18" charset="0"/>
                  </a:rPr>
                  <a:t>    </a:t>
                </a:r>
                <a:r>
                  <a:rPr lang="ru-RU" altLang="ru-RU" sz="2200" dirty="0" err="1" smtClean="0">
                    <a:latin typeface="Times New Roman Cyr" pitchFamily="18" charset="0"/>
                  </a:rPr>
                  <a:t>висимых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 производителей (единый производитель понижением цены</a:t>
                </a: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r>
                  <a:rPr lang="ru-RU" altLang="ru-RU" sz="2200" dirty="0" smtClean="0">
                    <a:latin typeface="Times New Roman Cyr" pitchFamily="18" charset="0"/>
                  </a:rPr>
                  <a:t>    увеличивает спрос не только на данный, но и на остальные товары).</a:t>
                </a:r>
              </a:p>
            </p:txBody>
          </p:sp>
        </mc:Choice>
        <mc:Fallback xmlns="">
          <p:sp>
            <p:nvSpPr>
              <p:cNvPr id="21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004" y="3254884"/>
                <a:ext cx="8866459" cy="3203313"/>
              </a:xfrm>
              <a:prstGeom prst="rect">
                <a:avLst/>
              </a:prstGeom>
              <a:blipFill>
                <a:blip r:embed="rId3"/>
                <a:stretch>
                  <a:fillRect l="-894" t="-1333" r="-413" b="-30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4"/>
              <p:cNvSpPr>
                <a:spLocks noChangeArrowheads="1"/>
              </p:cNvSpPr>
              <p:nvPr/>
            </p:nvSpPr>
            <p:spPr bwMode="auto">
              <a:xfrm>
                <a:off x="593354" y="1378994"/>
                <a:ext cx="3947648" cy="1016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2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𝐷</m:t>
                          </m:r>
                        </m:e>
                        <m:sub>
                          <m: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𝑗</m:t>
                          </m:r>
                        </m:sub>
                      </m:sSub>
                      <m:r>
                        <a:rPr lang="en-US" altLang="ru-RU" sz="2200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ru-RU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  <m:r>
                            <a:rPr lang="ru-RU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𝑇𝐶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ru-RU" altLang="ru-RU" sz="2200" dirty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14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354" y="1378994"/>
                <a:ext cx="3947648" cy="10164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05525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7" grpId="0"/>
      <p:bldP spid="2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Многопродуктовая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монополия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Прямоугольник 14"/>
          <p:cNvSpPr>
            <a:spLocks noChangeArrowheads="1"/>
          </p:cNvSpPr>
          <p:nvPr/>
        </p:nvSpPr>
        <p:spPr bwMode="auto">
          <a:xfrm>
            <a:off x="182563" y="1062748"/>
            <a:ext cx="87979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Пример «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Goodwill effect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»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14"/>
              <p:cNvSpPr>
                <a:spLocks noChangeArrowheads="1"/>
              </p:cNvSpPr>
              <p:nvPr/>
            </p:nvSpPr>
            <p:spPr bwMode="auto">
              <a:xfrm>
                <a:off x="475531" y="1418700"/>
                <a:ext cx="8637473" cy="164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None/>
                </a:pPr>
                <a:r>
                  <a:rPr lang="ru-RU" altLang="ru-RU" sz="2200" dirty="0" smtClean="0">
                    <a:latin typeface="Times New Roman Cyr" pitchFamily="18" charset="0"/>
                    <a:sym typeface="Symbol" panose="05050102010706020507" pitchFamily="18" charset="2"/>
                  </a:rPr>
                  <a:t>Снижение цены в первый период увеличивает спрос не только в пер-</a:t>
                </a:r>
                <a:r>
                  <a:rPr lang="ru-RU" altLang="ru-RU" sz="2200" dirty="0" err="1" smtClean="0">
                    <a:latin typeface="Times New Roman Cyr" pitchFamily="18" charset="0"/>
                    <a:sym typeface="Symbol" panose="05050102010706020507" pitchFamily="18" charset="2"/>
                  </a:rPr>
                  <a:t>вом</a:t>
                </a:r>
                <a:r>
                  <a:rPr lang="ru-RU" altLang="ru-RU" sz="2200" dirty="0" smtClean="0">
                    <a:latin typeface="Times New Roman Cyr" pitchFamily="18" charset="0"/>
                    <a:sym typeface="Symbol" panose="05050102010706020507" pitchFamily="18" charset="2"/>
                  </a:rPr>
                  <a:t>, но и во втором периоде!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Модель: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2 периода, задан</a:t>
                </a:r>
                <a:r>
                  <a:rPr lang="ru-RU" altLang="ru-RU" sz="2200" dirty="0">
                    <a:latin typeface="Times New Roman Cyr" pitchFamily="18" charset="0"/>
                  </a:rPr>
                  <a:t>ы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 спрос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𝐷</m:t>
                        </m:r>
                      </m:e>
                      <m:sub>
                        <m:r>
                          <a:rPr lang="ru-RU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altLang="ru-RU" sz="2200" dirty="0" smtClean="0">
                    <a:latin typeface="Times New Roman Cyr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e>
                      <m:sub>
                        <m:r>
                          <a:rPr lang="ru-RU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altLang="ru-RU" sz="2200" dirty="0" smtClean="0">
                    <a:latin typeface="Times New Roman Cyr" pitchFamily="18" charset="0"/>
                  </a:rPr>
                  <a:t>)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𝐷</m:t>
                        </m:r>
                      </m:e>
                      <m:sub>
                        <m:r>
                          <a:rPr lang="ru-RU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altLang="ru-RU" sz="2200" dirty="0">
                    <a:latin typeface="Times New Roman Cyr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e>
                      <m:sub>
                        <m:r>
                          <a:rPr lang="ru-RU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ru-RU" altLang="ru-RU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e>
                      <m:sub>
                        <m:r>
                          <a:rPr lang="ru-RU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altLang="ru-RU" sz="2200" dirty="0" smtClean="0">
                    <a:latin typeface="Times New Roman Cyr" pitchFamily="18" charset="0"/>
                  </a:rPr>
                  <a:t>),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ru-RU" alt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&lt;0</m:t>
                    </m:r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,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 </a:t>
                </a:r>
                <a:r>
                  <a:rPr lang="ru-RU" altLang="ru-RU" sz="2200" dirty="0" err="1" smtClean="0">
                    <a:latin typeface="Times New Roman Cyr" pitchFamily="18" charset="0"/>
                  </a:rPr>
                  <a:t>издерж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-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None/>
                </a:pPr>
                <a:r>
                  <a:rPr lang="ru-RU" altLang="ru-RU" sz="2200" dirty="0">
                    <a:latin typeface="Times New Roman Cyr" pitchFamily="18" charset="0"/>
                  </a:rPr>
                  <a:t>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               </a:t>
                </a:r>
                <a:r>
                  <a:rPr lang="ru-RU" altLang="ru-RU" sz="2200" dirty="0" err="1" smtClean="0">
                    <a:latin typeface="Times New Roman Cyr" pitchFamily="18" charset="0"/>
                  </a:rPr>
                  <a:t>ки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𝑇𝐶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)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𝑇𝐶</m:t>
                        </m:r>
                      </m:e>
                      <m:sub>
                        <m:r>
                          <a:rPr lang="ru-RU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ru-RU" sz="2200" dirty="0">
                    <a:latin typeface="Times New Roman Cyr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  <m:sub>
                        <m:r>
                          <a:rPr lang="ru-RU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)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, а также дисконтирующий множитель </a:t>
                </a:r>
                <a:r>
                  <a:rPr lang="el-GR" altLang="ru-RU" sz="2200" i="1" dirty="0" smtClean="0">
                    <a:latin typeface="Times New Roman Cyr" pitchFamily="18" charset="0"/>
                  </a:rPr>
                  <a:t>δ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531" y="1418700"/>
                <a:ext cx="8637473" cy="1645963"/>
              </a:xfrm>
              <a:prstGeom prst="rect">
                <a:avLst/>
              </a:prstGeom>
              <a:blipFill>
                <a:blip r:embed="rId2"/>
                <a:stretch>
                  <a:fillRect l="-917" t="-2593" r="-917" b="-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14"/>
          <p:cNvSpPr>
            <a:spLocks noChangeArrowheads="1"/>
          </p:cNvSpPr>
          <p:nvPr/>
        </p:nvSpPr>
        <p:spPr bwMode="auto">
          <a:xfrm>
            <a:off x="151567" y="3030504"/>
            <a:ext cx="662885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Задача монополиста и ее решение:</a:t>
            </a:r>
            <a:endParaRPr lang="ru-RU" altLang="ru-RU" sz="2200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4"/>
              <p:cNvSpPr>
                <a:spLocks noChangeArrowheads="1"/>
              </p:cNvSpPr>
              <p:nvPr/>
            </p:nvSpPr>
            <p:spPr bwMode="auto">
              <a:xfrm>
                <a:off x="512450" y="3409342"/>
                <a:ext cx="8535146" cy="474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2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</m:e>
                        <m:sub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𝐷</m:t>
                          </m:r>
                        </m:e>
                        <m:sub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altLang="ru-RU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ru-RU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𝛿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</m:e>
                        <m:sub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𝐷</m:t>
                          </m:r>
                        </m:e>
                        <m:sub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altLang="ru-RU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𝑇𝐶</m:t>
                          </m:r>
                        </m:e>
                        <m:sub>
                          <m:r>
                            <a:rPr lang="ru-RU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altLang="ru-RU" sz="2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𝛿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𝑇𝐶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  <m:r>
                        <a:rPr lang="en-US" altLang="ru-RU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𝐷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  <m:func>
                        <m:func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ru-RU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max</m:t>
                          </m:r>
                        </m:fName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ru-RU" altLang="ru-RU" sz="2200" dirty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450" y="3409342"/>
                <a:ext cx="8535146" cy="474489"/>
              </a:xfrm>
              <a:prstGeom prst="rect">
                <a:avLst/>
              </a:prstGeom>
              <a:blipFill>
                <a:blip r:embed="rId3"/>
                <a:stretch>
                  <a:fillRect l="-71" b="-102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4"/>
          <p:cNvSpPr>
            <a:spLocks noChangeArrowheads="1"/>
          </p:cNvSpPr>
          <p:nvPr/>
        </p:nvSpPr>
        <p:spPr bwMode="auto">
          <a:xfrm>
            <a:off x="468051" y="3846612"/>
            <a:ext cx="857442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Во втором периоде будет установлена монопольная цена.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В первом периоде цена окажется ниже монопольной для увеличения будущего спроса.</a:t>
            </a:r>
          </a:p>
        </p:txBody>
      </p:sp>
      <p:sp>
        <p:nvSpPr>
          <p:cNvPr id="13" name="Прямоугольник 14"/>
          <p:cNvSpPr>
            <a:spLocks noChangeArrowheads="1"/>
          </p:cNvSpPr>
          <p:nvPr/>
        </p:nvSpPr>
        <p:spPr bwMode="auto">
          <a:xfrm>
            <a:off x="213559" y="4894317"/>
            <a:ext cx="857442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Результат совпадает с «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Learning by doing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», но другой механизм!</a:t>
            </a:r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213559" y="5383199"/>
            <a:ext cx="87979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Случай 4.  Связанный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спрос и издержки: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Комбинация второго и третьего случая.</a:t>
            </a:r>
          </a:p>
        </p:txBody>
      </p:sp>
    </p:spTree>
    <p:extLst>
      <p:ext uri="{BB962C8B-B14F-4D97-AF65-F5344CB8AC3E}">
        <p14:creationId xmlns:p14="http://schemas.microsoft.com/office/powerpoint/2010/main" val="419810761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Ценовая дискриминация 3 степени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94" name="Прямоугольник 14"/>
          <p:cNvSpPr>
            <a:spLocks noChangeArrowheads="1"/>
          </p:cNvSpPr>
          <p:nvPr/>
        </p:nvSpPr>
        <p:spPr bwMode="auto">
          <a:xfrm>
            <a:off x="159403" y="2535633"/>
            <a:ext cx="882108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Де-факто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многопродуктовая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 монополия со связанными издержками</a:t>
            </a:r>
            <a:endParaRPr lang="ru-RU" altLang="ru-RU" sz="2200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97" name="Прямоугольник 14"/>
          <p:cNvSpPr>
            <a:spLocks noChangeArrowheads="1"/>
          </p:cNvSpPr>
          <p:nvPr/>
        </p:nvSpPr>
        <p:spPr bwMode="auto">
          <a:xfrm>
            <a:off x="167065" y="5638338"/>
            <a:ext cx="896143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Относительно случая единой цены продукция на высокоэластичных рынках становится дешевле, а на низкоэластичных – дороже!</a:t>
            </a:r>
            <a:endParaRPr lang="ru-RU" altLang="ru-RU" sz="2200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48" name="Прямоугольник 14"/>
          <p:cNvSpPr>
            <a:spLocks noChangeArrowheads="1"/>
          </p:cNvSpPr>
          <p:nvPr/>
        </p:nvSpPr>
        <p:spPr bwMode="auto">
          <a:xfrm>
            <a:off x="159403" y="1086128"/>
            <a:ext cx="877476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>
                <a:latin typeface="Times New Roman Cyr" pitchFamily="18" charset="0"/>
              </a:rPr>
              <a:t>## </a:t>
            </a:r>
            <a:r>
              <a:rPr lang="ru-RU" altLang="ru-RU" sz="2200" dirty="0">
                <a:latin typeface="Times New Roman Cyr" pitchFamily="18" charset="0"/>
              </a:rPr>
              <a:t>Сниженные цены для школьников, студентов, пенсионеров;</a:t>
            </a:r>
            <a:endParaRPr lang="en-US" altLang="ru-RU" sz="2200" dirty="0">
              <a:latin typeface="Times New Roman Cyr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>
                <a:latin typeface="Times New Roman Cyr" pitchFamily="18" charset="0"/>
              </a:rPr>
              <a:t>     </a:t>
            </a:r>
            <a:r>
              <a:rPr lang="ru-RU" altLang="ru-RU" sz="2200" dirty="0">
                <a:latin typeface="Times New Roman Cyr" pitchFamily="18" charset="0"/>
              </a:rPr>
              <a:t>Повышенные цены для иностранцев;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itchFamily="18" charset="0"/>
              </a:rPr>
              <a:t>     Различные цены для различных рынков;</a:t>
            </a:r>
            <a:br>
              <a:rPr lang="ru-RU" altLang="ru-RU" sz="2200" dirty="0">
                <a:latin typeface="Times New Roman Cyr" pitchFamily="18" charset="0"/>
              </a:rPr>
            </a:br>
            <a:r>
              <a:rPr lang="ru-RU" altLang="ru-RU" sz="2200" dirty="0">
                <a:latin typeface="Times New Roman Cyr" pitchFamily="18" charset="0"/>
              </a:rPr>
              <a:t>     Сезонные скидки, купоны скидок, продажи по каталогам,…</a:t>
            </a:r>
            <a:endParaRPr lang="en-US" altLang="ru-RU" sz="2200" dirty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4"/>
              <p:cNvSpPr>
                <a:spLocks noChangeArrowheads="1"/>
              </p:cNvSpPr>
              <p:nvPr/>
            </p:nvSpPr>
            <p:spPr bwMode="auto">
              <a:xfrm>
                <a:off x="520533" y="2903012"/>
                <a:ext cx="7124800" cy="1016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)</m:t>
                          </m:r>
                        </m:e>
                      </m:nary>
                      <m:r>
                        <a:rPr lang="en-US" altLang="ru-RU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𝑇𝐶</m:t>
                      </m:r>
                      <m:d>
                        <m:d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  <m:r>
                                <a:rPr lang="ru-RU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ru-RU" sz="22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  <m:func>
                        <m:func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ru-RU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max</m:t>
                          </m:r>
                        </m:fName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ru-RU" altLang="ru-RU" sz="2200" dirty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533" y="2903012"/>
                <a:ext cx="7124800" cy="10164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4"/>
              <p:cNvSpPr>
                <a:spLocks noChangeArrowheads="1"/>
              </p:cNvSpPr>
              <p:nvPr/>
            </p:nvSpPr>
            <p:spPr bwMode="auto">
              <a:xfrm>
                <a:off x="520533" y="3764943"/>
                <a:ext cx="5058857" cy="1016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2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𝐷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sub>
                      </m:sSub>
                      <m:r>
                        <a:rPr lang="en-US" altLang="ru-RU" sz="2200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</m:e>
                        <m:sub>
                          <m: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ru-RU" sz="22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𝐷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sub>
                        <m:sup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𝑀𝐶</m:t>
                      </m:r>
                      <m:d>
                        <m:d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  <m:r>
                                <a:rPr lang="ru-RU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ru-RU" sz="22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sSubSup>
                        <m:sSubSupPr>
                          <m:ctrlP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𝐷</m:t>
                          </m:r>
                        </m:e>
                        <m:sub>
                          <m: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sub>
                        <m:sup>
                          <m: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</m:oMath>
                  </m:oMathPara>
                </a14:m>
                <a:endParaRPr lang="ru-RU" altLang="ru-RU" sz="2200" dirty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533" y="3764943"/>
                <a:ext cx="5058857" cy="1016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505412" y="4807774"/>
                <a:ext cx="3686009" cy="813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ru-RU" sz="22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𝑀𝐶</m:t>
                          </m:r>
                          <m:d>
                            <m:d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ru-RU" sz="2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𝑖</m:t>
                                  </m:r>
                                  <m:r>
                                    <a:rPr lang="ru-RU" altLang="ru-RU" sz="2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ru-RU" sz="22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ru-RU" sz="22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ru-RU" sz="22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ru-RU" sz="22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ru-RU" sz="22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ru-RU" sz="220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.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12" y="4807774"/>
                <a:ext cx="3686009" cy="8134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34658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7" grpId="0"/>
      <p:bldP spid="48" grpId="0"/>
      <p:bldP spid="11" grpId="0"/>
      <p:bldP spid="13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Ценовая дискриминация 3 степени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48" name="Прямоугольник 14"/>
          <p:cNvSpPr>
            <a:spLocks noChangeArrowheads="1"/>
          </p:cNvSpPr>
          <p:nvPr/>
        </p:nvSpPr>
        <p:spPr bwMode="auto">
          <a:xfrm>
            <a:off x="159403" y="1086128"/>
            <a:ext cx="882108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Свойства ценовой дискриминации 3 степени:</a:t>
            </a:r>
          </a:p>
          <a:p>
            <a:pPr marL="357188" indent="-357188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Всегда увеличивает прибыль производителя.</a:t>
            </a:r>
          </a:p>
          <a:p>
            <a:pPr marL="357188" indent="-357188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Повышает благосостояние потребителей на высокоэластичных </a:t>
            </a:r>
            <a:r>
              <a:rPr lang="ru-RU" altLang="ru-RU" sz="2200" dirty="0" err="1" smtClean="0">
                <a:latin typeface="Times New Roman Cyr" pitchFamily="18" charset="0"/>
              </a:rPr>
              <a:t>рын-ках</a:t>
            </a:r>
            <a:r>
              <a:rPr lang="ru-RU" altLang="ru-RU" sz="2200" dirty="0" smtClean="0">
                <a:latin typeface="Times New Roman Cyr" pitchFamily="18" charset="0"/>
              </a:rPr>
              <a:t> и уменьшает на низкоэластичных (богатые переплачивают!)</a:t>
            </a:r>
          </a:p>
          <a:p>
            <a:pPr marL="357188" indent="-357188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Уменьшает общественное благосостояние в случае неизменного вы-пуска, но может увеличивать, если при запрете ЦД производитель не выходит на некоторые рынки.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303137" y="2581101"/>
            <a:ext cx="8731326" cy="4156584"/>
            <a:chOff x="303137" y="2581100"/>
            <a:chExt cx="8840863" cy="4210453"/>
          </a:xfrm>
        </p:grpSpPr>
        <p:sp>
          <p:nvSpPr>
            <p:cNvPr id="12" name="Line 34"/>
            <p:cNvSpPr>
              <a:spLocks noChangeShapeType="1"/>
            </p:cNvSpPr>
            <p:nvPr/>
          </p:nvSpPr>
          <p:spPr bwMode="auto">
            <a:xfrm>
              <a:off x="317087" y="3607367"/>
              <a:ext cx="852" cy="2712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Line 33"/>
            <p:cNvSpPr>
              <a:spLocks noChangeShapeType="1"/>
            </p:cNvSpPr>
            <p:nvPr/>
          </p:nvSpPr>
          <p:spPr bwMode="auto">
            <a:xfrm>
              <a:off x="317087" y="6318796"/>
              <a:ext cx="1733909" cy="1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Line 31"/>
            <p:cNvSpPr>
              <a:spLocks noChangeShapeType="1"/>
            </p:cNvSpPr>
            <p:nvPr/>
          </p:nvSpPr>
          <p:spPr bwMode="auto">
            <a:xfrm>
              <a:off x="317087" y="3809880"/>
              <a:ext cx="1386104" cy="25089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>
              <a:off x="317087" y="3809880"/>
              <a:ext cx="693905" cy="2510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2315002" y="3607367"/>
              <a:ext cx="852" cy="2712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2323099" y="6318796"/>
              <a:ext cx="2519250" cy="78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2315002" y="4397697"/>
              <a:ext cx="2145701" cy="19210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>
              <a:off x="2315002" y="4405517"/>
              <a:ext cx="1006164" cy="1913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 flipV="1">
              <a:off x="346905" y="5842336"/>
              <a:ext cx="81630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5073367" y="3599547"/>
              <a:ext cx="852" cy="2712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>
              <a:off x="5073367" y="6310976"/>
              <a:ext cx="3735620" cy="78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5409231" y="4652210"/>
              <a:ext cx="1424299" cy="1666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5073367" y="3817700"/>
              <a:ext cx="320432" cy="5799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5398241" y="4404849"/>
              <a:ext cx="3193326" cy="1915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 flipV="1">
              <a:off x="337458" y="4404266"/>
              <a:ext cx="6091827" cy="9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5072514" y="3817700"/>
              <a:ext cx="336717" cy="1299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5412571" y="4660017"/>
              <a:ext cx="1" cy="4627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Rectangle 70"/>
            <p:cNvSpPr>
              <a:spLocks noChangeArrowheads="1"/>
            </p:cNvSpPr>
            <p:nvPr/>
          </p:nvSpPr>
          <p:spPr bwMode="auto">
            <a:xfrm>
              <a:off x="367242" y="3478041"/>
              <a:ext cx="313038" cy="48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39" name="Rectangle 70"/>
            <p:cNvSpPr>
              <a:spLocks noChangeArrowheads="1"/>
            </p:cNvSpPr>
            <p:nvPr/>
          </p:nvSpPr>
          <p:spPr bwMode="auto">
            <a:xfrm>
              <a:off x="2377166" y="3478041"/>
              <a:ext cx="313038" cy="48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40" name="Rectangle 70"/>
            <p:cNvSpPr>
              <a:spLocks noChangeArrowheads="1"/>
            </p:cNvSpPr>
            <p:nvPr/>
          </p:nvSpPr>
          <p:spPr bwMode="auto">
            <a:xfrm>
              <a:off x="5132139" y="3478041"/>
              <a:ext cx="313038" cy="48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41" name="Rectangle 70"/>
            <p:cNvSpPr>
              <a:spLocks noChangeArrowheads="1"/>
            </p:cNvSpPr>
            <p:nvPr/>
          </p:nvSpPr>
          <p:spPr bwMode="auto">
            <a:xfrm>
              <a:off x="1710435" y="5859656"/>
              <a:ext cx="437684" cy="48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r>
                <a:rPr lang="en-US" altLang="ru-RU" sz="2200" baseline="-25000" dirty="0" smtClean="0"/>
                <a:t>1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42" name="Rectangle 70"/>
            <p:cNvSpPr>
              <a:spLocks noChangeArrowheads="1"/>
            </p:cNvSpPr>
            <p:nvPr/>
          </p:nvSpPr>
          <p:spPr bwMode="auto">
            <a:xfrm>
              <a:off x="4503425" y="5824077"/>
              <a:ext cx="437684" cy="48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r>
                <a:rPr lang="en-US" altLang="ru-RU" sz="2200" baseline="-25000" dirty="0" smtClean="0"/>
                <a:t>2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43" name="Rectangle 70"/>
            <p:cNvSpPr>
              <a:spLocks noChangeArrowheads="1"/>
            </p:cNvSpPr>
            <p:nvPr/>
          </p:nvSpPr>
          <p:spPr bwMode="auto">
            <a:xfrm>
              <a:off x="8326493" y="5824689"/>
              <a:ext cx="817507" cy="48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r>
                <a:rPr lang="en-US" altLang="ru-RU" sz="2200" baseline="-25000" dirty="0" smtClean="0"/>
                <a:t>1+2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44" name="Rectangle 70"/>
            <p:cNvSpPr>
              <a:spLocks noChangeArrowheads="1"/>
            </p:cNvSpPr>
            <p:nvPr/>
          </p:nvSpPr>
          <p:spPr bwMode="auto">
            <a:xfrm>
              <a:off x="1044089" y="4771530"/>
              <a:ext cx="431866" cy="48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D</a:t>
              </a:r>
              <a:r>
                <a:rPr lang="en-US" altLang="ru-RU" sz="2200" baseline="-25000" dirty="0" smtClean="0"/>
                <a:t>1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45" name="Rectangle 70"/>
            <p:cNvSpPr>
              <a:spLocks noChangeArrowheads="1"/>
            </p:cNvSpPr>
            <p:nvPr/>
          </p:nvSpPr>
          <p:spPr bwMode="auto">
            <a:xfrm>
              <a:off x="3056805" y="4714553"/>
              <a:ext cx="431866" cy="48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D</a:t>
              </a:r>
              <a:r>
                <a:rPr lang="en-US" altLang="ru-RU" sz="2200" baseline="-25000" dirty="0" smtClean="0"/>
                <a:t>2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46" name="Rectangle 70"/>
            <p:cNvSpPr>
              <a:spLocks noChangeArrowheads="1"/>
            </p:cNvSpPr>
            <p:nvPr/>
          </p:nvSpPr>
          <p:spPr bwMode="auto">
            <a:xfrm>
              <a:off x="6352600" y="4632802"/>
              <a:ext cx="622701" cy="48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D</a:t>
              </a:r>
              <a:r>
                <a:rPr lang="en-US" altLang="ru-RU" sz="2200" baseline="-25000" dirty="0" smtClean="0"/>
                <a:t>1+2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47" name="Rectangle 70"/>
            <p:cNvSpPr>
              <a:spLocks noChangeArrowheads="1"/>
            </p:cNvSpPr>
            <p:nvPr/>
          </p:nvSpPr>
          <p:spPr bwMode="auto">
            <a:xfrm>
              <a:off x="303137" y="5218792"/>
              <a:ext cx="542905" cy="48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MR</a:t>
              </a:r>
              <a:r>
                <a:rPr lang="en-US" altLang="ru-RU" sz="2200" baseline="-25000" dirty="0" smtClean="0"/>
                <a:t>1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49" name="Rectangle 70"/>
            <p:cNvSpPr>
              <a:spLocks noChangeArrowheads="1"/>
            </p:cNvSpPr>
            <p:nvPr/>
          </p:nvSpPr>
          <p:spPr bwMode="auto">
            <a:xfrm>
              <a:off x="2323099" y="5200407"/>
              <a:ext cx="542905" cy="48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MR</a:t>
              </a:r>
              <a:r>
                <a:rPr lang="en-US" altLang="ru-RU" sz="2200" baseline="-25000" dirty="0" smtClean="0"/>
                <a:t>2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50" name="Rectangle 70"/>
            <p:cNvSpPr>
              <a:spLocks noChangeArrowheads="1"/>
            </p:cNvSpPr>
            <p:nvPr/>
          </p:nvSpPr>
          <p:spPr bwMode="auto">
            <a:xfrm>
              <a:off x="5282267" y="5202344"/>
              <a:ext cx="804565" cy="48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MR</a:t>
              </a:r>
              <a:r>
                <a:rPr lang="en-US" altLang="ru-RU" sz="2200" baseline="-25000" dirty="0" smtClean="0"/>
                <a:t>1+2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54" name="Rectangle 70"/>
            <p:cNvSpPr>
              <a:spLocks noChangeArrowheads="1"/>
            </p:cNvSpPr>
            <p:nvPr/>
          </p:nvSpPr>
          <p:spPr bwMode="auto">
            <a:xfrm>
              <a:off x="7372424" y="4885922"/>
              <a:ext cx="542905" cy="48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MC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55" name="Line 32"/>
            <p:cNvSpPr>
              <a:spLocks noChangeShapeType="1"/>
            </p:cNvSpPr>
            <p:nvPr/>
          </p:nvSpPr>
          <p:spPr bwMode="auto">
            <a:xfrm>
              <a:off x="859690" y="4771530"/>
              <a:ext cx="0" cy="1537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6" name="Line 32"/>
            <p:cNvSpPr>
              <a:spLocks noChangeShapeType="1"/>
            </p:cNvSpPr>
            <p:nvPr/>
          </p:nvSpPr>
          <p:spPr bwMode="auto">
            <a:xfrm>
              <a:off x="3040453" y="5058856"/>
              <a:ext cx="0" cy="12778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7" name="Line 32"/>
            <p:cNvSpPr>
              <a:spLocks noChangeShapeType="1"/>
            </p:cNvSpPr>
            <p:nvPr/>
          </p:nvSpPr>
          <p:spPr bwMode="auto">
            <a:xfrm>
              <a:off x="6429285" y="5824077"/>
              <a:ext cx="0" cy="486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8" name="Rectangle 70"/>
            <p:cNvSpPr>
              <a:spLocks noChangeArrowheads="1"/>
            </p:cNvSpPr>
            <p:nvPr/>
          </p:nvSpPr>
          <p:spPr bwMode="auto">
            <a:xfrm>
              <a:off x="685865" y="6291548"/>
              <a:ext cx="421148" cy="48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r>
                <a:rPr lang="en-US" altLang="ru-RU" sz="2200" baseline="-25000" dirty="0" smtClean="0"/>
                <a:t>1</a:t>
              </a:r>
              <a:r>
                <a:rPr lang="en-US" altLang="ru-RU" sz="2200" dirty="0" smtClean="0"/>
                <a:t>*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59" name="Rectangle 70"/>
            <p:cNvSpPr>
              <a:spLocks noChangeArrowheads="1"/>
            </p:cNvSpPr>
            <p:nvPr/>
          </p:nvSpPr>
          <p:spPr bwMode="auto">
            <a:xfrm>
              <a:off x="2890181" y="6307853"/>
              <a:ext cx="421148" cy="48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r>
                <a:rPr lang="en-US" altLang="ru-RU" sz="2200" baseline="-25000" dirty="0" smtClean="0"/>
                <a:t>2</a:t>
              </a:r>
              <a:r>
                <a:rPr lang="en-US" altLang="ru-RU" sz="2200" dirty="0" smtClean="0"/>
                <a:t>*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60" name="Rectangle 70"/>
            <p:cNvSpPr>
              <a:spLocks noChangeArrowheads="1"/>
            </p:cNvSpPr>
            <p:nvPr/>
          </p:nvSpPr>
          <p:spPr bwMode="auto">
            <a:xfrm>
              <a:off x="6088007" y="6308887"/>
              <a:ext cx="704279" cy="48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r>
                <a:rPr lang="en-US" altLang="ru-RU" sz="2200" baseline="-25000" dirty="0" smtClean="0"/>
                <a:t>1+2</a:t>
              </a:r>
              <a:r>
                <a:rPr lang="en-US" altLang="ru-RU" sz="2200" dirty="0" smtClean="0"/>
                <a:t>*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61" name="Line 32"/>
            <p:cNvSpPr>
              <a:spLocks noChangeShapeType="1"/>
            </p:cNvSpPr>
            <p:nvPr/>
          </p:nvSpPr>
          <p:spPr bwMode="auto">
            <a:xfrm>
              <a:off x="314831" y="4757586"/>
              <a:ext cx="531211" cy="7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" name="Line 32"/>
            <p:cNvSpPr>
              <a:spLocks noChangeShapeType="1"/>
            </p:cNvSpPr>
            <p:nvPr/>
          </p:nvSpPr>
          <p:spPr bwMode="auto">
            <a:xfrm flipV="1">
              <a:off x="2302265" y="5070504"/>
              <a:ext cx="755108" cy="60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3" name="Дуга 52"/>
            <p:cNvSpPr/>
            <p:nvPr/>
          </p:nvSpPr>
          <p:spPr bwMode="auto">
            <a:xfrm flipH="1" flipV="1">
              <a:off x="2277740" y="2581100"/>
              <a:ext cx="5246497" cy="3613381"/>
            </a:xfrm>
            <a:prstGeom prst="arc">
              <a:avLst>
                <a:gd name="adj1" fmla="val 11273433"/>
                <a:gd name="adj2" fmla="val 15513929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878915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Ценовая дискриминация 2 степени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1" name="Прямоугольник 14"/>
          <p:cNvSpPr>
            <a:spLocks noChangeArrowheads="1"/>
          </p:cNvSpPr>
          <p:nvPr/>
        </p:nvSpPr>
        <p:spPr bwMode="auto">
          <a:xfrm>
            <a:off x="159403" y="1086128"/>
            <a:ext cx="877476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>
                <a:latin typeface="Times New Roman Cyr" pitchFamily="18" charset="0"/>
              </a:rPr>
              <a:t>## </a:t>
            </a:r>
            <a:r>
              <a:rPr lang="ru-RU" altLang="ru-RU" sz="2200" dirty="0" smtClean="0">
                <a:latin typeface="Times New Roman Cyr" pitchFamily="18" charset="0"/>
              </a:rPr>
              <a:t>Нелинейное ценообразование: цена зависит от объема покупки;</a:t>
            </a:r>
            <a:endParaRPr lang="en-US" altLang="ru-RU" sz="2200" dirty="0">
              <a:latin typeface="Times New Roman Cyr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>
                <a:latin typeface="Times New Roman Cyr" pitchFamily="18" charset="0"/>
              </a:rPr>
              <a:t>## </a:t>
            </a:r>
            <a:r>
              <a:rPr lang="ru-RU" altLang="ru-RU" sz="2200" dirty="0" smtClean="0">
                <a:latin typeface="Times New Roman Cyr" pitchFamily="18" charset="0"/>
              </a:rPr>
              <a:t>Двухчастный тариф = плата за доступ + цена за единицу (</a:t>
            </a:r>
            <a:r>
              <a:rPr lang="en-US" altLang="ru-RU" sz="2200" i="1" dirty="0" smtClean="0">
                <a:latin typeface="Times New Roman Cyr" pitchFamily="18" charset="0"/>
              </a:rPr>
              <a:t>A</a:t>
            </a:r>
            <a:r>
              <a:rPr lang="en-US" altLang="ru-RU" sz="2200" dirty="0" smtClean="0">
                <a:latin typeface="Times New Roman Cyr" pitchFamily="18" charset="0"/>
              </a:rPr>
              <a:t> + </a:t>
            </a:r>
            <a:r>
              <a:rPr lang="en-US" altLang="ru-RU" sz="2200" i="1" dirty="0" err="1" smtClean="0">
                <a:latin typeface="Times New Roman Cyr" pitchFamily="18" charset="0"/>
              </a:rPr>
              <a:t>pq</a:t>
            </a:r>
            <a:r>
              <a:rPr lang="en-US" altLang="ru-RU" sz="2200" dirty="0" smtClean="0">
                <a:latin typeface="Times New Roman Cyr" pitchFamily="18" charset="0"/>
              </a:rPr>
              <a:t>)</a:t>
            </a:r>
            <a:r>
              <a:rPr lang="ru-RU" altLang="ru-RU" sz="2200" dirty="0" smtClean="0">
                <a:latin typeface="Times New Roman Cyr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>
                <a:latin typeface="Times New Roman Cyr" pitchFamily="18" charset="0"/>
              </a:rPr>
              <a:t>## </a:t>
            </a:r>
            <a:r>
              <a:rPr lang="ru-RU" altLang="ru-RU" sz="2200" dirty="0" smtClean="0">
                <a:latin typeface="Times New Roman Cyr" pitchFamily="18" charset="0"/>
              </a:rPr>
              <a:t>Меню тарифов</a:t>
            </a:r>
            <a:r>
              <a:rPr lang="en-US" altLang="ru-RU" sz="2200" dirty="0" smtClean="0">
                <a:latin typeface="Times New Roman Cyr" pitchFamily="18" charset="0"/>
              </a:rPr>
              <a:t>: </a:t>
            </a:r>
            <a:r>
              <a:rPr lang="ru-RU" altLang="ru-RU" sz="2200" dirty="0" smtClean="0">
                <a:latin typeface="Times New Roman Cyr" pitchFamily="18" charset="0"/>
              </a:rPr>
              <a:t>пакеты (</a:t>
            </a:r>
            <a:r>
              <a:rPr lang="en-US" altLang="ru-RU" sz="2200" i="1" dirty="0" err="1" smtClean="0">
                <a:latin typeface="Times New Roman Cyr" pitchFamily="18" charset="0"/>
              </a:rPr>
              <a:t>p</a:t>
            </a:r>
            <a:r>
              <a:rPr lang="en-US" altLang="ru-RU" sz="2200" dirty="0" err="1" smtClean="0">
                <a:latin typeface="Times New Roman Cyr" pitchFamily="18" charset="0"/>
              </a:rPr>
              <a:t>,</a:t>
            </a:r>
            <a:r>
              <a:rPr lang="en-US" altLang="ru-RU" sz="2200" i="1" dirty="0" err="1" smtClean="0">
                <a:latin typeface="Times New Roman Cyr" pitchFamily="18" charset="0"/>
              </a:rPr>
              <a:t>q</a:t>
            </a:r>
            <a:r>
              <a:rPr lang="en-US" altLang="ru-RU" sz="2200" dirty="0" smtClean="0">
                <a:latin typeface="Times New Roman Cyr" pitchFamily="18" charset="0"/>
              </a:rPr>
              <a:t>)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  <a:endParaRPr lang="en-US" altLang="ru-RU" sz="2200" dirty="0">
              <a:latin typeface="Times New Roman Cyr" pitchFamily="18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59403" y="2101884"/>
            <a:ext cx="4027586" cy="3721402"/>
            <a:chOff x="159403" y="2101884"/>
            <a:chExt cx="4027586" cy="3721402"/>
          </a:xfrm>
        </p:grpSpPr>
        <p:sp>
          <p:nvSpPr>
            <p:cNvPr id="4" name="Прямоугольник 3"/>
            <p:cNvSpPr/>
            <p:nvPr/>
          </p:nvSpPr>
          <p:spPr bwMode="auto">
            <a:xfrm>
              <a:off x="1285333" y="4969570"/>
              <a:ext cx="1810506" cy="325589"/>
            </a:xfrm>
            <a:prstGeom prst="rect">
              <a:avLst/>
            </a:prstGeom>
            <a:solidFill>
              <a:srgbClr val="66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103" name="Прямоугольный треугольник 102"/>
            <p:cNvSpPr/>
            <p:nvPr/>
          </p:nvSpPr>
          <p:spPr bwMode="auto">
            <a:xfrm>
              <a:off x="1285334" y="3347331"/>
              <a:ext cx="1810505" cy="1614586"/>
            </a:xfrm>
            <a:prstGeom prst="rtTriangle">
              <a:avLst/>
            </a:prstGeom>
            <a:solidFill>
              <a:srgbClr val="6666FF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2" name="Прямоугольник 1"/>
            <p:cNvSpPr/>
            <p:nvPr/>
          </p:nvSpPr>
          <p:spPr bwMode="auto">
            <a:xfrm>
              <a:off x="492985" y="3901344"/>
              <a:ext cx="792348" cy="139381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67" name="Line 34"/>
            <p:cNvSpPr>
              <a:spLocks noChangeShapeType="1"/>
            </p:cNvSpPr>
            <p:nvPr/>
          </p:nvSpPr>
          <p:spPr bwMode="auto">
            <a:xfrm>
              <a:off x="475399" y="2283993"/>
              <a:ext cx="951" cy="3011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8" name="Line 33"/>
            <p:cNvSpPr>
              <a:spLocks noChangeShapeType="1"/>
            </p:cNvSpPr>
            <p:nvPr/>
          </p:nvSpPr>
          <p:spPr bwMode="auto">
            <a:xfrm>
              <a:off x="484439" y="5293773"/>
              <a:ext cx="3485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9" name="Line 32"/>
            <p:cNvSpPr>
              <a:spLocks noChangeShapeType="1"/>
            </p:cNvSpPr>
            <p:nvPr/>
          </p:nvSpPr>
          <p:spPr bwMode="auto">
            <a:xfrm>
              <a:off x="475399" y="3161287"/>
              <a:ext cx="2395583" cy="2132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" name="Line 30"/>
            <p:cNvSpPr>
              <a:spLocks noChangeShapeType="1"/>
            </p:cNvSpPr>
            <p:nvPr/>
          </p:nvSpPr>
          <p:spPr bwMode="auto">
            <a:xfrm flipV="1">
              <a:off x="475399" y="4963304"/>
              <a:ext cx="3312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1" name="Rectangle 70"/>
            <p:cNvSpPr>
              <a:spLocks noChangeArrowheads="1"/>
            </p:cNvSpPr>
            <p:nvPr/>
          </p:nvSpPr>
          <p:spPr bwMode="auto">
            <a:xfrm>
              <a:off x="159403" y="2101884"/>
              <a:ext cx="349493" cy="535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83" name="Rectangle 70"/>
            <p:cNvSpPr>
              <a:spLocks noChangeArrowheads="1"/>
            </p:cNvSpPr>
            <p:nvPr/>
          </p:nvSpPr>
          <p:spPr bwMode="auto">
            <a:xfrm>
              <a:off x="2912591" y="5244249"/>
              <a:ext cx="561328" cy="535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err="1" smtClean="0"/>
                <a:t>q</a:t>
              </a:r>
              <a:r>
                <a:rPr lang="en-US" altLang="ru-RU" sz="2200" i="1" baseline="-25000" dirty="0" err="1" smtClean="0"/>
                <a:t>H</a:t>
              </a:r>
              <a:r>
                <a:rPr lang="en-US" altLang="ru-RU" sz="2200" i="1" dirty="0" smtClean="0"/>
                <a:t>*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84" name="Rectangle 70"/>
            <p:cNvSpPr>
              <a:spLocks noChangeArrowheads="1"/>
            </p:cNvSpPr>
            <p:nvPr/>
          </p:nvSpPr>
          <p:spPr bwMode="auto">
            <a:xfrm>
              <a:off x="3698334" y="5287510"/>
              <a:ext cx="488655" cy="535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86" name="Rectangle 70"/>
            <p:cNvSpPr>
              <a:spLocks noChangeArrowheads="1"/>
            </p:cNvSpPr>
            <p:nvPr/>
          </p:nvSpPr>
          <p:spPr bwMode="auto">
            <a:xfrm>
              <a:off x="476155" y="2846708"/>
              <a:ext cx="482161" cy="535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D</a:t>
              </a:r>
              <a:r>
                <a:rPr lang="en-US" altLang="ru-RU" sz="2200" i="1" baseline="-25000" dirty="0" smtClean="0"/>
                <a:t>L</a:t>
              </a:r>
              <a:endParaRPr lang="ru-RU" altLang="ru-RU" sz="2200" i="1" baseline="-25000" dirty="0">
                <a:latin typeface="Times New Roman Cyr" pitchFamily="18" charset="0"/>
              </a:endParaRPr>
            </a:p>
          </p:txBody>
        </p:sp>
        <p:sp>
          <p:nvSpPr>
            <p:cNvPr id="87" name="Rectangle 70"/>
            <p:cNvSpPr>
              <a:spLocks noChangeArrowheads="1"/>
            </p:cNvSpPr>
            <p:nvPr/>
          </p:nvSpPr>
          <p:spPr bwMode="auto">
            <a:xfrm>
              <a:off x="515029" y="2339190"/>
              <a:ext cx="482161" cy="535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D</a:t>
              </a:r>
              <a:r>
                <a:rPr lang="en-US" altLang="ru-RU" sz="2200" i="1" baseline="-25000" dirty="0" smtClean="0"/>
                <a:t>H</a:t>
              </a:r>
              <a:endParaRPr lang="ru-RU" altLang="ru-RU" sz="2200" i="1" baseline="-25000" dirty="0">
                <a:latin typeface="Times New Roman Cyr" pitchFamily="18" charset="0"/>
              </a:endParaRPr>
            </a:p>
          </p:txBody>
        </p:sp>
        <p:sp>
          <p:nvSpPr>
            <p:cNvPr id="90" name="Rectangle 70"/>
            <p:cNvSpPr>
              <a:spLocks noChangeArrowheads="1"/>
            </p:cNvSpPr>
            <p:nvPr/>
          </p:nvSpPr>
          <p:spPr bwMode="auto">
            <a:xfrm>
              <a:off x="1211088" y="2982978"/>
              <a:ext cx="423736" cy="535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C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92" name="Rectangle 70"/>
            <p:cNvSpPr>
              <a:spLocks noChangeArrowheads="1"/>
            </p:cNvSpPr>
            <p:nvPr/>
          </p:nvSpPr>
          <p:spPr bwMode="auto">
            <a:xfrm>
              <a:off x="3272341" y="4533375"/>
              <a:ext cx="606129" cy="535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MC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94" name="Line 32"/>
            <p:cNvSpPr>
              <a:spLocks noChangeShapeType="1"/>
            </p:cNvSpPr>
            <p:nvPr/>
          </p:nvSpPr>
          <p:spPr bwMode="auto">
            <a:xfrm>
              <a:off x="1285334" y="3329296"/>
              <a:ext cx="0" cy="1984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7" name="Rectangle 70"/>
            <p:cNvSpPr>
              <a:spLocks noChangeArrowheads="1"/>
            </p:cNvSpPr>
            <p:nvPr/>
          </p:nvSpPr>
          <p:spPr bwMode="auto">
            <a:xfrm>
              <a:off x="2214434" y="5244249"/>
              <a:ext cx="606532" cy="535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err="1" smtClean="0"/>
                <a:t>q</a:t>
              </a:r>
              <a:r>
                <a:rPr lang="en-US" altLang="ru-RU" sz="2200" i="1" baseline="-25000" dirty="0" err="1" smtClean="0"/>
                <a:t>L</a:t>
              </a:r>
              <a:r>
                <a:rPr lang="en-US" altLang="ru-RU" sz="2200" dirty="0" smtClean="0"/>
                <a:t>*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100" name="Line 32"/>
            <p:cNvSpPr>
              <a:spLocks noChangeShapeType="1"/>
            </p:cNvSpPr>
            <p:nvPr/>
          </p:nvSpPr>
          <p:spPr bwMode="auto">
            <a:xfrm>
              <a:off x="3095839" y="4963308"/>
              <a:ext cx="0" cy="3177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" name="Line 32"/>
            <p:cNvSpPr>
              <a:spLocks noChangeShapeType="1"/>
            </p:cNvSpPr>
            <p:nvPr/>
          </p:nvSpPr>
          <p:spPr bwMode="auto">
            <a:xfrm>
              <a:off x="493819" y="2618912"/>
              <a:ext cx="3007299" cy="26947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" name="Rectangle 70"/>
            <p:cNvSpPr>
              <a:spLocks noChangeArrowheads="1"/>
            </p:cNvSpPr>
            <p:nvPr/>
          </p:nvSpPr>
          <p:spPr bwMode="auto">
            <a:xfrm>
              <a:off x="1220749" y="3598038"/>
              <a:ext cx="423736" cy="535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B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130" name="Rectangle 70"/>
            <p:cNvSpPr>
              <a:spLocks noChangeArrowheads="1"/>
            </p:cNvSpPr>
            <p:nvPr/>
          </p:nvSpPr>
          <p:spPr bwMode="auto">
            <a:xfrm>
              <a:off x="1288421" y="4614509"/>
              <a:ext cx="338479" cy="511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A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131" name="Line 32"/>
            <p:cNvSpPr>
              <a:spLocks noChangeShapeType="1"/>
            </p:cNvSpPr>
            <p:nvPr/>
          </p:nvSpPr>
          <p:spPr bwMode="auto">
            <a:xfrm>
              <a:off x="2504102" y="4976007"/>
              <a:ext cx="0" cy="3177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2" name="Rectangle 70"/>
            <p:cNvSpPr>
              <a:spLocks noChangeArrowheads="1"/>
            </p:cNvSpPr>
            <p:nvPr/>
          </p:nvSpPr>
          <p:spPr bwMode="auto">
            <a:xfrm>
              <a:off x="1029520" y="5244160"/>
              <a:ext cx="474966" cy="535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err="1" smtClean="0"/>
                <a:t>q</a:t>
              </a:r>
              <a:r>
                <a:rPr lang="en-US" altLang="ru-RU" sz="2200" i="1" baseline="-25000" dirty="0" err="1" smtClean="0"/>
                <a:t>L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104" name="Прямоугольный треугольник 103"/>
            <p:cNvSpPr/>
            <p:nvPr/>
          </p:nvSpPr>
          <p:spPr bwMode="auto">
            <a:xfrm>
              <a:off x="492986" y="3216543"/>
              <a:ext cx="797651" cy="694812"/>
            </a:xfrm>
            <a:prstGeom prst="rtTriangl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136" name="Rectangle 70"/>
            <p:cNvSpPr>
              <a:spLocks noChangeArrowheads="1"/>
            </p:cNvSpPr>
            <p:nvPr/>
          </p:nvSpPr>
          <p:spPr bwMode="auto">
            <a:xfrm>
              <a:off x="1605107" y="4106279"/>
              <a:ext cx="423736" cy="535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T</a:t>
              </a:r>
              <a:r>
                <a:rPr lang="en-US" altLang="ru-RU" sz="2200" i="1" baseline="-25000" dirty="0" smtClean="0"/>
                <a:t>H</a:t>
              </a:r>
              <a:endParaRPr lang="ru-RU" altLang="ru-RU" sz="2200" i="1" baseline="-25000" dirty="0">
                <a:latin typeface="Times New Roman Cyr" pitchFamily="18" charset="0"/>
              </a:endParaRPr>
            </a:p>
          </p:txBody>
        </p:sp>
        <p:sp>
          <p:nvSpPr>
            <p:cNvPr id="137" name="Rectangle 70"/>
            <p:cNvSpPr>
              <a:spLocks noChangeArrowheads="1"/>
            </p:cNvSpPr>
            <p:nvPr/>
          </p:nvSpPr>
          <p:spPr bwMode="auto">
            <a:xfrm>
              <a:off x="475398" y="4033186"/>
              <a:ext cx="831875" cy="535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T</a:t>
              </a:r>
              <a:r>
                <a:rPr lang="en-US" altLang="ru-RU" sz="2200" i="1" baseline="-25000" dirty="0" smtClean="0"/>
                <a:t>L</a:t>
              </a:r>
              <a:r>
                <a:rPr lang="en-US" altLang="ru-RU" sz="2200" i="1" dirty="0" smtClean="0"/>
                <a:t>+T</a:t>
              </a:r>
              <a:r>
                <a:rPr lang="en-US" altLang="ru-RU" sz="2200" i="1" baseline="-25000" dirty="0" smtClean="0"/>
                <a:t>H</a:t>
              </a:r>
              <a:endParaRPr lang="ru-RU" altLang="ru-RU" sz="2200" i="1" baseline="-25000" dirty="0">
                <a:latin typeface="Times New Roman Cyr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Прямоугольник 14"/>
              <p:cNvSpPr>
                <a:spLocks noChangeArrowheads="1"/>
              </p:cNvSpPr>
              <p:nvPr/>
            </p:nvSpPr>
            <p:spPr bwMode="auto">
              <a:xfrm>
                <a:off x="2416962" y="2223021"/>
                <a:ext cx="5408947" cy="789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ru-RU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num>
                        <m:den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</a:rPr>
                            <m:t>доля покупателей низкого типа</m:t>
                          </m:r>
                        </m:num>
                        <m:den>
                          <m:r>
                            <a:rPr lang="ru-RU" altLang="ru-RU" sz="2200" i="1">
                              <a:latin typeface="Cambria Math" panose="02040503050406030204" pitchFamily="18" charset="0"/>
                            </a:rPr>
                            <m:t>доля покупателей </m:t>
                          </m:r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</a:rPr>
                            <m:t>высокого</m:t>
                          </m:r>
                          <m:r>
                            <a:rPr lang="ru-RU" altLang="ru-RU" sz="2200" i="1">
                              <a:latin typeface="Cambria Math" panose="02040503050406030204" pitchFamily="18" charset="0"/>
                            </a:rPr>
                            <m:t> типа</m:t>
                          </m:r>
                        </m:den>
                      </m:f>
                    </m:oMath>
                  </m:oMathPara>
                </a14:m>
                <a:endParaRPr lang="en-US" altLang="ru-RU" sz="2200" dirty="0">
                  <a:latin typeface="Times New Roman Cyr" panose="02020603050405020304" pitchFamily="18" charset="0"/>
                  <a:cs typeface="Times New Roman Cyr" panose="02020603050405020304" pitchFamily="18" charset="0"/>
                </a:endParaRPr>
              </a:p>
            </p:txBody>
          </p:sp>
        </mc:Choice>
        <mc:Fallback xmlns="">
          <p:sp>
            <p:nvSpPr>
              <p:cNvPr id="134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6962" y="2223021"/>
                <a:ext cx="5408947" cy="7892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Прямоугольник 14"/>
          <p:cNvSpPr>
            <a:spLocks noChangeArrowheads="1"/>
          </p:cNvSpPr>
          <p:nvPr/>
        </p:nvSpPr>
        <p:spPr bwMode="auto">
          <a:xfrm>
            <a:off x="143361" y="5660862"/>
            <a:ext cx="889110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В общем случае произвольного числа типов: </a:t>
            </a:r>
            <a:r>
              <a:rPr lang="ru-RU" altLang="ru-RU" sz="2200" dirty="0" smtClean="0">
                <a:latin typeface="Times New Roman Cyr" pitchFamily="18" charset="0"/>
              </a:rPr>
              <a:t>эффективный объем для самого высокого типа, остальные – занижены. Информационная рента растет с числом типов, искажение – падает. </a:t>
            </a:r>
            <a:endParaRPr lang="en-US" altLang="ru-RU" sz="2200" dirty="0">
              <a:latin typeface="Times New Roman Cyr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59772" y="2938088"/>
            <a:ext cx="477469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>
                <a:solidFill>
                  <a:srgbClr val="00FFFF"/>
                </a:solidFill>
              </a:rPr>
              <a:t>Объемы производства: </a:t>
            </a:r>
            <a:r>
              <a:rPr lang="ru-RU" altLang="ru-RU" sz="2200" dirty="0"/>
              <a:t>для высокого типа – эффективен, для низкого – ниже эффективного уровня; тем ниже, чем выше доля высокого типа.</a:t>
            </a:r>
          </a:p>
          <a:p>
            <a:pPr algn="just"/>
            <a:r>
              <a:rPr lang="ru-RU" altLang="ru-RU" sz="2200" b="1" dirty="0">
                <a:solidFill>
                  <a:srgbClr val="00FFFF"/>
                </a:solidFill>
              </a:rPr>
              <a:t>Излишек потребителя: </a:t>
            </a:r>
            <a:r>
              <a:rPr lang="ru-RU" altLang="ru-RU" sz="2200" dirty="0"/>
              <a:t>для низкого типа – извлекается полностью, для высокого – остается некоторая часть («информационная рента»).</a:t>
            </a:r>
          </a:p>
        </p:txBody>
      </p:sp>
    </p:spTree>
    <p:extLst>
      <p:ext uri="{BB962C8B-B14F-4D97-AF65-F5344CB8AC3E}">
        <p14:creationId xmlns:p14="http://schemas.microsoft.com/office/powerpoint/2010/main" val="342455760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34" grpId="0"/>
      <p:bldP spid="135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ЦД 2 степени: модель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14"/>
              <p:cNvSpPr>
                <a:spLocks noChangeArrowheads="1"/>
              </p:cNvSpPr>
              <p:nvPr/>
            </p:nvSpPr>
            <p:spPr bwMode="auto">
              <a:xfrm>
                <a:off x="159403" y="1054044"/>
                <a:ext cx="8984597" cy="2521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Модель ценовой дискриминации 2-степени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:</a:t>
                </a:r>
                <a:endParaRPr lang="ru-RU" altLang="ru-RU" sz="2200" b="1" dirty="0" smtClean="0">
                  <a:solidFill>
                    <a:srgbClr val="00FFFF"/>
                  </a:solidFill>
                  <a:latin typeface="Times New Roman Cyr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U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= </a:t>
                </a:r>
                <a:r>
                  <a:rPr lang="el-GR" altLang="ru-RU" sz="2200" i="1" dirty="0" smtClean="0">
                    <a:latin typeface="Times New Roman Cyr" pitchFamily="18" charset="0"/>
                  </a:rPr>
                  <a:t>θ</a:t>
                </a:r>
                <a:r>
                  <a:rPr lang="en-US" altLang="ru-RU" sz="2200" i="1" dirty="0" smtClean="0">
                    <a:latin typeface="Times New Roman Cyr" pitchFamily="18" charset="0"/>
                  </a:rPr>
                  <a:t>V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(</a:t>
                </a:r>
                <a:r>
                  <a:rPr lang="en-US" altLang="ru-RU" sz="2200" i="1" dirty="0" smtClean="0">
                    <a:latin typeface="Times New Roman Cyr" pitchFamily="18" charset="0"/>
                  </a:rPr>
                  <a:t>q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) – </a:t>
                </a:r>
                <a:r>
                  <a:rPr lang="en-US" altLang="ru-RU" sz="2200" i="1" dirty="0" smtClean="0">
                    <a:latin typeface="Times New Roman Cyr" pitchFamily="18" charset="0"/>
                  </a:rPr>
                  <a:t>T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,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  </a:t>
                </a:r>
                <a:r>
                  <a:rPr lang="en-US" altLang="ru-RU" sz="2200" i="1" dirty="0" smtClean="0">
                    <a:latin typeface="Times New Roman Cyr" pitchFamily="18" charset="0"/>
                  </a:rPr>
                  <a:t>q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–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количество, </a:t>
                </a:r>
                <a:r>
                  <a:rPr lang="en-US" altLang="ru-RU" sz="2200" i="1" dirty="0" smtClean="0">
                    <a:latin typeface="Times New Roman Cyr" pitchFamily="18" charset="0"/>
                  </a:rPr>
                  <a:t>V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(</a:t>
                </a:r>
                <a:r>
                  <a:rPr lang="en-US" altLang="ru-RU" sz="2200" i="1" dirty="0" smtClean="0">
                    <a:latin typeface="Times New Roman Cyr" pitchFamily="18" charset="0"/>
                  </a:rPr>
                  <a:t>q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) –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вогнутая функция</a:t>
                </a:r>
                <a:r>
                  <a:rPr lang="ru-RU" altLang="ru-RU" sz="2200" i="1" dirty="0" smtClean="0">
                    <a:latin typeface="Times New Roman Cyr" panose="02020603050405020304" pitchFamily="18" charset="0"/>
                    <a:cs typeface="Times New Roman Cyr" panose="02020603050405020304" pitchFamily="18" charset="0"/>
                  </a:rPr>
                  <a:t>,</a:t>
                </a:r>
                <a:endParaRPr lang="en-US" altLang="ru-RU" sz="2200" i="1" dirty="0" smtClean="0">
                  <a:latin typeface="Times New Roman Cyr" panose="02020603050405020304" pitchFamily="18" charset="0"/>
                  <a:cs typeface="Times New Roman Cyr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ru-RU" altLang="ru-RU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𝜃𝜖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ru-RU" sz="2200" i="1" dirty="0">
                    <a:latin typeface="Times New Roman Cyr" panose="02020603050405020304" pitchFamily="18" charset="0"/>
                    <a:cs typeface="Times New Roman Cyr" panose="02020603050405020304" pitchFamily="18" charset="0"/>
                  </a:rPr>
                  <a:t> </a:t>
                </a:r>
                <a:r>
                  <a:rPr lang="en-US" altLang="ru-RU" sz="2200" dirty="0">
                    <a:latin typeface="Times New Roman Cyr" panose="02020603050405020304" pitchFamily="18" charset="0"/>
                    <a:cs typeface="Times New Roman Cyr" panose="02020603050405020304" pitchFamily="18" charset="0"/>
                  </a:rPr>
                  <a:t>– </a:t>
                </a:r>
                <a:r>
                  <a:rPr lang="ru-RU" altLang="ru-RU" sz="2200" dirty="0">
                    <a:latin typeface="Times New Roman Cyr" panose="02020603050405020304" pitchFamily="18" charset="0"/>
                    <a:cs typeface="Times New Roman Cyr" panose="02020603050405020304" pitchFamily="18" charset="0"/>
                  </a:rPr>
                  <a:t>тип </a:t>
                </a:r>
                <a:r>
                  <a:rPr lang="ru-RU" altLang="ru-RU" sz="2200" dirty="0" smtClean="0">
                    <a:latin typeface="Times New Roman Cyr" panose="02020603050405020304" pitchFamily="18" charset="0"/>
                    <a:cs typeface="Times New Roman Cyr" panose="02020603050405020304" pitchFamily="18" charset="0"/>
                  </a:rPr>
                  <a:t>покупателя,</a:t>
                </a:r>
                <a:r>
                  <a:rPr lang="en-US" altLang="ru-RU" sz="2200" dirty="0" smtClean="0">
                    <a:latin typeface="Times New Roman Cyr" panose="02020603050405020304" pitchFamily="18" charset="0"/>
                    <a:cs typeface="Times New Roman Cyr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ru-RU" sz="2200" dirty="0" smtClean="0">
                    <a:latin typeface="Times New Roman Cyr" panose="02020603050405020304" pitchFamily="18" charset="0"/>
                    <a:cs typeface="Times New Roman Cyr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ru-RU" sz="2200" dirty="0" smtClean="0">
                    <a:latin typeface="Times New Roman Cyr" panose="02020603050405020304" pitchFamily="18" charset="0"/>
                    <a:cs typeface="Times New Roman Cyr" panose="02020603050405020304" pitchFamily="18" charset="0"/>
                  </a:rPr>
                  <a:t> – </a:t>
                </a:r>
                <a:r>
                  <a:rPr lang="ru-RU" altLang="ru-RU" sz="2200" dirty="0" smtClean="0">
                    <a:latin typeface="Times New Roman Cyr" panose="02020603050405020304" pitchFamily="18" charset="0"/>
                    <a:cs typeface="Times New Roman Cyr" panose="02020603050405020304" pitchFamily="18" charset="0"/>
                  </a:rPr>
                  <a:t>доля низкого типа,</a:t>
                </a:r>
                <a:endParaRPr lang="en-US" altLang="ru-RU" sz="2200" dirty="0" smtClean="0">
                  <a:latin typeface="Times New Roman Cyr" panose="02020603050405020304" pitchFamily="18" charset="0"/>
                  <a:cs typeface="Times New Roman Cyr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>
                    <a:latin typeface="Times New Roman Cyr" pitchFamily="18" charset="0"/>
                  </a:rPr>
                  <a:t>T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–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суммарная плата (линейная </a:t>
                </a:r>
                <a:r>
                  <a:rPr lang="en-US" altLang="ru-RU" sz="2200" i="1" dirty="0" smtClean="0">
                    <a:latin typeface="Times New Roman Cyr" pitchFamily="18" charset="0"/>
                  </a:rPr>
                  <a:t>T 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= </a:t>
                </a:r>
                <a:r>
                  <a:rPr lang="en-US" altLang="ru-RU" sz="2200" i="1" dirty="0" err="1" smtClean="0">
                    <a:latin typeface="Times New Roman Cyr" pitchFamily="18" charset="0"/>
                  </a:rPr>
                  <a:t>pq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или двухчастный тариф </a:t>
                </a:r>
                <a:r>
                  <a:rPr lang="en-US" altLang="ru-RU" sz="2200" i="1" dirty="0" smtClean="0">
                    <a:latin typeface="Times New Roman Cyr" pitchFamily="18" charset="0"/>
                  </a:rPr>
                  <a:t>T</a:t>
                </a:r>
                <a:r>
                  <a:rPr lang="en-US" altLang="ru-RU" sz="800" dirty="0" smtClean="0">
                    <a:latin typeface="Times New Roman Cyr" pitchFamily="18" charset="0"/>
                  </a:rPr>
                  <a:t>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=</a:t>
                </a:r>
                <a:r>
                  <a:rPr lang="en-US" altLang="ru-RU" sz="800" dirty="0" smtClean="0">
                    <a:latin typeface="Times New Roman Cyr" pitchFamily="18" charset="0"/>
                  </a:rPr>
                  <a:t> </a:t>
                </a:r>
                <a:r>
                  <a:rPr lang="en-US" altLang="ru-RU" sz="2200" i="1" dirty="0" smtClean="0">
                    <a:latin typeface="Times New Roman Cyr" pitchFamily="18" charset="0"/>
                  </a:rPr>
                  <a:t>A</a:t>
                </a:r>
                <a:r>
                  <a:rPr lang="en-US" altLang="ru-RU" sz="800" dirty="0" smtClean="0">
                    <a:latin typeface="Times New Roman Cyr" pitchFamily="18" charset="0"/>
                  </a:rPr>
                  <a:t> 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+</a:t>
                </a:r>
                <a:r>
                  <a:rPr lang="en-US" altLang="ru-RU" sz="800" dirty="0" smtClean="0">
                    <a:latin typeface="Times New Roman Cyr" pitchFamily="18" charset="0"/>
                  </a:rPr>
                  <a:t> </a:t>
                </a:r>
                <a:r>
                  <a:rPr lang="en-US" altLang="ru-RU" sz="2200" i="1" dirty="0" err="1" smtClean="0">
                    <a:latin typeface="Times New Roman Cyr" pitchFamily="18" charset="0"/>
                  </a:rPr>
                  <a:t>pq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).</a:t>
                </a:r>
                <a:endParaRPr lang="ru-RU" altLang="ru-RU" sz="2200" dirty="0" smtClean="0">
                  <a:latin typeface="Times New Roman Cyr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c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 – неизменные предельные издержки,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ru-RU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ru-RU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ru-RU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ru-RU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ru-RU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ru-RU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)&gt;0</m:t>
                      </m:r>
                    </m:oMath>
                  </m:oMathPara>
                </a14:m>
                <a:endParaRPr lang="en-US" altLang="ru-RU" sz="2200" dirty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51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403" y="1054044"/>
                <a:ext cx="8984597" cy="2521459"/>
              </a:xfrm>
              <a:prstGeom prst="rect">
                <a:avLst/>
              </a:prstGeom>
              <a:blipFill>
                <a:blip r:embed="rId2"/>
                <a:stretch>
                  <a:fillRect l="-882" t="-16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Прямоугольник 14"/>
              <p:cNvSpPr>
                <a:spLocks noChangeArrowheads="1"/>
              </p:cNvSpPr>
              <p:nvPr/>
            </p:nvSpPr>
            <p:spPr bwMode="auto">
              <a:xfrm>
                <a:off x="599655" y="4683743"/>
                <a:ext cx="3908174" cy="572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𝑐𝑞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ru-RU" sz="2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lim>
                          </m:limLow>
                        </m:fName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≥0.</m:t>
                      </m:r>
                    </m:oMath>
                  </m:oMathPara>
                </a14:m>
                <a:endParaRPr lang="en-US" altLang="ru-RU" sz="2200" dirty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13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655" y="4683743"/>
                <a:ext cx="3908174" cy="572464"/>
              </a:xfrm>
              <a:prstGeom prst="rect">
                <a:avLst/>
              </a:prstGeom>
              <a:blipFill>
                <a:blip r:embed="rId3"/>
                <a:stretch>
                  <a:fillRect l="-156" b="-42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Прямоугольник 14"/>
          <p:cNvSpPr>
            <a:spLocks noChangeArrowheads="1"/>
          </p:cNvSpPr>
          <p:nvPr/>
        </p:nvSpPr>
        <p:spPr bwMode="auto">
          <a:xfrm>
            <a:off x="162411" y="5128464"/>
            <a:ext cx="889110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Поскольку монополист максимизирует тариф, условие участия </a:t>
            </a:r>
            <a:r>
              <a:rPr lang="ru-RU" altLang="ru-RU" sz="2200" dirty="0" err="1" smtClean="0">
                <a:latin typeface="Times New Roman Cyr" pitchFamily="18" charset="0"/>
              </a:rPr>
              <a:t>выполня-ется</a:t>
            </a:r>
            <a:r>
              <a:rPr lang="ru-RU" altLang="ru-RU" sz="2200" dirty="0" smtClean="0">
                <a:latin typeface="Times New Roman Cyr" pitchFamily="18" charset="0"/>
              </a:rPr>
              <a:t> как равенство: </a:t>
            </a:r>
            <a:r>
              <a:rPr lang="en-US" altLang="ru-RU" sz="2200" i="1" dirty="0" smtClean="0">
                <a:latin typeface="Times New Roman Cyr" pitchFamily="18" charset="0"/>
              </a:rPr>
              <a:t>T</a:t>
            </a:r>
            <a:r>
              <a:rPr lang="en-US" altLang="ru-RU" sz="2200" dirty="0" smtClean="0">
                <a:latin typeface="Times New Roman Cyr" pitchFamily="18" charset="0"/>
              </a:rPr>
              <a:t> = </a:t>
            </a:r>
            <a:r>
              <a:rPr lang="el-GR" altLang="ru-RU" sz="2200" i="1" dirty="0" smtClean="0">
                <a:latin typeface="Times New Roman Cyr" pitchFamily="18" charset="0"/>
              </a:rPr>
              <a:t>θ</a:t>
            </a:r>
            <a:r>
              <a:rPr lang="en-US" altLang="ru-RU" sz="2200" i="1" dirty="0" smtClean="0">
                <a:latin typeface="Times New Roman Cyr" pitchFamily="18" charset="0"/>
              </a:rPr>
              <a:t>V</a:t>
            </a:r>
            <a:r>
              <a:rPr lang="en-US" altLang="ru-RU" sz="2200" dirty="0" smtClean="0">
                <a:latin typeface="Times New Roman Cyr" pitchFamily="18" charset="0"/>
              </a:rPr>
              <a:t>(</a:t>
            </a:r>
            <a:r>
              <a:rPr lang="en-US" altLang="ru-RU" sz="2200" i="1" dirty="0" smtClean="0">
                <a:latin typeface="Times New Roman Cyr" pitchFamily="18" charset="0"/>
              </a:rPr>
              <a:t>q</a:t>
            </a:r>
            <a:r>
              <a:rPr lang="en-US" altLang="ru-RU" sz="2200" dirty="0" smtClean="0">
                <a:latin typeface="Times New Roman Cyr" pitchFamily="18" charset="0"/>
              </a:rPr>
              <a:t>), </a:t>
            </a:r>
            <a:r>
              <a:rPr lang="ru-RU" altLang="ru-RU" sz="2200" dirty="0" smtClean="0">
                <a:latin typeface="Times New Roman Cyr" pitchFamily="18" charset="0"/>
              </a:rPr>
              <a:t>задача принимает вид</a:t>
            </a:r>
            <a:endParaRPr lang="en-US" altLang="ru-RU" sz="2200" dirty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14"/>
              <p:cNvSpPr>
                <a:spLocks noChangeArrowheads="1"/>
              </p:cNvSpPr>
              <p:nvPr/>
            </p:nvSpPr>
            <p:spPr bwMode="auto">
              <a:xfrm>
                <a:off x="6504448" y="5494489"/>
                <a:ext cx="2487152" cy="572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ru-RU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𝑐𝑞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ru-RU" sz="2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lim>
                          </m:limLow>
                        </m:fName>
                        <m:e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en-US" altLang="ru-RU" sz="2200" dirty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3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04448" y="5494489"/>
                <a:ext cx="2487152" cy="572464"/>
              </a:xfrm>
              <a:prstGeom prst="rect">
                <a:avLst/>
              </a:prstGeom>
              <a:blipFill>
                <a:blip r:embed="rId4"/>
                <a:stretch>
                  <a:fillRect l="-245" b="-42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14"/>
              <p:cNvSpPr>
                <a:spLocks noChangeArrowheads="1"/>
              </p:cNvSpPr>
              <p:nvPr/>
            </p:nvSpPr>
            <p:spPr bwMode="auto">
              <a:xfrm>
                <a:off x="159403" y="5956617"/>
                <a:ext cx="8984597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Решение  </a:t>
                </a:r>
                <a14:m>
                  <m:oMath xmlns:m="http://schemas.openxmlformats.org/officeDocument/2006/math"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ru-RU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altLang="ru-RU" sz="2200" dirty="0" smtClean="0">
                    <a:latin typeface="Times New Roman Cyr" pitchFamily="18" charset="0"/>
                  </a:rPr>
                  <a:t>  является эффективным, т.е. максимизирует </a:t>
                </a:r>
                <a:r>
                  <a:rPr lang="ru-RU" altLang="ru-RU" sz="2200" dirty="0" err="1" smtClean="0">
                    <a:latin typeface="Times New Roman Cyr" pitchFamily="18" charset="0"/>
                  </a:rPr>
                  <a:t>общес-твенное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 благосостояние.</a:t>
                </a:r>
                <a:endParaRPr lang="en-US" altLang="ru-RU" sz="2200" dirty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36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403" y="5956617"/>
                <a:ext cx="8984597" cy="769441"/>
              </a:xfrm>
              <a:prstGeom prst="rect">
                <a:avLst/>
              </a:prstGeom>
              <a:blipFill>
                <a:blip r:embed="rId5"/>
                <a:stretch>
                  <a:fillRect l="-882" t="-5556" r="-882" b="-158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1756611" y="2922804"/>
            <a:ext cx="44677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dirty="0"/>
              <a:t> </a:t>
            </a:r>
            <a:r>
              <a:rPr lang="ru-RU" altLang="ru-RU" sz="2200" dirty="0" smtClean="0"/>
              <a:t>                 – условие</a:t>
            </a:r>
          </a:p>
          <a:p>
            <a:r>
              <a:rPr lang="ru-RU" altLang="ru-RU" sz="2200" dirty="0" smtClean="0"/>
              <a:t>однократного пересечения</a:t>
            </a:r>
          </a:p>
          <a:p>
            <a:r>
              <a:rPr lang="ru-RU" altLang="ru-RU" sz="2200" dirty="0" err="1" smtClean="0"/>
              <a:t>Спенса-Миррлиса</a:t>
            </a:r>
            <a:r>
              <a:rPr lang="ru-RU" altLang="ru-RU" sz="2200" dirty="0"/>
              <a:t>.</a:t>
            </a:r>
            <a:endParaRPr lang="en-US" altLang="ru-RU" sz="2200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5471546" y="2487257"/>
            <a:ext cx="6736979" cy="3193138"/>
            <a:chOff x="5237371" y="2323481"/>
            <a:chExt cx="6425239" cy="3452360"/>
          </a:xfrm>
        </p:grpSpPr>
        <p:sp>
          <p:nvSpPr>
            <p:cNvPr id="12" name="Line 64"/>
            <p:cNvSpPr>
              <a:spLocks noChangeShapeType="1"/>
            </p:cNvSpPr>
            <p:nvPr/>
          </p:nvSpPr>
          <p:spPr bwMode="auto">
            <a:xfrm>
              <a:off x="5624520" y="2583427"/>
              <a:ext cx="0" cy="13988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Line 65"/>
            <p:cNvSpPr>
              <a:spLocks noChangeShapeType="1"/>
            </p:cNvSpPr>
            <p:nvPr/>
          </p:nvSpPr>
          <p:spPr bwMode="auto">
            <a:xfrm flipV="1">
              <a:off x="5624522" y="3987056"/>
              <a:ext cx="28407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Rectangle 70"/>
            <p:cNvSpPr>
              <a:spLocks noChangeArrowheads="1"/>
            </p:cNvSpPr>
            <p:nvPr/>
          </p:nvSpPr>
          <p:spPr bwMode="auto">
            <a:xfrm>
              <a:off x="8302403" y="3547344"/>
              <a:ext cx="394366" cy="399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15" name="Rectangle 70"/>
            <p:cNvSpPr>
              <a:spLocks noChangeArrowheads="1"/>
            </p:cNvSpPr>
            <p:nvPr/>
          </p:nvSpPr>
          <p:spPr bwMode="auto">
            <a:xfrm>
              <a:off x="5237371" y="2397163"/>
              <a:ext cx="433217" cy="3840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U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17" name="Дуга 16"/>
            <p:cNvSpPr/>
            <p:nvPr/>
          </p:nvSpPr>
          <p:spPr bwMode="auto">
            <a:xfrm flipH="1" flipV="1">
              <a:off x="5598399" y="2893617"/>
              <a:ext cx="6064211" cy="2489194"/>
            </a:xfrm>
            <a:prstGeom prst="arc">
              <a:avLst>
                <a:gd name="adj1" fmla="val 194530"/>
                <a:gd name="adj2" fmla="val 3758586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19" name="Дуга 18"/>
            <p:cNvSpPr/>
            <p:nvPr/>
          </p:nvSpPr>
          <p:spPr bwMode="auto">
            <a:xfrm flipH="1" flipV="1">
              <a:off x="6175994" y="2657109"/>
              <a:ext cx="4220007" cy="3118732"/>
            </a:xfrm>
            <a:prstGeom prst="arc">
              <a:avLst>
                <a:gd name="adj1" fmla="val 349305"/>
                <a:gd name="adj2" fmla="val 4743544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27" name="Rectangle 70"/>
            <p:cNvSpPr>
              <a:spLocks noChangeArrowheads="1"/>
            </p:cNvSpPr>
            <p:nvPr/>
          </p:nvSpPr>
          <p:spPr bwMode="auto">
            <a:xfrm>
              <a:off x="7970395" y="2907265"/>
              <a:ext cx="394366" cy="399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U</a:t>
              </a:r>
              <a:r>
                <a:rPr lang="en-US" altLang="ru-RU" sz="2200" i="1" baseline="-25000" dirty="0" smtClean="0"/>
                <a:t>L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28" name="Rectangle 70"/>
            <p:cNvSpPr>
              <a:spLocks noChangeArrowheads="1"/>
            </p:cNvSpPr>
            <p:nvPr/>
          </p:nvSpPr>
          <p:spPr bwMode="auto">
            <a:xfrm>
              <a:off x="7874621" y="2323481"/>
              <a:ext cx="590678" cy="399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U</a:t>
              </a:r>
              <a:r>
                <a:rPr lang="en-US" altLang="ru-RU" sz="2200" i="1" baseline="-25000" dirty="0" smtClean="0"/>
                <a:t>H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</p:grpSp>
      <p:sp>
        <p:nvSpPr>
          <p:cNvPr id="30" name="Text Box 388"/>
          <p:cNvSpPr txBox="1">
            <a:spLocks noChangeArrowheads="1"/>
          </p:cNvSpPr>
          <p:nvPr/>
        </p:nvSpPr>
        <p:spPr bwMode="auto">
          <a:xfrm>
            <a:off x="182563" y="41179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Эталон: ситуация полной информации (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FI)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03048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35" grpId="0"/>
      <p:bldP spid="34" grpId="0"/>
      <p:bldP spid="35" grpId="0"/>
      <p:bldP spid="36" grpId="0"/>
      <p:bldP spid="2" grpId="0"/>
      <p:bldP spid="30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26095</TotalTime>
  <Words>1720</Words>
  <Application>Microsoft Office PowerPoint</Application>
  <PresentationFormat>Экран (4:3)</PresentationFormat>
  <Paragraphs>326</Paragraphs>
  <Slides>22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Cambria Math</vt:lpstr>
      <vt:lpstr>Monotype Sorts</vt:lpstr>
      <vt:lpstr>Symbol</vt:lpstr>
      <vt:lpstr>Times New Roman</vt:lpstr>
      <vt:lpstr>Times New Roman Cyr</vt:lpstr>
      <vt:lpstr>Мерцание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827</cp:revision>
  <dcterms:created xsi:type="dcterms:W3CDTF">1997-05-19T02:18:46Z</dcterms:created>
  <dcterms:modified xsi:type="dcterms:W3CDTF">2019-02-04T12:26:57Z</dcterms:modified>
</cp:coreProperties>
</file>