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291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7" r:id="rId13"/>
    <p:sldId id="386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8" r:id="rId24"/>
    <p:sldId id="397" r:id="rId25"/>
    <p:sldId id="399" r:id="rId26"/>
    <p:sldId id="400" r:id="rId27"/>
    <p:sldId id="375" r:id="rId2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6666FF"/>
    <a:srgbClr val="C0C0C0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11" Type="http://schemas.openxmlformats.org/officeDocument/2006/relationships/image" Target="../media/image89.emf"/><Relationship Id="rId5" Type="http://schemas.openxmlformats.org/officeDocument/2006/relationships/image" Target="../media/image83.emf"/><Relationship Id="rId10" Type="http://schemas.openxmlformats.org/officeDocument/2006/relationships/image" Target="../media/image88.emf"/><Relationship Id="rId4" Type="http://schemas.openxmlformats.org/officeDocument/2006/relationships/image" Target="../media/image82.emf"/><Relationship Id="rId9" Type="http://schemas.openxmlformats.org/officeDocument/2006/relationships/image" Target="../media/image8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4" Type="http://schemas.openxmlformats.org/officeDocument/2006/relationships/image" Target="../media/image11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emf"/><Relationship Id="rId18" Type="http://schemas.openxmlformats.org/officeDocument/2006/relationships/image" Target="../media/image4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17" Type="http://schemas.openxmlformats.org/officeDocument/2006/relationships/image" Target="../media/image41.emf"/><Relationship Id="rId2" Type="http://schemas.openxmlformats.org/officeDocument/2006/relationships/image" Target="../media/image26.emf"/><Relationship Id="rId16" Type="http://schemas.openxmlformats.org/officeDocument/2006/relationships/image" Target="../media/image40.emf"/><Relationship Id="rId1" Type="http://schemas.openxmlformats.org/officeDocument/2006/relationships/image" Target="../media/image1.e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5" Type="http://schemas.openxmlformats.org/officeDocument/2006/relationships/image" Target="../media/image3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Relationship Id="rId14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5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2" Type="http://schemas.openxmlformats.org/officeDocument/2006/relationships/image" Target="../media/image44.emf"/><Relationship Id="rId16" Type="http://schemas.openxmlformats.org/officeDocument/2006/relationships/image" Target="../media/image58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5" Type="http://schemas.openxmlformats.org/officeDocument/2006/relationships/image" Target="../media/image5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Relationship Id="rId14" Type="http://schemas.openxmlformats.org/officeDocument/2006/relationships/image" Target="../media/image5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10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7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 smtClean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5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23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26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9.png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0.emf"/><Relationship Id="rId11" Type="http://schemas.openxmlformats.org/officeDocument/2006/relationships/image" Target="../media/image77.png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78.jpe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11" Type="http://schemas.openxmlformats.org/officeDocument/2006/relationships/image" Target="../media/image76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5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7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image" Target="../media/image83.emf"/><Relationship Id="rId18" Type="http://schemas.openxmlformats.org/officeDocument/2006/relationships/oleObject" Target="../embeddings/oleObject82.bin"/><Relationship Id="rId3" Type="http://schemas.openxmlformats.org/officeDocument/2006/relationships/oleObject" Target="../embeddings/oleObject75.bin"/><Relationship Id="rId21" Type="http://schemas.openxmlformats.org/officeDocument/2006/relationships/image" Target="../media/image87.emf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5.emf"/><Relationship Id="rId25" Type="http://schemas.openxmlformats.org/officeDocument/2006/relationships/image" Target="../media/image8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0.emf"/><Relationship Id="rId11" Type="http://schemas.openxmlformats.org/officeDocument/2006/relationships/image" Target="../media/image90.jpeg"/><Relationship Id="rId24" Type="http://schemas.openxmlformats.org/officeDocument/2006/relationships/oleObject" Target="../embeddings/oleObject85.bin"/><Relationship Id="rId5" Type="http://schemas.openxmlformats.org/officeDocument/2006/relationships/oleObject" Target="../embeddings/oleObject76.bin"/><Relationship Id="rId15" Type="http://schemas.openxmlformats.org/officeDocument/2006/relationships/image" Target="../media/image84.emf"/><Relationship Id="rId23" Type="http://schemas.openxmlformats.org/officeDocument/2006/relationships/image" Target="../media/image88.emf"/><Relationship Id="rId10" Type="http://schemas.openxmlformats.org/officeDocument/2006/relationships/image" Target="../media/image82.emf"/><Relationship Id="rId19" Type="http://schemas.openxmlformats.org/officeDocument/2006/relationships/image" Target="../media/image86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78.bin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5.emf"/><Relationship Id="rId3" Type="http://schemas.openxmlformats.org/officeDocument/2006/relationships/image" Target="../media/image96.jpeg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4.emf"/><Relationship Id="rId5" Type="http://schemas.openxmlformats.org/officeDocument/2006/relationships/image" Target="../media/image91.e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jpeg"/><Relationship Id="rId5" Type="http://schemas.openxmlformats.org/officeDocument/2006/relationships/image" Target="../media/image117.png"/><Relationship Id="rId4" Type="http://schemas.openxmlformats.org/officeDocument/2006/relationships/image" Target="../media/image9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8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13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0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16.e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23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0.emf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22.emf"/><Relationship Id="rId5" Type="http://schemas.openxmlformats.org/officeDocument/2006/relationships/image" Target="../media/image119.e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jpe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jpeg"/><Relationship Id="rId4" Type="http://schemas.openxmlformats.org/officeDocument/2006/relationships/image" Target="../media/image1.emf"/><Relationship Id="rId9" Type="http://schemas.openxmlformats.org/officeDocument/2006/relationships/image" Target="../media/image10.jpeg"/><Relationship Id="rId1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emf"/><Relationship Id="rId26" Type="http://schemas.openxmlformats.org/officeDocument/2006/relationships/image" Target="../media/image25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4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Relationship Id="rId22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2.emf"/><Relationship Id="rId26" Type="http://schemas.openxmlformats.org/officeDocument/2006/relationships/image" Target="../media/image36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40.e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5.emf"/><Relationship Id="rId32" Type="http://schemas.openxmlformats.org/officeDocument/2006/relationships/image" Target="../media/image39.emf"/><Relationship Id="rId37" Type="http://schemas.openxmlformats.org/officeDocument/2006/relationships/oleObject" Target="../embeddings/oleObject41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7.emf"/><Relationship Id="rId36" Type="http://schemas.openxmlformats.org/officeDocument/2006/relationships/image" Target="../media/image41.emf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8.emf"/><Relationship Id="rId35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0.emf"/><Relationship Id="rId26" Type="http://schemas.openxmlformats.org/officeDocument/2006/relationships/image" Target="../media/image54.e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58.emf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3.emf"/><Relationship Id="rId32" Type="http://schemas.openxmlformats.org/officeDocument/2006/relationships/image" Target="../media/image57.e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55.emf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emf"/><Relationship Id="rId22" Type="http://schemas.openxmlformats.org/officeDocument/2006/relationships/image" Target="../media/image52.e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56.emf"/><Relationship Id="rId35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3.emf"/><Relationship Id="rId18" Type="http://schemas.openxmlformats.org/officeDocument/2006/relationships/oleObject" Target="../embeddings/oleObject65.bin"/><Relationship Id="rId3" Type="http://schemas.openxmlformats.org/officeDocument/2006/relationships/image" Target="../media/image76.png"/><Relationship Id="rId21" Type="http://schemas.openxmlformats.org/officeDocument/2006/relationships/image" Target="../media/image67.emf"/><Relationship Id="rId7" Type="http://schemas.openxmlformats.org/officeDocument/2006/relationships/image" Target="../media/image60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5" Type="http://schemas.openxmlformats.org/officeDocument/2006/relationships/image" Target="../media/image64.emf"/><Relationship Id="rId23" Type="http://schemas.openxmlformats.org/officeDocument/2006/relationships/image" Target="../media/image68.e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6.e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1.e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>
                <a:latin typeface="Times New Roman Cyr" pitchFamily="18" charset="0"/>
              </a:rPr>
              <a:t>(Главный научный сотрудник 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-2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07035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6.1-6.2</a:t>
            </a:r>
            <a:endParaRPr lang="en-US" altLang="ru-RU" sz="60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Олигополия без сговора.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Олигополия со сговором.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Борьба за лидерство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82563" y="1163085"/>
            <a:ext cx="87979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dirty="0">
                <a:latin typeface="Times New Roman" panose="02020603050405020304" pitchFamily="18" charset="0"/>
              </a:rPr>
              <a:t>П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опытки стать лидером могут не ограничиваться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установлением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моно-</a:t>
            </a:r>
            <a:r>
              <a:rPr lang="ru-RU" altLang="ru-RU" sz="2200" dirty="0" err="1" smtClean="0">
                <a:latin typeface="Times New Roman" panose="02020603050405020304" pitchFamily="18" charset="0"/>
              </a:rPr>
              <a:t>польного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объема продаж. </a:t>
            </a:r>
            <a:r>
              <a:rPr lang="ru-RU" altLang="ru-RU" sz="2200" dirty="0">
                <a:latin typeface="Times New Roman" panose="02020603050405020304" pitchFamily="18" charset="0"/>
              </a:rPr>
              <a:t>Лидер может просто помнить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собственных поставок сокращает поставки конкурентов. Для дуополии</a:t>
            </a:r>
            <a:endParaRPr lang="ru-RU" altLang="ru-RU" sz="2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038360"/>
              </p:ext>
            </p:extLst>
          </p:nvPr>
        </p:nvGraphicFramePr>
        <p:xfrm>
          <a:off x="848733" y="2235570"/>
          <a:ext cx="3036183" cy="378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Формула" r:id="rId3" imgW="1904760" imgH="241200" progId="Equation.3">
                  <p:embed/>
                </p:oleObj>
              </mc:Choice>
              <mc:Fallback>
                <p:oleObj name="Формула" r:id="rId3" imgW="1904760" imgH="241200" progId="Equation.3">
                  <p:embed/>
                  <p:pic>
                    <p:nvPicPr>
                      <p:cNvPr id="1157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33" y="2235570"/>
                        <a:ext cx="3036183" cy="3787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899372"/>
              </p:ext>
            </p:extLst>
          </p:nvPr>
        </p:nvGraphicFramePr>
        <p:xfrm>
          <a:off x="781050" y="2931520"/>
          <a:ext cx="8199438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Формула" r:id="rId5" imgW="5079960" imgH="850680" progId="Equation.3">
                  <p:embed/>
                </p:oleObj>
              </mc:Choice>
              <mc:Fallback>
                <p:oleObj name="Формула" r:id="rId5" imgW="5079960" imgH="850680" progId="Equation.3">
                  <p:embed/>
                  <p:pic>
                    <p:nvPicPr>
                      <p:cNvPr id="11573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931520"/>
                        <a:ext cx="8199438" cy="1246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445600"/>
              </p:ext>
            </p:extLst>
          </p:nvPr>
        </p:nvGraphicFramePr>
        <p:xfrm>
          <a:off x="818488" y="4386065"/>
          <a:ext cx="3457641" cy="140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Формула" r:id="rId7" imgW="2222280" imgH="952200" progId="Equation.3">
                  <p:embed/>
                </p:oleObj>
              </mc:Choice>
              <mc:Fallback>
                <p:oleObj name="Формула" r:id="rId7" imgW="2222280" imgH="952200" progId="Equation.3">
                  <p:embed/>
                  <p:pic>
                    <p:nvPicPr>
                      <p:cNvPr id="1157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488" y="4386065"/>
                        <a:ext cx="3457641" cy="14064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890703"/>
              </p:ext>
            </p:extLst>
          </p:nvPr>
        </p:nvGraphicFramePr>
        <p:xfrm>
          <a:off x="5860965" y="4416680"/>
          <a:ext cx="2310576" cy="133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Формула" r:id="rId9" imgW="1485900" imgH="901700" progId="Equation.3">
                  <p:embed/>
                </p:oleObj>
              </mc:Choice>
              <mc:Fallback>
                <p:oleObj name="Формула" r:id="rId9" imgW="1485900" imgH="901700" progId="Equation.3">
                  <p:embed/>
                  <p:pic>
                    <p:nvPicPr>
                      <p:cNvPr id="1157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965" y="4416680"/>
                        <a:ext cx="2310576" cy="1330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4658368" y="4852661"/>
            <a:ext cx="6752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altLang="ru-RU" sz="2200" dirty="0">
                <a:sym typeface="Symbol" panose="05050102010706020507" pitchFamily="18" charset="2"/>
              </a:rPr>
              <a:t></a:t>
            </a:r>
          </a:p>
        </p:txBody>
      </p:sp>
      <p:sp>
        <p:nvSpPr>
          <p:cNvPr id="27" name="Rectangle 37"/>
          <p:cNvSpPr>
            <a:spLocks noChangeArrowheads="1"/>
          </p:cNvSpPr>
          <p:nvPr/>
        </p:nvSpPr>
        <p:spPr bwMode="auto">
          <a:xfrm>
            <a:off x="200025" y="2596557"/>
            <a:ext cx="34461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Максимизация прибыли:</a:t>
            </a: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222250" y="4032565"/>
            <a:ext cx="244169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Кривые реакции:</a:t>
            </a: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22250" y="5736556"/>
            <a:ext cx="585262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Равновесие в модели «борьба за лидерство»: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72927" y="6116457"/>
                <a:ext cx="2096023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27" y="6116457"/>
                <a:ext cx="2096023" cy="5781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04040" y="6116457"/>
                <a:ext cx="2350002" cy="577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𝐶𝐾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40" y="6116457"/>
                <a:ext cx="2350002" cy="5770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18233" y="6057141"/>
                <a:ext cx="1550617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33" y="6057141"/>
                <a:ext cx="1550617" cy="578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74331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7" grpId="0"/>
      <p:bldP spid="29" grpId="0"/>
      <p:bldP spid="30" grpId="0"/>
      <p:bldP spid="2" grpId="0"/>
      <p:bldP spid="1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Равновесие в моделях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количественной олигополии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pic>
        <p:nvPicPr>
          <p:cNvPr id="16" name="Picture 18" descr="Pi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482503"/>
            <a:ext cx="8535987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1059543" y="5438593"/>
            <a:ext cx="419984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dirty="0"/>
              <a:t>СК – совершенная  конкуренция,</a:t>
            </a:r>
          </a:p>
          <a:p>
            <a:pPr eaLnBrk="1" hangingPunct="1"/>
            <a:r>
              <a:rPr lang="ru-RU" altLang="ru-RU" sz="2200" dirty="0"/>
              <a:t>Б – борьба  за лидерство,</a:t>
            </a:r>
          </a:p>
          <a:p>
            <a:pPr eaLnBrk="1" hangingPunct="1"/>
            <a:r>
              <a:rPr lang="ru-RU" altLang="ru-RU" sz="2200" dirty="0"/>
              <a:t>Ш – дуополия </a:t>
            </a:r>
            <a:r>
              <a:rPr lang="ru-RU" altLang="ru-RU" sz="2200" dirty="0" err="1"/>
              <a:t>Штакельберга</a:t>
            </a:r>
            <a:r>
              <a:rPr lang="ru-RU" altLang="ru-RU" sz="2200" dirty="0"/>
              <a:t>,</a:t>
            </a: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5378450" y="5671915"/>
            <a:ext cx="27495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200" dirty="0"/>
              <a:t>К – дуополия  </a:t>
            </a:r>
            <a:r>
              <a:rPr lang="ru-RU" altLang="ru-RU" sz="2200" dirty="0" err="1"/>
              <a:t>Курно</a:t>
            </a:r>
            <a:r>
              <a:rPr lang="ru-RU" altLang="ru-RU" sz="2200" dirty="0"/>
              <a:t>,</a:t>
            </a:r>
          </a:p>
          <a:p>
            <a:r>
              <a:rPr lang="ru-RU" altLang="ru-RU" sz="2200" dirty="0"/>
              <a:t>М – монополия. </a:t>
            </a:r>
          </a:p>
        </p:txBody>
      </p:sp>
    </p:spTree>
    <p:extLst>
      <p:ext uri="{BB962C8B-B14F-4D97-AF65-F5344CB8AC3E}">
        <p14:creationId xmlns:p14="http://schemas.microsoft.com/office/powerpoint/2010/main" val="888885304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Бертрана (1883)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9" name="Object 17"/>
          <p:cNvGraphicFramePr>
            <a:graphicFrameLocks noChangeAspect="1"/>
          </p:cNvGraphicFramePr>
          <p:nvPr>
            <p:extLst/>
          </p:nvPr>
        </p:nvGraphicFramePr>
        <p:xfrm>
          <a:off x="3143762" y="1843973"/>
          <a:ext cx="3827053" cy="113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Формула" r:id="rId3" imgW="2692080" imgH="799920" progId="Equation.3">
                  <p:embed/>
                </p:oleObj>
              </mc:Choice>
              <mc:Fallback>
                <p:oleObj name="Формула" r:id="rId3" imgW="2692080" imgH="799920" progId="Equation.3">
                  <p:embed/>
                  <p:pic>
                    <p:nvPicPr>
                      <p:cNvPr id="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762" y="1843973"/>
                        <a:ext cx="3827053" cy="1134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205988" y="1090117"/>
            <a:ext cx="85750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Олигополисты конкурируют по ценам. Весь спрос делится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между</a:t>
            </a:r>
          </a:p>
          <a:p>
            <a:pPr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продавцами</a:t>
            </a:r>
            <a:r>
              <a:rPr lang="ru-RU" altLang="ru-RU" sz="2200" b="1" dirty="0">
                <a:solidFill>
                  <a:srgbClr val="00FFFF"/>
                </a:solidFill>
              </a:rPr>
              <a:t>,  которые  устанавливают  минимальную 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цену.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96588" y="2167500"/>
            <a:ext cx="286219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dirty="0"/>
              <a:t>Для случая двух фирм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3375" y="2916705"/>
            <a:ext cx="88408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Оптимальная стратегия:</a:t>
            </a:r>
            <a:r>
              <a:rPr lang="ru-RU" altLang="ru-RU" sz="2200" dirty="0"/>
              <a:t> удешевление продукции с целью захвата </a:t>
            </a:r>
            <a:r>
              <a:rPr lang="ru-RU" altLang="ru-RU" sz="2200" dirty="0" smtClean="0"/>
              <a:t>все-</a:t>
            </a:r>
            <a:r>
              <a:rPr lang="ru-RU" altLang="ru-RU" sz="2200" dirty="0" err="1" smtClean="0"/>
              <a:t>го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рынка при любых ценах конкурентов, превышающих себестоимость.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182238" y="3668963"/>
            <a:ext cx="87982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Парадокс Бертрана:</a:t>
            </a:r>
          </a:p>
          <a:p>
            <a:r>
              <a:rPr lang="ru-RU" altLang="ru-RU" sz="2200" dirty="0"/>
              <a:t>Равновесие на рынке с небольшим количеством фирм достигается при продаже продукции по издержкам.  Фирмы не в состоянии обеспечить себе положительную прибыль, производя однородную продукцию</a:t>
            </a:r>
            <a:r>
              <a:rPr lang="en-US" altLang="ru-RU" sz="2200" dirty="0"/>
              <a:t>.</a:t>
            </a:r>
            <a:endParaRPr lang="ru-RU" altLang="ru-RU" sz="2200" dirty="0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182238" y="5042788"/>
            <a:ext cx="87745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Выходы из парадокса Бертрана: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Динамическая ценовая конкуренция.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Модель </a:t>
            </a:r>
            <a:r>
              <a:rPr lang="ru-RU" altLang="ru-RU" sz="2200" dirty="0" err="1">
                <a:latin typeface="Times New Roman Cyr" pitchFamily="18" charset="-52"/>
              </a:rPr>
              <a:t>Эджворта</a:t>
            </a:r>
            <a:r>
              <a:rPr lang="ru-RU" altLang="ru-RU" sz="2200" dirty="0">
                <a:latin typeface="Times New Roman Cyr" pitchFamily="18" charset="-52"/>
              </a:rPr>
              <a:t>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Модели с возрастающими предельными издержками.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Модели с дифференцированным продуктом.</a:t>
            </a:r>
          </a:p>
        </p:txBody>
      </p:sp>
    </p:spTree>
    <p:extLst>
      <p:ext uri="{BB962C8B-B14F-4D97-AF65-F5344CB8AC3E}">
        <p14:creationId xmlns:p14="http://schemas.microsoft.com/office/powerpoint/2010/main" val="344213764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Динамическая ценовая конкуренция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2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089899"/>
                  </p:ext>
                </p:extLst>
              </p:nvPr>
            </p:nvGraphicFramePr>
            <p:xfrm>
              <a:off x="205797" y="1069953"/>
              <a:ext cx="8691563" cy="1286640"/>
            </p:xfrm>
            <a:graphic>
              <a:graphicData uri="http://schemas.openxmlformats.org/drawingml/2006/table">
                <a:tbl>
                  <a:tblPr/>
                  <a:tblGrid>
                    <a:gridCol w="2898389">
                      <a:extLst>
                        <a:ext uri="{9D8B030D-6E8A-4147-A177-3AD203B41FA5}">
                          <a16:colId xmlns:a16="http://schemas.microsoft.com/office/drawing/2014/main" val="1349699254"/>
                        </a:ext>
                      </a:extLst>
                    </a:gridCol>
                    <a:gridCol w="2896586">
                      <a:extLst>
                        <a:ext uri="{9D8B030D-6E8A-4147-A177-3AD203B41FA5}">
                          <a16:colId xmlns:a16="http://schemas.microsoft.com/office/drawing/2014/main" val="3384803210"/>
                        </a:ext>
                      </a:extLst>
                    </a:gridCol>
                    <a:gridCol w="2896588">
                      <a:extLst>
                        <a:ext uri="{9D8B030D-6E8A-4147-A177-3AD203B41FA5}">
                          <a16:colId xmlns:a16="http://schemas.microsoft.com/office/drawing/2014/main" val="322673591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:r>
                            <a:rPr kumimoji="0" lang="ru-RU" altLang="ru-RU" sz="2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FFFF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Фирма 1 \ Фирма 2</a:t>
                          </a: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:r>
                            <a:rPr kumimoji="0" lang="ru-RU" altLang="ru-RU" sz="2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FFFF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Высокая цена</a:t>
                          </a: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:r>
                            <a:rPr kumimoji="0" lang="ru-RU" altLang="ru-RU" sz="2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FFFF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Низкая цена</a:t>
                          </a: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7266782"/>
                      </a:ext>
                    </a:extLst>
                  </a:tr>
                  <a:tr h="3048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:r>
                            <a:rPr kumimoji="0" lang="ru-RU" altLang="ru-RU" sz="22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FFFF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Высокая цена</a:t>
                          </a: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kumimoji="0" lang="ru-RU" altLang="ru-RU" sz="2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0" lang="en-US" altLang="ru-RU" sz="2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altLang="ru-RU" sz="2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kumimoji="0" lang="ru-RU" alt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kumimoji="0" lang="ru-RU" altLang="ru-RU" sz="2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kumimoji="0" lang="en-US" altLang="ru-RU" sz="2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0" lang="ru-RU" alt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92429"/>
                      </a:ext>
                    </a:extLst>
                  </a:tr>
                  <a:tr h="3048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:r>
                            <a:rPr kumimoji="0" lang="ru-RU" altLang="ru-RU" sz="2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FFFF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Низкая цена</a:t>
                          </a: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kumimoji="0" lang="ru-RU" altLang="ru-RU" sz="2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0" lang="en-US" altLang="ru-RU" sz="2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0" lang="ru-RU" alt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kumimoji="0" lang="ru-RU" altLang="ru-RU" sz="2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kumimoji="0" lang="en-US" altLang="ru-RU" sz="2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kumimoji="0" lang="en-US" altLang="ru-RU" sz="22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0" lang="ru-RU" alt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7827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2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089899"/>
                  </p:ext>
                </p:extLst>
              </p:nvPr>
            </p:nvGraphicFramePr>
            <p:xfrm>
              <a:off x="205797" y="1069953"/>
              <a:ext cx="8691563" cy="1286640"/>
            </p:xfrm>
            <a:graphic>
              <a:graphicData uri="http://schemas.openxmlformats.org/drawingml/2006/table">
                <a:tbl>
                  <a:tblPr/>
                  <a:tblGrid>
                    <a:gridCol w="2898389">
                      <a:extLst>
                        <a:ext uri="{9D8B030D-6E8A-4147-A177-3AD203B41FA5}">
                          <a16:colId xmlns:a16="http://schemas.microsoft.com/office/drawing/2014/main" val="1349699254"/>
                        </a:ext>
                      </a:extLst>
                    </a:gridCol>
                    <a:gridCol w="2896586">
                      <a:extLst>
                        <a:ext uri="{9D8B030D-6E8A-4147-A177-3AD203B41FA5}">
                          <a16:colId xmlns:a16="http://schemas.microsoft.com/office/drawing/2014/main" val="3384803210"/>
                        </a:ext>
                      </a:extLst>
                    </a:gridCol>
                    <a:gridCol w="2896588">
                      <a:extLst>
                        <a:ext uri="{9D8B030D-6E8A-4147-A177-3AD203B41FA5}">
                          <a16:colId xmlns:a16="http://schemas.microsoft.com/office/drawing/2014/main" val="3226735913"/>
                        </a:ext>
                      </a:extLst>
                    </a:gridCol>
                  </a:tblGrid>
                  <a:tr h="42888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:r>
                            <a:rPr kumimoji="0" lang="ru-RU" altLang="ru-RU" sz="2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FFFF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Фирма 1 \ Фирма 2</a:t>
                          </a: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:r>
                            <a:rPr kumimoji="0" lang="ru-RU" altLang="ru-RU" sz="2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FFFF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Высокая цена</a:t>
                          </a: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:r>
                            <a:rPr kumimoji="0" lang="ru-RU" altLang="ru-RU" sz="2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FFFF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Низкая цена</a:t>
                          </a: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7266782"/>
                      </a:ext>
                    </a:extLst>
                  </a:tr>
                  <a:tr h="42888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:r>
                            <a:rPr kumimoji="0" lang="ru-RU" altLang="ru-RU" sz="22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FFFF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Высокая цена</a:t>
                          </a: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421" t="-110000" r="-100632" b="-1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000" t="-110000" r="-420" b="-1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92429"/>
                      </a:ext>
                    </a:extLst>
                  </a:tr>
                  <a:tr h="42888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Monotype Sorts" charset="2"/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65000"/>
                            <a:buFont typeface="Monotype Sorts" charset="2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Monotype Sorts" charset="2"/>
                            <a:buNone/>
                            <a:tabLst/>
                          </a:pPr>
                          <a:r>
                            <a:rPr kumimoji="0" lang="ru-RU" altLang="ru-RU" sz="22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FFFF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Низкая цена</a:t>
                          </a:r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421" t="-207042" r="-100632" b="-28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46800" marB="4680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000" t="-207042" r="-420" b="-281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78274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930275" y="173831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sz="2200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930275" y="173831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sz="2200"/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auto">
          <a:xfrm>
            <a:off x="930275" y="173831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sz="2200"/>
          </a:p>
        </p:txBody>
      </p:sp>
      <p:sp>
        <p:nvSpPr>
          <p:cNvPr id="15" name="Rectangle 128"/>
          <p:cNvSpPr>
            <a:spLocks noChangeArrowheads="1"/>
          </p:cNvSpPr>
          <p:nvPr/>
        </p:nvSpPr>
        <p:spPr bwMode="auto">
          <a:xfrm>
            <a:off x="930275" y="173831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sz="2200"/>
          </a:p>
        </p:txBody>
      </p:sp>
      <p:sp>
        <p:nvSpPr>
          <p:cNvPr id="18" name="Rectangle 131"/>
          <p:cNvSpPr>
            <a:spLocks noChangeArrowheads="1"/>
          </p:cNvSpPr>
          <p:nvPr/>
        </p:nvSpPr>
        <p:spPr bwMode="auto">
          <a:xfrm>
            <a:off x="930275" y="173831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09"/>
              <p:cNvSpPr>
                <a:spLocks noChangeArrowheads="1"/>
              </p:cNvSpPr>
              <p:nvPr/>
            </p:nvSpPr>
            <p:spPr bwMode="auto">
              <a:xfrm>
                <a:off x="124507" y="2344229"/>
                <a:ext cx="9013173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ru-RU" altLang="ru-RU" sz="2200" dirty="0" smtClean="0"/>
                  <a:t>Зависимость прибылей фирм от выбранных стратегий:</a:t>
                </a:r>
                <a:r>
                  <a:rPr lang="en-US" altLang="ru-RU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ru-RU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 smtClean="0"/>
                  <a:t>.</a:t>
                </a:r>
                <a:endParaRPr lang="ru-RU" altLang="ru-RU" dirty="0"/>
              </a:p>
            </p:txBody>
          </p:sp>
        </mc:Choice>
        <mc:Fallback xmlns="">
          <p:sp>
            <p:nvSpPr>
              <p:cNvPr id="2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507" y="2344229"/>
                <a:ext cx="9013173" cy="430887"/>
              </a:xfrm>
              <a:prstGeom prst="rect">
                <a:avLst/>
              </a:prstGeom>
              <a:blipFill>
                <a:blip r:embed="rId3"/>
                <a:stretch>
                  <a:fillRect l="-879" t="-10000" r="-541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10"/>
          <p:cNvSpPr>
            <a:spLocks noChangeArrowheads="1"/>
          </p:cNvSpPr>
          <p:nvPr/>
        </p:nvSpPr>
        <p:spPr bwMode="auto">
          <a:xfrm>
            <a:off x="124506" y="2749386"/>
            <a:ext cx="89614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ru-RU" altLang="ru-RU" sz="2200" b="1" dirty="0">
                <a:solidFill>
                  <a:srgbClr val="00FFFF"/>
                </a:solidFill>
              </a:rPr>
              <a:t>Если взаимодействие фирм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может </a:t>
            </a:r>
            <a:r>
              <a:rPr lang="ru-RU" altLang="ru-RU" sz="2200" b="1" dirty="0">
                <a:solidFill>
                  <a:srgbClr val="00FFFF"/>
                </a:solidFill>
              </a:rPr>
              <a:t>продолжаться бесконечно долго, 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доминирующими </a:t>
            </a:r>
            <a:r>
              <a:rPr lang="ru-RU" altLang="ru-RU" sz="2200" b="1" dirty="0">
                <a:solidFill>
                  <a:srgbClr val="00FFFF"/>
                </a:solidFill>
              </a:rPr>
              <a:t>могут быть, по крайней мере,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две </a:t>
            </a:r>
            <a:r>
              <a:rPr lang="ru-RU" altLang="ru-RU" sz="2200" b="1" dirty="0">
                <a:solidFill>
                  <a:srgbClr val="00FFFF"/>
                </a:solidFill>
              </a:rPr>
              <a:t>стратегии: </a:t>
            </a:r>
          </a:p>
        </p:txBody>
      </p:sp>
      <p:sp>
        <p:nvSpPr>
          <p:cNvPr id="22" name="Rectangle 211"/>
          <p:cNvSpPr>
            <a:spLocks noChangeArrowheads="1"/>
          </p:cNvSpPr>
          <p:nvPr/>
        </p:nvSpPr>
        <p:spPr bwMode="auto">
          <a:xfrm>
            <a:off x="124504" y="3475284"/>
            <a:ext cx="896143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63538" indent="-363538" algn="just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Стратегия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«Око за око»</a:t>
            </a:r>
            <a:r>
              <a:rPr lang="ru-RU" altLang="ru-RU" sz="2200" dirty="0">
                <a:latin typeface="Times New Roman Cyr" panose="02020603050405020304" pitchFamily="18" charset="0"/>
              </a:rPr>
              <a:t> – назначить высокую цену в момент </a:t>
            </a:r>
            <a:r>
              <a:rPr lang="ru-RU" altLang="ru-RU" sz="2200" i="1" dirty="0">
                <a:latin typeface="Times New Roman Cyr" panose="02020603050405020304" pitchFamily="18" charset="0"/>
              </a:rPr>
              <a:t>t</a:t>
            </a:r>
            <a:r>
              <a:rPr lang="ru-RU" altLang="ru-RU" sz="2200" dirty="0">
                <a:latin typeface="Times New Roman Cyr" panose="02020603050405020304" pitchFamily="18" charset="0"/>
              </a:rPr>
              <a:t>, если другая фирма назначила высокую цену в момент (</a:t>
            </a:r>
            <a:r>
              <a:rPr lang="ru-RU" altLang="ru-RU" sz="2200" i="1" dirty="0">
                <a:latin typeface="Times New Roman Cyr" panose="02020603050405020304" pitchFamily="18" charset="0"/>
              </a:rPr>
              <a:t>t</a:t>
            </a:r>
            <a:r>
              <a:rPr lang="ru-RU" altLang="ru-RU" sz="2200" dirty="0">
                <a:latin typeface="Times New Roman Cyr" panose="02020603050405020304" pitchFamily="18" charset="0"/>
              </a:rPr>
              <a:t>–1); и назначить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низкую </a:t>
            </a:r>
            <a:r>
              <a:rPr lang="ru-RU" altLang="ru-RU" sz="2200" dirty="0">
                <a:latin typeface="Times New Roman Cyr" panose="02020603050405020304" pitchFamily="18" charset="0"/>
              </a:rPr>
              <a:t>цену в противном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случае.</a:t>
            </a:r>
            <a:endParaRPr lang="en-US" altLang="ru-RU" sz="2200" dirty="0">
              <a:latin typeface="Times New Roman Cyr" panose="02020603050405020304" pitchFamily="18" charset="0"/>
            </a:endParaRPr>
          </a:p>
          <a:p>
            <a:pPr marL="363538" indent="-363538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Стратегия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«хищничества»</a:t>
            </a:r>
            <a:r>
              <a:rPr lang="ru-RU" altLang="ru-RU" sz="2200" b="1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– назначать низкую цену в любой момент времени вне зависимости от действий конкурента.</a:t>
            </a:r>
          </a:p>
        </p:txBody>
      </p:sp>
      <p:sp>
        <p:nvSpPr>
          <p:cNvPr id="23" name="Rectangle 213"/>
          <p:cNvSpPr>
            <a:spLocks noChangeArrowheads="1"/>
          </p:cNvSpPr>
          <p:nvPr/>
        </p:nvSpPr>
        <p:spPr bwMode="auto">
          <a:xfrm>
            <a:off x="124504" y="5300853"/>
            <a:ext cx="729629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i="1" dirty="0"/>
              <a:t>ρ</a:t>
            </a:r>
            <a:r>
              <a:rPr lang="ru-RU" altLang="ru-RU" sz="2200" dirty="0"/>
              <a:t> – заданная вероятность того, что игра будет продолжена.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14"/>
              <p:cNvSpPr>
                <a:spLocks noChangeArrowheads="1"/>
              </p:cNvSpPr>
              <p:nvPr/>
            </p:nvSpPr>
            <p:spPr bwMode="auto">
              <a:xfrm>
                <a:off x="124504" y="5673684"/>
                <a:ext cx="8961439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eaLnBrk="1" hangingPunct="1"/>
                <a:r>
                  <a:rPr lang="ru-RU" altLang="ru-RU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ru-RU" alt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дисконтирующий множитель, связанный со ставкой </a:t>
                </a:r>
                <a:r>
                  <a:rPr lang="ru-RU" alt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дисконтирования</a:t>
                </a:r>
                <a:endParaRPr lang="en-US" alt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ru-RU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altLang="ru-RU" sz="2200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sz="2200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формулой </a:t>
                </a:r>
                <a:r>
                  <a:rPr lang="en-US" alt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=1/(1+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ru-RU" sz="2200" dirty="0" smtClean="0">
                    <a:latin typeface="Times New Roman" panose="02020603050405020304" pitchFamily="18" charset="0"/>
                  </a:rPr>
                  <a:t>.</a:t>
                </a:r>
                <a:endParaRPr lang="ru-RU" altLang="ru-RU" sz="2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504" y="5673684"/>
                <a:ext cx="8961439" cy="769441"/>
              </a:xfrm>
              <a:prstGeom prst="rect">
                <a:avLst/>
              </a:prstGeom>
              <a:blipFill>
                <a:blip r:embed="rId4"/>
                <a:stretch>
                  <a:fillRect l="-884" t="-4762" r="-340" b="-158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5401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Динамическая ценовая конкуренция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219530" y="1061585"/>
            <a:ext cx="3382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Стратегия «Око за око»: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25" name="Rectangle 45"/>
          <p:cNvSpPr>
            <a:spLocks noChangeArrowheads="1"/>
          </p:cNvSpPr>
          <p:nvPr/>
        </p:nvSpPr>
        <p:spPr bwMode="auto">
          <a:xfrm>
            <a:off x="219530" y="1740760"/>
            <a:ext cx="36783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Стратегия «хищничества»: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27" name="Rectangle 49"/>
          <p:cNvSpPr>
            <a:spLocks noChangeArrowheads="1"/>
          </p:cNvSpPr>
          <p:nvPr/>
        </p:nvSpPr>
        <p:spPr bwMode="auto">
          <a:xfrm>
            <a:off x="181558" y="3079644"/>
            <a:ext cx="885290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Фирмы отказываются от ценовой войны, если</a:t>
            </a:r>
          </a:p>
          <a:p>
            <a:pPr algn="just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Увеличивается вероятность дальнейшего взаимодействия.</a:t>
            </a:r>
          </a:p>
          <a:p>
            <a:pPr algn="just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Если увеличивается значимость будущих прибылей.</a:t>
            </a:r>
          </a:p>
          <a:p>
            <a:pPr algn="just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Одностороннее снижение цены приводит к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малому </a:t>
            </a:r>
            <a:r>
              <a:rPr lang="ru-RU" altLang="ru-RU" sz="2200" dirty="0">
                <a:latin typeface="Times New Roman Cyr" panose="02020603050405020304" pitchFamily="18" charset="0"/>
              </a:rPr>
              <a:t>увеличению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при-были</a:t>
            </a:r>
            <a:r>
              <a:rPr lang="ru-RU" altLang="ru-RU" sz="2200" dirty="0">
                <a:latin typeface="Times New Roman Cyr" panose="02020603050405020304" pitchFamily="18" charset="0"/>
              </a:rPr>
              <a:t>,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а </a:t>
            </a:r>
            <a:r>
              <a:rPr lang="ru-RU" altLang="ru-RU" sz="2200" dirty="0">
                <a:latin typeface="Times New Roman Cyr" panose="02020603050405020304" pitchFamily="18" charset="0"/>
              </a:rPr>
              <a:t>взаимное снижение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цены </a:t>
            </a:r>
            <a:r>
              <a:rPr lang="ru-RU" altLang="ru-RU" sz="2200" dirty="0">
                <a:latin typeface="Times New Roman Cyr" panose="02020603050405020304" pitchFamily="18" charset="0"/>
              </a:rPr>
              <a:t>крайне неприятно для обеих фирм. </a:t>
            </a: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176338" y="4803584"/>
            <a:ext cx="896766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/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Эмпирические исследования (</a:t>
            </a:r>
            <a:r>
              <a:rPr lang="ru-RU" altLang="ru-RU" sz="2200" b="1" dirty="0" err="1">
                <a:solidFill>
                  <a:srgbClr val="00FFFF"/>
                </a:solidFill>
                <a:latin typeface="+mn-lt"/>
              </a:rPr>
              <a:t>Аксельрод</a:t>
            </a: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). Требования к стратегиям:</a:t>
            </a:r>
          </a:p>
          <a:p>
            <a:pPr marL="363538" indent="-363538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Добрая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– не должна предавать, пока этого не сделает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оппонент.</a:t>
            </a:r>
          </a:p>
          <a:p>
            <a:pPr marL="363538" indent="-363538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Мстительная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– не должна быть слепым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оптимистом.</a:t>
            </a:r>
          </a:p>
          <a:p>
            <a:pPr marL="363538" indent="-363538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Прощающая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– отомстив, должна вернуться к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сотрудничеству.</a:t>
            </a:r>
          </a:p>
          <a:p>
            <a:pPr marL="363538" indent="-363538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Не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завистливая</a:t>
            </a:r>
            <a:r>
              <a:rPr lang="ru-RU" altLang="ru-RU" sz="2200" dirty="0">
                <a:latin typeface="Times New Roman Cyr" panose="02020603050405020304" pitchFamily="18" charset="0"/>
              </a:rPr>
              <a:t> – не должна пытаться выиграть больше оппонента.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82148" y="1975996"/>
                <a:ext cx="8298340" cy="729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𝑁𝑃𝑉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𝜌𝛿</m:t>
                      </m:r>
                      <m:r>
                        <a:rPr lang="en-US" alt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ru-RU" i="1">
                          <a:latin typeface="Cambria Math" panose="02040503050406030204" pitchFamily="18" charset="0"/>
                        </a:rPr>
                        <m:t>+…=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𝜌𝛿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𝜌𝛿</m:t>
                          </m:r>
                        </m:den>
                      </m:f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𝜌𝛿</m:t>
                          </m:r>
                        </m:den>
                      </m:f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altLang="ru-RU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48" y="1975996"/>
                <a:ext cx="8298340" cy="729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76338" y="1330669"/>
                <a:ext cx="5972629" cy="669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𝑁𝑃𝑉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𝜌𝛿</m:t>
                      </m:r>
                      <m:r>
                        <a:rPr lang="en-US" alt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ru-RU" i="1">
                          <a:latin typeface="Cambria Math" panose="02040503050406030204" pitchFamily="18" charset="0"/>
                        </a:rPr>
                        <m:t>+…=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𝜌𝛿</m:t>
                          </m:r>
                        </m:den>
                      </m:f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38" y="1330669"/>
                <a:ext cx="5972629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212681" y="2543784"/>
                <a:ext cx="8298340" cy="669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𝑁𝑃𝑉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𝑁𝑃𝑉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  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𝜌𝛿</m:t>
                          </m:r>
                        </m:den>
                      </m:f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𝜌𝛿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altLang="ru-RU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1" y="2543784"/>
                <a:ext cx="8298340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40286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27" grpId="0"/>
      <p:bldP spid="29" grpId="0"/>
      <p:bldP spid="2" grpId="0"/>
      <p:bldP spid="3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Эджворта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(1897)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283136"/>
              </p:ext>
            </p:extLst>
          </p:nvPr>
        </p:nvGraphicFramePr>
        <p:xfrm>
          <a:off x="2010200" y="915664"/>
          <a:ext cx="1206724" cy="32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Формула" r:id="rId3" imgW="850680" imgH="228600" progId="Equation.3">
                  <p:embed/>
                </p:oleObj>
              </mc:Choice>
              <mc:Fallback>
                <p:oleObj name="Формула" r:id="rId3" imgW="850680" imgH="228600" progId="Equation.3">
                  <p:embed/>
                  <p:pic>
                    <p:nvPicPr>
                      <p:cNvPr id="2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200" y="915664"/>
                        <a:ext cx="1206724" cy="324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818594"/>
              </p:ext>
            </p:extLst>
          </p:nvPr>
        </p:nvGraphicFramePr>
        <p:xfrm>
          <a:off x="3394638" y="887661"/>
          <a:ext cx="1227368" cy="341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Формула" r:id="rId5" imgW="863280" imgH="241200" progId="Equation.3">
                  <p:embed/>
                </p:oleObj>
              </mc:Choice>
              <mc:Fallback>
                <p:oleObj name="Формула" r:id="rId5" imgW="863280" imgH="241200" progId="Equation.3">
                  <p:embed/>
                  <p:pic>
                    <p:nvPicPr>
                      <p:cNvPr id="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638" y="887661"/>
                        <a:ext cx="1227368" cy="341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869285"/>
              </p:ext>
            </p:extLst>
          </p:nvPr>
        </p:nvGraphicFramePr>
        <p:xfrm>
          <a:off x="4800600" y="896711"/>
          <a:ext cx="25352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Уравнение" r:id="rId7" imgW="1765080" imgH="241200" progId="Equation.3">
                  <p:embed/>
                </p:oleObj>
              </mc:Choice>
              <mc:Fallback>
                <p:oleObj name="Уравнение" r:id="rId7" imgW="1765080" imgH="241200" progId="Equation.3">
                  <p:embed/>
                  <p:pic>
                    <p:nvPicPr>
                      <p:cNvPr id="2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896711"/>
                        <a:ext cx="2535238" cy="33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19075" y="1283007"/>
            <a:ext cx="61901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Ограничения на производственные мощности:</a:t>
            </a:r>
          </a:p>
        </p:txBody>
      </p:sp>
      <p:graphicFrame>
        <p:nvGraphicFramePr>
          <p:cNvPr id="1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972969"/>
              </p:ext>
            </p:extLst>
          </p:nvPr>
        </p:nvGraphicFramePr>
        <p:xfrm>
          <a:off x="747712" y="1640182"/>
          <a:ext cx="4202665" cy="35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Формула" r:id="rId9" imgW="2844720" imgH="241200" progId="Equation.3">
                  <p:embed/>
                </p:oleObj>
              </mc:Choice>
              <mc:Fallback>
                <p:oleObj name="Формула" r:id="rId9" imgW="2844720" imgH="241200" progId="Equation.3">
                  <p:embed/>
                  <p:pic>
                    <p:nvPicPr>
                      <p:cNvPr id="1218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" y="1640182"/>
                        <a:ext cx="4202665" cy="351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38125" y="1875745"/>
            <a:ext cx="87857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Продажа продукции по издержкам не является равновесием </a:t>
            </a:r>
            <a:r>
              <a:rPr lang="ru-RU" altLang="ru-RU" sz="2200" b="1" dirty="0" err="1">
                <a:solidFill>
                  <a:srgbClr val="00FFFF"/>
                </a:solidFill>
              </a:rPr>
              <a:t>Нэша</a:t>
            </a:r>
            <a:r>
              <a:rPr lang="ru-RU" altLang="ru-RU" sz="2200" b="1" dirty="0">
                <a:solidFill>
                  <a:srgbClr val="00FFFF"/>
                </a:solidFill>
              </a:rPr>
              <a:t>!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238125" y="2228213"/>
            <a:ext cx="837152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Возможные стратегии поведения: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Установление низкой цены и продажа продукции в объеме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K</a:t>
            </a:r>
            <a:r>
              <a:rPr lang="en-US" altLang="ru-RU" sz="2200" i="1" baseline="-25000" dirty="0">
                <a:latin typeface="Times New Roman Cyr" panose="02020603050405020304" pitchFamily="18" charset="0"/>
              </a:rPr>
              <a:t>i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  <a:endParaRPr lang="en-US" altLang="ru-RU" sz="2200" dirty="0">
              <a:latin typeface="Times New Roman Cyr" panose="02020603050405020304" pitchFamily="18" charset="0"/>
            </a:endParaRP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Установление оптимальной цены и работа на остаточном спросе.</a:t>
            </a:r>
          </a:p>
        </p:txBody>
      </p:sp>
      <p:pic>
        <p:nvPicPr>
          <p:cNvPr id="18" name="Picture 25" descr="Pic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3" y="3751822"/>
            <a:ext cx="2679299" cy="292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Pic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87" y="3758398"/>
            <a:ext cx="2704495" cy="29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7" descr="Pic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110" y="3737352"/>
            <a:ext cx="2704495" cy="29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20663" y="3260729"/>
            <a:ext cx="83889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Случайное, эффективное </a:t>
            </a:r>
            <a:r>
              <a:rPr lang="ru-RU" altLang="ru-RU" sz="2200" b="1" dirty="0">
                <a:solidFill>
                  <a:srgbClr val="00FFFF"/>
                </a:solidFill>
              </a:rPr>
              <a:t>и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анти-эффективное рационирование: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4005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Схема случайного рационирования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630925"/>
              </p:ext>
            </p:extLst>
          </p:nvPr>
        </p:nvGraphicFramePr>
        <p:xfrm>
          <a:off x="199572" y="1072697"/>
          <a:ext cx="1390126" cy="33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Формула" r:id="rId3" imgW="1054080" imgH="241200" progId="Equation.3">
                  <p:embed/>
                </p:oleObj>
              </mc:Choice>
              <mc:Fallback>
                <p:oleObj name="Формула" r:id="rId3" imgW="1054080" imgH="241200" progId="Equation.3">
                  <p:embed/>
                  <p:pic>
                    <p:nvPicPr>
                      <p:cNvPr id="1228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72" y="1072697"/>
                        <a:ext cx="1390126" cy="333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058607"/>
              </p:ext>
            </p:extLst>
          </p:nvPr>
        </p:nvGraphicFramePr>
        <p:xfrm>
          <a:off x="1652132" y="1071110"/>
          <a:ext cx="2117410" cy="33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Формула" r:id="rId5" imgW="1663560" imgH="241200" progId="Equation.3">
                  <p:embed/>
                </p:oleObj>
              </mc:Choice>
              <mc:Fallback>
                <p:oleObj name="Формула" r:id="rId5" imgW="1663560" imgH="241200" progId="Equation.3">
                  <p:embed/>
                  <p:pic>
                    <p:nvPicPr>
                      <p:cNvPr id="1228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132" y="1071110"/>
                        <a:ext cx="2117410" cy="3332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477652"/>
              </p:ext>
            </p:extLst>
          </p:nvPr>
        </p:nvGraphicFramePr>
        <p:xfrm>
          <a:off x="3824967" y="1061585"/>
          <a:ext cx="1704975" cy="33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Формула" r:id="rId7" imgW="1333440" imgH="241200" progId="Equation.3">
                  <p:embed/>
                </p:oleObj>
              </mc:Choice>
              <mc:Fallback>
                <p:oleObj name="Формула" r:id="rId7" imgW="1333440" imgH="241200" progId="Equation.3">
                  <p:embed/>
                  <p:pic>
                    <p:nvPicPr>
                      <p:cNvPr id="1228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967" y="1061585"/>
                        <a:ext cx="1704975" cy="3332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17143"/>
              </p:ext>
            </p:extLst>
          </p:nvPr>
        </p:nvGraphicFramePr>
        <p:xfrm>
          <a:off x="201613" y="1393825"/>
          <a:ext cx="18891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Уравнение" r:id="rId9" imgW="1384200" imgH="266400" progId="Equation.3">
                  <p:embed/>
                </p:oleObj>
              </mc:Choice>
              <mc:Fallback>
                <p:oleObj name="Уравнение" r:id="rId9" imgW="1384200" imgH="266400" progId="Equation.3">
                  <p:embed/>
                  <p:pic>
                    <p:nvPicPr>
                      <p:cNvPr id="12290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1393825"/>
                        <a:ext cx="1889125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31763" y="1663026"/>
            <a:ext cx="50569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dirty="0"/>
              <a:t>… ценовая война до уровня цены </a:t>
            </a:r>
            <a:r>
              <a:rPr lang="en-US" altLang="ru-RU" sz="2200" i="1" dirty="0"/>
              <a:t>p</a:t>
            </a:r>
            <a:r>
              <a:rPr lang="en-US" altLang="ru-RU" sz="2200" baseline="-25000" dirty="0"/>
              <a:t>2</a:t>
            </a:r>
            <a:r>
              <a:rPr lang="en-US" altLang="ru-RU" sz="2200" i="1" dirty="0"/>
              <a:t>=p*</a:t>
            </a:r>
            <a:r>
              <a:rPr lang="ru-RU" altLang="ru-RU" sz="2200" dirty="0"/>
              <a:t>.</a:t>
            </a:r>
          </a:p>
        </p:txBody>
      </p:sp>
      <p:pic>
        <p:nvPicPr>
          <p:cNvPr id="27" name="Picture 26" descr="Pic7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0" y="1116587"/>
            <a:ext cx="3502933" cy="19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131763" y="2411420"/>
            <a:ext cx="864788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Прибыли при 2 стратегиях поведения: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Снижение цены и захват рынка:</a:t>
            </a:r>
          </a:p>
          <a:p>
            <a:pPr eaLnBrk="1" hangingPunct="1">
              <a:buFontTx/>
              <a:buAutoNum type="arabicPeriod"/>
            </a:pPr>
            <a:endParaRPr lang="en-US" altLang="ru-RU" sz="2200" dirty="0">
              <a:latin typeface="Times New Roman Cyr" panose="02020603050405020304" pitchFamily="18" charset="0"/>
            </a:endParaRP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Повышение цены до монопольного уровня (на остаточном спросе):</a:t>
            </a:r>
          </a:p>
        </p:txBody>
      </p:sp>
      <p:graphicFrame>
        <p:nvGraphicFramePr>
          <p:cNvPr id="2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162389"/>
              </p:ext>
            </p:extLst>
          </p:nvPr>
        </p:nvGraphicFramePr>
        <p:xfrm>
          <a:off x="571991" y="3095570"/>
          <a:ext cx="1548458" cy="38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Формула" r:id="rId12" imgW="1117440" imgH="279360" progId="Equation.3">
                  <p:embed/>
                </p:oleObj>
              </mc:Choice>
              <mc:Fallback>
                <p:oleObj name="Формула" r:id="rId12" imgW="1117440" imgH="279360" progId="Equation.3">
                  <p:embed/>
                  <p:pic>
                    <p:nvPicPr>
                      <p:cNvPr id="12291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91" y="3095570"/>
                        <a:ext cx="1548458" cy="38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115549"/>
              </p:ext>
            </p:extLst>
          </p:nvPr>
        </p:nvGraphicFramePr>
        <p:xfrm>
          <a:off x="560388" y="3721769"/>
          <a:ext cx="6784299" cy="121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Формула" r:id="rId14" imgW="4889160" imgH="876240" progId="Equation.3">
                  <p:embed/>
                </p:oleObj>
              </mc:Choice>
              <mc:Fallback>
                <p:oleObj name="Формула" r:id="rId14" imgW="4889160" imgH="876240" progId="Equation.3">
                  <p:embed/>
                  <p:pic>
                    <p:nvPicPr>
                      <p:cNvPr id="12291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3721769"/>
                        <a:ext cx="6784299" cy="1215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288741"/>
              </p:ext>
            </p:extLst>
          </p:nvPr>
        </p:nvGraphicFramePr>
        <p:xfrm>
          <a:off x="557214" y="4593002"/>
          <a:ext cx="3840616" cy="77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Формула" r:id="rId16" imgW="2705040" imgH="545760" progId="Equation.3">
                  <p:embed/>
                </p:oleObj>
              </mc:Choice>
              <mc:Fallback>
                <p:oleObj name="Формула" r:id="rId16" imgW="2705040" imgH="545760" progId="Equation.3">
                  <p:embed/>
                  <p:pic>
                    <p:nvPicPr>
                      <p:cNvPr id="12291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4" y="4593002"/>
                        <a:ext cx="3840616" cy="771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56320"/>
              </p:ext>
            </p:extLst>
          </p:nvPr>
        </p:nvGraphicFramePr>
        <p:xfrm>
          <a:off x="207702" y="2054231"/>
          <a:ext cx="1400617" cy="33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Формула" r:id="rId18" imgW="1054080" imgH="241200" progId="Equation.3">
                  <p:embed/>
                </p:oleObj>
              </mc:Choice>
              <mc:Fallback>
                <p:oleObj name="Формула" r:id="rId18" imgW="1054080" imgH="241200" progId="Equation.3">
                  <p:embed/>
                  <p:pic>
                    <p:nvPicPr>
                      <p:cNvPr id="12291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02" y="2054231"/>
                        <a:ext cx="1400617" cy="335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453112"/>
              </p:ext>
            </p:extLst>
          </p:nvPr>
        </p:nvGraphicFramePr>
        <p:xfrm>
          <a:off x="1647309" y="2039398"/>
          <a:ext cx="2136748" cy="336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Формула" r:id="rId20" imgW="1663560" imgH="241200" progId="Equation.3">
                  <p:embed/>
                </p:oleObj>
              </mc:Choice>
              <mc:Fallback>
                <p:oleObj name="Формула" r:id="rId20" imgW="1663560" imgH="241200" progId="Equation.3">
                  <p:embed/>
                  <p:pic>
                    <p:nvPicPr>
                      <p:cNvPr id="12291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309" y="2039398"/>
                        <a:ext cx="2136748" cy="336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95907"/>
              </p:ext>
            </p:extLst>
          </p:nvPr>
        </p:nvGraphicFramePr>
        <p:xfrm>
          <a:off x="3826287" y="2028600"/>
          <a:ext cx="1690981" cy="330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" name="Формула" r:id="rId22" imgW="1333440" imgH="241200" progId="Equation.3">
                  <p:embed/>
                </p:oleObj>
              </mc:Choice>
              <mc:Fallback>
                <p:oleObj name="Формула" r:id="rId22" imgW="1333440" imgH="241200" progId="Equation.3">
                  <p:embed/>
                  <p:pic>
                    <p:nvPicPr>
                      <p:cNvPr id="12292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287" y="2028600"/>
                        <a:ext cx="1690981" cy="330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4"/>
          <p:cNvSpPr>
            <a:spLocks noChangeArrowheads="1"/>
          </p:cNvSpPr>
          <p:nvPr/>
        </p:nvSpPr>
        <p:spPr bwMode="auto">
          <a:xfrm>
            <a:off x="101374" y="5293182"/>
            <a:ext cx="917546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dirty="0"/>
              <a:t>Цена </a:t>
            </a:r>
            <a:r>
              <a:rPr lang="en-US" altLang="ru-RU" sz="2200" i="1" dirty="0"/>
              <a:t>p</a:t>
            </a:r>
            <a:r>
              <a:rPr lang="ru-RU" altLang="ru-RU" sz="2200" dirty="0"/>
              <a:t>* находится из равенства              и решения квадратного уравнения.</a:t>
            </a:r>
          </a:p>
        </p:txBody>
      </p:sp>
      <p:graphicFrame>
        <p:nvGraphicFramePr>
          <p:cNvPr id="3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171700"/>
              </p:ext>
            </p:extLst>
          </p:nvPr>
        </p:nvGraphicFramePr>
        <p:xfrm>
          <a:off x="4027714" y="5305813"/>
          <a:ext cx="921657" cy="39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Формула" r:id="rId24" imgW="634725" imgH="279279" progId="Equation.3">
                  <p:embed/>
                </p:oleObj>
              </mc:Choice>
              <mc:Fallback>
                <p:oleObj name="Формула" r:id="rId24" imgW="634725" imgH="279279" progId="Equation.3">
                  <p:embed/>
                  <p:pic>
                    <p:nvPicPr>
                      <p:cNvPr id="12292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714" y="5305813"/>
                        <a:ext cx="921657" cy="399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48"/>
          <p:cNvSpPr>
            <a:spLocks noChangeArrowheads="1"/>
          </p:cNvSpPr>
          <p:nvPr/>
        </p:nvSpPr>
        <p:spPr bwMode="auto">
          <a:xfrm>
            <a:off x="83685" y="5623871"/>
            <a:ext cx="90312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Замечание 1. </a:t>
            </a:r>
            <a:r>
              <a:rPr lang="ru-RU" altLang="ru-RU" sz="2200" dirty="0"/>
              <a:t>В модели </a:t>
            </a:r>
            <a:r>
              <a:rPr lang="ru-RU" altLang="ru-RU" sz="2200" dirty="0" err="1"/>
              <a:t>Эджворта</a:t>
            </a:r>
            <a:r>
              <a:rPr lang="ru-RU" altLang="ru-RU" sz="2200" dirty="0"/>
              <a:t> нет статического равновесия! </a:t>
            </a:r>
          </a:p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Замечание 2. </a:t>
            </a:r>
            <a:r>
              <a:rPr lang="ru-RU" altLang="ru-RU" sz="2200" dirty="0"/>
              <a:t>Первой поднимать цену, уходя на остаточный спрос, всегда</a:t>
            </a:r>
          </a:p>
          <a:p>
            <a:pPr eaLnBrk="1" hangingPunct="1"/>
            <a:r>
              <a:rPr lang="ru-RU" altLang="ru-RU" sz="2200" dirty="0"/>
              <a:t>                        будет фирма с меньшими производственными мощностями!</a:t>
            </a:r>
          </a:p>
        </p:txBody>
      </p:sp>
    </p:spTree>
    <p:extLst>
      <p:ext uri="{BB962C8B-B14F-4D97-AF65-F5344CB8AC3E}">
        <p14:creationId xmlns:p14="http://schemas.microsoft.com/office/powerpoint/2010/main" val="227623491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5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Схема эффективного рационирования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pic>
        <p:nvPicPr>
          <p:cNvPr id="20" name="Picture 19" descr="Pic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49" y="1136650"/>
            <a:ext cx="3541713" cy="19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33350" y="1076545"/>
            <a:ext cx="514967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Параллельный сдвиг функции спроса!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2875" y="1453605"/>
            <a:ext cx="514015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dirty="0"/>
              <a:t>Критическая цена </a:t>
            </a:r>
            <a:r>
              <a:rPr lang="en-US" altLang="ru-RU" sz="2200" i="1" dirty="0"/>
              <a:t>p</a:t>
            </a:r>
            <a:r>
              <a:rPr lang="ru-RU" altLang="ru-RU" sz="2200" dirty="0"/>
              <a:t>* окажется ниже, чем</a:t>
            </a:r>
          </a:p>
          <a:p>
            <a:pPr eaLnBrk="1" hangingPunct="1"/>
            <a:r>
              <a:rPr lang="ru-RU" altLang="ru-RU" sz="2200" dirty="0"/>
              <a:t>при случайном рационировании! 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136525" y="2181682"/>
            <a:ext cx="514650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dirty="0"/>
              <a:t>Оптимальная цена ниже и зависит от </a:t>
            </a:r>
            <a:r>
              <a:rPr lang="en-US" altLang="ru-RU" sz="2200" i="1" dirty="0"/>
              <a:t>K</a:t>
            </a:r>
            <a:r>
              <a:rPr lang="en-US" altLang="ru-RU" sz="2200" baseline="-25000" dirty="0"/>
              <a:t>2</a:t>
            </a:r>
            <a:r>
              <a:rPr lang="ru-RU" altLang="ru-RU" sz="2200" dirty="0"/>
              <a:t>: </a:t>
            </a:r>
          </a:p>
        </p:txBody>
      </p:sp>
      <p:graphicFrame>
        <p:nvGraphicFramePr>
          <p:cNvPr id="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102447"/>
              </p:ext>
            </p:extLst>
          </p:nvPr>
        </p:nvGraphicFramePr>
        <p:xfrm>
          <a:off x="658980" y="2550026"/>
          <a:ext cx="17907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Уравнение" r:id="rId4" imgW="1244520" imgH="444240" progId="Equation.3">
                  <p:embed/>
                </p:oleObj>
              </mc:Choice>
              <mc:Fallback>
                <p:oleObj name="Уравнение" r:id="rId4" imgW="1244520" imgH="444240" progId="Equation.3">
                  <p:embed/>
                  <p:pic>
                    <p:nvPicPr>
                      <p:cNvPr id="1239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80" y="2550026"/>
                        <a:ext cx="17907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133350" y="3061996"/>
            <a:ext cx="864788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Прибыли при 2 стратегиях поведения: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Снижение цены и захват рынка:</a:t>
            </a:r>
          </a:p>
          <a:p>
            <a:pPr eaLnBrk="1" hangingPunct="1">
              <a:buFontTx/>
              <a:buAutoNum type="arabicPeriod"/>
            </a:pPr>
            <a:endParaRPr lang="en-US" altLang="ru-RU" sz="2200" dirty="0">
              <a:latin typeface="Times New Roman Cyr" panose="02020603050405020304" pitchFamily="18" charset="0"/>
            </a:endParaRP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Повышение цены до монопольного уровня (на остаточном спросе):</a:t>
            </a:r>
          </a:p>
        </p:txBody>
      </p:sp>
      <p:graphicFrame>
        <p:nvGraphicFramePr>
          <p:cNvPr id="4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927171"/>
              </p:ext>
            </p:extLst>
          </p:nvPr>
        </p:nvGraphicFramePr>
        <p:xfrm>
          <a:off x="571500" y="3765042"/>
          <a:ext cx="1562100" cy="384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Уравнение" r:id="rId6" imgW="1117440" imgH="279360" progId="Equation.3">
                  <p:embed/>
                </p:oleObj>
              </mc:Choice>
              <mc:Fallback>
                <p:oleObj name="Уравнение" r:id="rId6" imgW="1117440" imgH="279360" progId="Equation.3">
                  <p:embed/>
                  <p:pic>
                    <p:nvPicPr>
                      <p:cNvPr id="1239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765042"/>
                        <a:ext cx="1562100" cy="384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51648"/>
              </p:ext>
            </p:extLst>
          </p:nvPr>
        </p:nvGraphicFramePr>
        <p:xfrm>
          <a:off x="574676" y="4468633"/>
          <a:ext cx="2216232" cy="376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Уравнение" r:id="rId8" imgW="1485720" imgH="241200" progId="Equation.3">
                  <p:embed/>
                </p:oleObj>
              </mc:Choice>
              <mc:Fallback>
                <p:oleObj name="Уравнение" r:id="rId8" imgW="1485720" imgH="241200" progId="Equation.3">
                  <p:embed/>
                  <p:pic>
                    <p:nvPicPr>
                      <p:cNvPr id="1239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6" y="4468633"/>
                        <a:ext cx="2216232" cy="376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382689"/>
              </p:ext>
            </p:extLst>
          </p:nvPr>
        </p:nvGraphicFramePr>
        <p:xfrm>
          <a:off x="571517" y="4617728"/>
          <a:ext cx="5883610" cy="82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Формула" r:id="rId10" imgW="4254480" imgH="533160" progId="Equation.3">
                  <p:embed/>
                </p:oleObj>
              </mc:Choice>
              <mc:Fallback>
                <p:oleObj name="Формула" r:id="rId10" imgW="4254480" imgH="533160" progId="Equation.3">
                  <p:embed/>
                  <p:pic>
                    <p:nvPicPr>
                      <p:cNvPr id="12393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17" y="4617728"/>
                        <a:ext cx="5883610" cy="829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840924"/>
              </p:ext>
            </p:extLst>
          </p:nvPr>
        </p:nvGraphicFramePr>
        <p:xfrm>
          <a:off x="536562" y="5683102"/>
          <a:ext cx="53149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Уравнение" r:id="rId12" imgW="4076640" imgH="545760" progId="Equation.3">
                  <p:embed/>
                </p:oleObj>
              </mc:Choice>
              <mc:Fallback>
                <p:oleObj name="Уравнение" r:id="rId12" imgW="4076640" imgH="545760" progId="Equation.3">
                  <p:embed/>
                  <p:pic>
                    <p:nvPicPr>
                      <p:cNvPr id="12394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62" y="5683102"/>
                        <a:ext cx="5314950" cy="704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107950" y="5352786"/>
            <a:ext cx="46421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Нахождение критической цены </a:t>
            </a:r>
            <a:r>
              <a:rPr lang="en-US" altLang="ru-RU" sz="2200" b="1" i="1" dirty="0">
                <a:solidFill>
                  <a:srgbClr val="00FFFF"/>
                </a:solidFill>
              </a:rPr>
              <a:t>p</a:t>
            </a:r>
            <a:r>
              <a:rPr lang="en-US" altLang="ru-RU" sz="2200" b="1" dirty="0">
                <a:solidFill>
                  <a:srgbClr val="00FFFF"/>
                </a:solidFill>
              </a:rPr>
              <a:t>*</a:t>
            </a:r>
            <a:r>
              <a:rPr lang="ru-RU" altLang="ru-RU" sz="2200" b="1" dirty="0">
                <a:solidFill>
                  <a:srgbClr val="00FF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6653874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8" grpId="0"/>
      <p:bldP spid="40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Модели с возрастающими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п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редельными издержками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18</a:t>
            </a:r>
            <a:endParaRPr lang="ru-RU" altLang="ru-RU" sz="7200" dirty="0">
              <a:latin typeface="Times New Roman Cyr" pitchFamily="18" charset="0"/>
            </a:endParaRPr>
          </a:p>
        </p:txBody>
      </p:sp>
      <p:pic>
        <p:nvPicPr>
          <p:cNvPr id="15" name="Picture 15" descr="Pi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420120"/>
            <a:ext cx="2545096" cy="23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Pic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35" y="1423294"/>
            <a:ext cx="2624027" cy="23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7" descr="Pic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1420120"/>
            <a:ext cx="2541587" cy="23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3785143"/>
            <a:ext cx="914399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ru-RU" altLang="ru-RU" sz="2200" dirty="0"/>
              <a:t>Постоянная и убывающая отдача от масштаба, ограничение по мощности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-1" y="4069326"/>
                <a:ext cx="914399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 defTabSz="917575" eaLnBrk="1" hangingPunct="1"/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sz="20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∗=</m:t>
                    </m:r>
                    <m:sSub>
                      <m:sSubPr>
                        <m:ctrlPr>
                          <a:rPr lang="en-US" altLang="ru-RU" sz="200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ru-RU" sz="200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200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0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sz="20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sz="20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ru-RU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altLang="ru-RU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ru-RU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ru-RU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ru-RU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0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ru-RU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b="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ru-RU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ru-RU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ru-RU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altLang="ru-RU" sz="2000" b="1" dirty="0" smtClean="0">
                    <a:solidFill>
                      <a:srgbClr val="00FFFF"/>
                    </a:solidFill>
                  </a:rPr>
                  <a:t> – </a:t>
                </a:r>
                <a:r>
                  <a:rPr lang="ru-RU" altLang="ru-RU" sz="2000" b="1" dirty="0" smtClean="0">
                    <a:solidFill>
                      <a:srgbClr val="00FFFF"/>
                    </a:solidFill>
                  </a:rPr>
                  <a:t>не равновесие </a:t>
                </a:r>
                <a:r>
                  <a:rPr lang="ru-RU" altLang="ru-RU" sz="2000" b="1" dirty="0" err="1">
                    <a:solidFill>
                      <a:srgbClr val="00FFFF"/>
                    </a:solidFill>
                  </a:rPr>
                  <a:t>Нэша</a:t>
                </a:r>
                <a:r>
                  <a:rPr lang="ru-RU" altLang="ru-RU" sz="2000" b="1" dirty="0">
                    <a:solidFill>
                      <a:srgbClr val="00FFFF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23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4069326"/>
                <a:ext cx="9143999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2" descr="Pic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69" y="4469436"/>
            <a:ext cx="6504658" cy="228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7401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Модели с дифференцированным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продуктом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12713" y="5657430"/>
            <a:ext cx="90011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Главный недостаток: суммарный спрос на рынке одинаково 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реагиру-ет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</a:rPr>
              <a:t>на снижение цены как в дешевой, так и в дорогой фирме: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8974" y="1733584"/>
            <a:ext cx="730090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Транспортные издержки (модели 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Хотеллинга</a:t>
            </a:r>
            <a:r>
              <a:rPr lang="ru-RU" altLang="ru-RU" sz="2200" dirty="0">
                <a:latin typeface="Times New Roman Cyr" panose="02020603050405020304" pitchFamily="18" charset="0"/>
              </a:rPr>
              <a:t> и 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Сэлопа</a:t>
            </a:r>
            <a:r>
              <a:rPr lang="ru-RU" altLang="ru-RU" sz="2200" dirty="0">
                <a:latin typeface="Times New Roman Cyr" panose="02020603050405020304" pitchFamily="18" charset="0"/>
              </a:rPr>
              <a:t>).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Качество товара, обслуживания и сервиса.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49225" y="1392103"/>
            <a:ext cx="760131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Продукты не являются совершенно взаимозаменяемыми!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22628"/>
              </p:ext>
            </p:extLst>
          </p:nvPr>
        </p:nvGraphicFramePr>
        <p:xfrm>
          <a:off x="182563" y="2741157"/>
          <a:ext cx="2932932" cy="381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Уравнение" r:id="rId3" imgW="1841400" imgH="241200" progId="Equation.3">
                  <p:embed/>
                </p:oleObj>
              </mc:Choice>
              <mc:Fallback>
                <p:oleObj name="Уравнение" r:id="rId3" imgW="1841400" imgH="241200" progId="Equation.3">
                  <p:embed/>
                  <p:pic>
                    <p:nvPicPr>
                      <p:cNvPr id="129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2741157"/>
                        <a:ext cx="2932932" cy="3810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42711"/>
              </p:ext>
            </p:extLst>
          </p:nvPr>
        </p:nvGraphicFramePr>
        <p:xfrm>
          <a:off x="3221441" y="2726982"/>
          <a:ext cx="2974798" cy="378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Формула" r:id="rId5" imgW="1866600" imgH="241200" progId="Equation.3">
                  <p:embed/>
                </p:oleObj>
              </mc:Choice>
              <mc:Fallback>
                <p:oleObj name="Формула" r:id="rId5" imgW="1866600" imgH="241200" progId="Equation.3">
                  <p:embed/>
                  <p:pic>
                    <p:nvPicPr>
                      <p:cNvPr id="129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441" y="2726982"/>
                        <a:ext cx="2974798" cy="378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822399"/>
              </p:ext>
            </p:extLst>
          </p:nvPr>
        </p:nvGraphicFramePr>
        <p:xfrm>
          <a:off x="6321583" y="2735884"/>
          <a:ext cx="2606351" cy="378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Формула" r:id="rId7" imgW="1638000" imgH="241200" progId="Equation.3">
                  <p:embed/>
                </p:oleObj>
              </mc:Choice>
              <mc:Fallback>
                <p:oleObj name="Формула" r:id="rId7" imgW="1638000" imgH="241200" progId="Equation.3">
                  <p:embed/>
                  <p:pic>
                    <p:nvPicPr>
                      <p:cNvPr id="129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583" y="2735884"/>
                        <a:ext cx="2606351" cy="378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24745" y="2397389"/>
            <a:ext cx="28466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Простейшая модель: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12713" y="3057809"/>
            <a:ext cx="90011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При малой разнице цен часть клиентов остается у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дорогой </a:t>
            </a:r>
            <a:r>
              <a:rPr lang="ru-RU" altLang="ru-RU" sz="2200" b="1" dirty="0">
                <a:solidFill>
                  <a:srgbClr val="00FFFF"/>
                </a:solidFill>
              </a:rPr>
              <a:t>фирмы! </a:t>
            </a: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322069"/>
              </p:ext>
            </p:extLst>
          </p:nvPr>
        </p:nvGraphicFramePr>
        <p:xfrm>
          <a:off x="182563" y="3455144"/>
          <a:ext cx="1084681" cy="34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Формула" r:id="rId9" imgW="711000" imgH="228600" progId="Equation.3">
                  <p:embed/>
                </p:oleObj>
              </mc:Choice>
              <mc:Fallback>
                <p:oleObj name="Формула" r:id="rId9" imgW="711000" imgH="228600" progId="Equation.3">
                  <p:embed/>
                  <p:pic>
                    <p:nvPicPr>
                      <p:cNvPr id="1290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3455144"/>
                        <a:ext cx="1084681" cy="344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267244" y="3371401"/>
            <a:ext cx="77672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ru-RU" altLang="ru-RU" sz="2200" dirty="0"/>
              <a:t>если цены товаров в обеих фирмах растут на одну и ту же </a:t>
            </a:r>
            <a:r>
              <a:rPr lang="ru-RU" altLang="ru-RU" sz="2200" dirty="0" smtClean="0"/>
              <a:t>величину</a:t>
            </a:r>
            <a:r>
              <a:rPr lang="ru-RU" altLang="ru-RU" sz="2200" dirty="0"/>
              <a:t>, </a:t>
            </a:r>
            <a:r>
              <a:rPr lang="ru-RU" altLang="ru-RU" sz="2200" dirty="0" smtClean="0"/>
              <a:t>спрос </a:t>
            </a:r>
            <a:r>
              <a:rPr lang="ru-RU" altLang="ru-RU" sz="2200" dirty="0"/>
              <a:t>в обеих фирмах сокращается. </a:t>
            </a:r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124932"/>
              </p:ext>
            </p:extLst>
          </p:nvPr>
        </p:nvGraphicFramePr>
        <p:xfrm>
          <a:off x="177296" y="4078728"/>
          <a:ext cx="1690813" cy="3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Уравнение" r:id="rId11" imgW="1117440" imgH="241200" progId="Equation.3">
                  <p:embed/>
                </p:oleObj>
              </mc:Choice>
              <mc:Fallback>
                <p:oleObj name="Уравнение" r:id="rId11" imgW="1117440" imgH="241200" progId="Equation.3">
                  <p:embed/>
                  <p:pic>
                    <p:nvPicPr>
                      <p:cNvPr id="1290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96" y="4078728"/>
                        <a:ext cx="1690813" cy="36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868109" y="4031277"/>
            <a:ext cx="716635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ru-RU" altLang="ru-RU" sz="2200" dirty="0"/>
              <a:t>если обе фирмы назначают цены на уровне предельных издержек, </a:t>
            </a:r>
            <a:r>
              <a:rPr lang="ru-RU" altLang="ru-RU" sz="2200" dirty="0" smtClean="0"/>
              <a:t>спрос </a:t>
            </a:r>
            <a:r>
              <a:rPr lang="ru-RU" altLang="ru-RU" sz="2200" dirty="0"/>
              <a:t>на их товары будут </a:t>
            </a:r>
            <a:r>
              <a:rPr lang="ru-RU" altLang="ru-RU" sz="2200" dirty="0" smtClean="0"/>
              <a:t>положительными.</a:t>
            </a:r>
            <a:endParaRPr lang="ru-RU" altLang="ru-RU" sz="2200" dirty="0"/>
          </a:p>
        </p:txBody>
      </p:sp>
      <p:graphicFrame>
        <p:nvGraphicFramePr>
          <p:cNvPr id="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603218"/>
              </p:ext>
            </p:extLst>
          </p:nvPr>
        </p:nvGraphicFramePr>
        <p:xfrm>
          <a:off x="170947" y="4767821"/>
          <a:ext cx="3609657" cy="505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Формула" r:id="rId13" imgW="2514600" imgH="355320" progId="Equation.3">
                  <p:embed/>
                </p:oleObj>
              </mc:Choice>
              <mc:Fallback>
                <p:oleObj name="Формула" r:id="rId13" imgW="2514600" imgH="355320" progId="Equation.3">
                  <p:embed/>
                  <p:pic>
                    <p:nvPicPr>
                      <p:cNvPr id="1290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47" y="4767821"/>
                        <a:ext cx="3609657" cy="505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49267"/>
              </p:ext>
            </p:extLst>
          </p:nvPr>
        </p:nvGraphicFramePr>
        <p:xfrm>
          <a:off x="3973513" y="4764331"/>
          <a:ext cx="3679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Уравнение" r:id="rId15" imgW="2565360" imgH="355320" progId="Equation.3">
                  <p:embed/>
                </p:oleObj>
              </mc:Choice>
              <mc:Fallback>
                <p:oleObj name="Уравнение" r:id="rId15" imgW="2565360" imgH="355320" progId="Equation.3">
                  <p:embed/>
                  <p:pic>
                    <p:nvPicPr>
                      <p:cNvPr id="1290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4764331"/>
                        <a:ext cx="3679825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88569"/>
              </p:ext>
            </p:extLst>
          </p:nvPr>
        </p:nvGraphicFramePr>
        <p:xfrm>
          <a:off x="199540" y="5164928"/>
          <a:ext cx="7827730" cy="61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Формула" r:id="rId17" imgW="5803560" imgH="457200" progId="Equation.3">
                  <p:embed/>
                </p:oleObj>
              </mc:Choice>
              <mc:Fallback>
                <p:oleObj name="Формула" r:id="rId17" imgW="5803560" imgH="457200" progId="Equation.3">
                  <p:embed/>
                  <p:pic>
                    <p:nvPicPr>
                      <p:cNvPr id="1290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0" y="5164928"/>
                        <a:ext cx="7827730" cy="616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35747"/>
              </p:ext>
            </p:extLst>
          </p:nvPr>
        </p:nvGraphicFramePr>
        <p:xfrm>
          <a:off x="214311" y="6389102"/>
          <a:ext cx="6321170" cy="33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Формула" r:id="rId19" imgW="4508500" imgH="241300" progId="Equation.3">
                  <p:embed/>
                </p:oleObj>
              </mc:Choice>
              <mc:Fallback>
                <p:oleObj name="Формула" r:id="rId19" imgW="4508500" imgH="241300" progId="Equation.3">
                  <p:embed/>
                  <p:pic>
                    <p:nvPicPr>
                      <p:cNvPr id="1290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1" y="6389102"/>
                        <a:ext cx="6321170" cy="333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67048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0" grpId="0"/>
      <p:bldP spid="21" grpId="0"/>
      <p:bldP spid="25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Олигополия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512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4645" y="1068523"/>
            <a:ext cx="883981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itchFamily="18" charset="0"/>
              </a:rPr>
              <a:t>Особенности: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" pitchFamily="18" charset="0"/>
              </a:rPr>
              <a:t>Небольшое количество фирм (максимальное число которых зависит от информационной открытости рынка).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" pitchFamily="18" charset="0"/>
              </a:rPr>
              <a:t>Однородный (нефть) </a:t>
            </a:r>
            <a:r>
              <a:rPr lang="ru-RU" altLang="ru-RU" sz="2200" dirty="0" smtClean="0">
                <a:latin typeface="Times New Roman" pitchFamily="18" charset="0"/>
              </a:rPr>
              <a:t>/ </a:t>
            </a:r>
            <a:r>
              <a:rPr lang="ru-RU" altLang="ru-RU" sz="2200" dirty="0">
                <a:latin typeface="Times New Roman" pitchFamily="18" charset="0"/>
              </a:rPr>
              <a:t>дифференцированный (сотовая связь) продукт.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solidFill>
                  <a:schemeClr val="hlink"/>
                </a:solidFill>
                <a:latin typeface="Times New Roman" pitchFamily="18" charset="0"/>
              </a:rPr>
              <a:t>Стратегическое взаимодействие между производителями.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" pitchFamily="18" charset="0"/>
              </a:rPr>
              <a:t>Наличие барьеров входа.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4173" y="3147481"/>
            <a:ext cx="86375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" pitchFamily="18" charset="0"/>
              </a:rPr>
              <a:t>Олигополия без сговора</a:t>
            </a:r>
            <a:r>
              <a:rPr lang="ru-RU" altLang="ru-RU" sz="2200" dirty="0">
                <a:latin typeface="Times New Roman" pitchFamily="18" charset="0"/>
              </a:rPr>
              <a:t> – каждая из фирм, ориентируясь на действия </a:t>
            </a:r>
            <a:r>
              <a:rPr lang="ru-RU" altLang="ru-RU" sz="2200" dirty="0" smtClean="0">
                <a:latin typeface="Times New Roman" pitchFamily="18" charset="0"/>
              </a:rPr>
              <a:t>конкурентов</a:t>
            </a:r>
            <a:r>
              <a:rPr lang="ru-RU" altLang="ru-RU" sz="2200" dirty="0">
                <a:latin typeface="Times New Roman" pitchFamily="18" charset="0"/>
              </a:rPr>
              <a:t>, самостоятельно максимизирует прибыль, управляя своей ценой и объемом поставок продукции.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80998" y="4190120"/>
            <a:ext cx="86328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Виды олигополии без сговора: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solidFill>
                  <a:srgbClr val="00FFFF"/>
                </a:solidFill>
                <a:latin typeface="Times New Roman Cyr" pitchFamily="18" charset="-52"/>
              </a:rPr>
              <a:t>Количественная олигополия</a:t>
            </a:r>
            <a:r>
              <a:rPr lang="ru-RU" altLang="ru-RU" sz="2200" dirty="0">
                <a:latin typeface="Times New Roman Cyr" pitchFamily="18" charset="-52"/>
              </a:rPr>
              <a:t> (более </a:t>
            </a:r>
            <a:r>
              <a:rPr lang="ru-RU" altLang="ru-RU" sz="2200" dirty="0" smtClean="0">
                <a:latin typeface="Times New Roman Cyr" pitchFamily="18" charset="-52"/>
              </a:rPr>
              <a:t>адекватна, </a:t>
            </a:r>
            <a:r>
              <a:rPr lang="ru-RU" altLang="ru-RU" sz="2200" dirty="0">
                <a:latin typeface="Times New Roman Cyr" pitchFamily="18" charset="-52"/>
              </a:rPr>
              <a:t>когда фирмам после принятия плана относительно трудно изменить производственные мощности, а, следовательно, и объем поставок).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solidFill>
                  <a:srgbClr val="00FFFF"/>
                </a:solidFill>
                <a:latin typeface="Times New Roman Cyr" pitchFamily="18" charset="-52"/>
              </a:rPr>
              <a:t>Ценовая олигополия</a:t>
            </a:r>
            <a:r>
              <a:rPr lang="ru-RU" altLang="ru-RU" sz="2200" dirty="0">
                <a:latin typeface="Times New Roman Cyr" pitchFamily="18" charset="-52"/>
              </a:rPr>
              <a:t> (более адекватна, когда фирмы в состоянии за </a:t>
            </a:r>
            <a:r>
              <a:rPr lang="ru-RU" altLang="ru-RU" sz="2200" dirty="0" smtClean="0">
                <a:latin typeface="Times New Roman Cyr" pitchFamily="18" charset="-52"/>
              </a:rPr>
              <a:t>небольшое </a:t>
            </a:r>
            <a:r>
              <a:rPr lang="ru-RU" altLang="ru-RU" sz="2200" dirty="0">
                <a:latin typeface="Times New Roman Cyr" pitchFamily="18" charset="-52"/>
              </a:rPr>
              <a:t>время существенно изменить объем поставок на рынок, в том числе, при возможности, завоевать весь рынок).</a:t>
            </a:r>
          </a:p>
        </p:txBody>
      </p:sp>
    </p:spTree>
    <p:extLst>
      <p:ext uri="{BB962C8B-B14F-4D97-AF65-F5344CB8AC3E}">
        <p14:creationId xmlns:p14="http://schemas.microsoft.com/office/powerpoint/2010/main" val="112782637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20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Олигополия со сговором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562" y="1075368"/>
            <a:ext cx="87979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Олигополия со сговором</a:t>
            </a:r>
            <a:r>
              <a:rPr lang="ru-RU" altLang="ru-RU" sz="2200" dirty="0">
                <a:latin typeface="+mn-lt"/>
              </a:rPr>
              <a:t> – фирмы пытаются в целях повышения </a:t>
            </a:r>
            <a:r>
              <a:rPr lang="ru-RU" altLang="ru-RU" sz="2200" dirty="0" err="1" smtClean="0">
                <a:latin typeface="+mn-lt"/>
              </a:rPr>
              <a:t>соб-ственной</a:t>
            </a:r>
            <a:r>
              <a:rPr lang="ru-RU" altLang="ru-RU" sz="2200" dirty="0" smtClean="0">
                <a:latin typeface="+mn-lt"/>
              </a:rPr>
              <a:t> </a:t>
            </a:r>
            <a:r>
              <a:rPr lang="ru-RU" altLang="ru-RU" sz="2200" dirty="0">
                <a:latin typeface="+mn-lt"/>
              </a:rPr>
              <a:t>прибыли найти кооперативное решение.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80274" y="1782040"/>
            <a:ext cx="87883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Эдвард </a:t>
            </a:r>
            <a:r>
              <a:rPr lang="ru-RU" altLang="ru-RU" sz="2200" b="1" dirty="0" err="1">
                <a:solidFill>
                  <a:srgbClr val="00FFFF"/>
                </a:solidFill>
              </a:rPr>
              <a:t>Чемберлин</a:t>
            </a:r>
            <a:r>
              <a:rPr lang="ru-RU" altLang="ru-RU" sz="2200" b="1" dirty="0">
                <a:solidFill>
                  <a:srgbClr val="00FFFF"/>
                </a:solidFill>
              </a:rPr>
              <a:t>:</a:t>
            </a:r>
          </a:p>
          <a:p>
            <a:pPr eaLnBrk="1" hangingPunct="1"/>
            <a:r>
              <a:rPr lang="ru-RU" altLang="ru-RU" sz="2200" dirty="0"/>
              <a:t>Фирмы признают свою взаимозависимость и поддерживают </a:t>
            </a:r>
            <a:r>
              <a:rPr lang="ru-RU" altLang="ru-RU" sz="2200" dirty="0" smtClean="0"/>
              <a:t>монополь-</a:t>
            </a:r>
            <a:r>
              <a:rPr lang="ru-RU" altLang="ru-RU" sz="2200" dirty="0" err="1" smtClean="0"/>
              <a:t>ную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цену без явного сговора. </a:t>
            </a:r>
            <a:r>
              <a:rPr lang="ru-RU" altLang="ru-RU" sz="2200" dirty="0" smtClean="0"/>
              <a:t> При </a:t>
            </a:r>
            <a:r>
              <a:rPr lang="ru-RU" altLang="ru-RU" sz="2200" dirty="0"/>
              <a:t>наличии небольшого числа </a:t>
            </a:r>
            <a:r>
              <a:rPr lang="ru-RU" altLang="ru-RU" sz="2200" dirty="0" smtClean="0"/>
              <a:t>продав-</a:t>
            </a:r>
            <a:r>
              <a:rPr lang="ru-RU" altLang="ru-RU" sz="2200" dirty="0" err="1" smtClean="0"/>
              <a:t>цов</a:t>
            </a:r>
            <a:r>
              <a:rPr lang="ru-RU" altLang="ru-RU" sz="2200" dirty="0" smtClean="0"/>
              <a:t> собственное </a:t>
            </a:r>
            <a:r>
              <a:rPr lang="ru-RU" altLang="ru-RU" sz="2200" dirty="0"/>
              <a:t>действие каждого оказывает значительное влияние на конкурентов, которые не будут мириться с потерями. </a:t>
            </a:r>
            <a:r>
              <a:rPr lang="ru-RU" altLang="ru-RU" sz="2200" dirty="0" smtClean="0"/>
              <a:t> Снижение </a:t>
            </a:r>
            <a:r>
              <a:rPr lang="ru-RU" altLang="ru-RU" sz="2200" dirty="0"/>
              <a:t>цены, предпринятое кем бы то ни было, приводит к снижению цен остальных фирм и уменьшению собственных прибылей.  Равновесный результат будет таким же, как если бы между фирмами существовало </a:t>
            </a:r>
            <a:r>
              <a:rPr lang="ru-RU" altLang="ru-RU" sz="2200" dirty="0" smtClean="0"/>
              <a:t>монополи-</a:t>
            </a:r>
            <a:r>
              <a:rPr lang="ru-RU" altLang="ru-RU" sz="2200" dirty="0" err="1" smtClean="0"/>
              <a:t>стическое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соглашение. 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80273" y="4869854"/>
            <a:ext cx="878833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Модели олигополии со сговором:</a:t>
            </a:r>
          </a:p>
          <a:p>
            <a:pPr marL="457200" indent="-457200" eaLnBrk="1" hangingPunct="1">
              <a:buAutoNum type="arabicPeriod"/>
            </a:pPr>
            <a:r>
              <a:rPr lang="ru-RU" altLang="ru-RU" sz="2200" dirty="0" smtClean="0"/>
              <a:t>Неявный сговор (ценовое лидерство).</a:t>
            </a:r>
          </a:p>
          <a:p>
            <a:pPr marL="457200" indent="-457200" eaLnBrk="1" hangingPunct="1">
              <a:buAutoNum type="arabicPeriod"/>
            </a:pPr>
            <a:r>
              <a:rPr lang="ru-RU" altLang="ru-RU" sz="2200" dirty="0" smtClean="0"/>
              <a:t>Модель </a:t>
            </a:r>
            <a:r>
              <a:rPr lang="ru-RU" altLang="ru-RU" sz="2200" dirty="0" err="1" smtClean="0"/>
              <a:t>Форхаймера</a:t>
            </a:r>
            <a:r>
              <a:rPr lang="ru-RU" altLang="ru-RU" sz="2200" dirty="0" smtClean="0"/>
              <a:t> (доминирующая фирма)</a:t>
            </a:r>
          </a:p>
          <a:p>
            <a:pPr marL="457200" indent="-457200" eaLnBrk="1" hangingPunct="1">
              <a:buAutoNum type="arabicPeriod"/>
            </a:pPr>
            <a:r>
              <a:rPr lang="ru-RU" altLang="ru-RU" sz="2200" dirty="0" smtClean="0"/>
              <a:t>Картель.</a:t>
            </a:r>
          </a:p>
          <a:p>
            <a:pPr marL="457200" indent="-457200" eaLnBrk="1" hangingPunct="1">
              <a:buAutoNum type="arabicPeriod"/>
            </a:pPr>
            <a:r>
              <a:rPr lang="ru-RU" altLang="ru-RU" sz="2200" dirty="0" smtClean="0"/>
              <a:t>Картель + конкурентное окружение.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69700750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21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851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Ценовые лидеры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88900" y="1017125"/>
            <a:ext cx="8945563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Доминирующая  фирма </a:t>
            </a:r>
            <a:r>
              <a:rPr lang="ru-RU" altLang="ru-RU" sz="2200" dirty="0" smtClean="0">
                <a:latin typeface="Times New Roman Cyr" pitchFamily="18" charset="-52"/>
              </a:rPr>
              <a:t>– фирма</a:t>
            </a:r>
            <a:r>
              <a:rPr lang="ru-RU" altLang="ru-RU" sz="2200" dirty="0">
                <a:latin typeface="Times New Roman Cyr" pitchFamily="18" charset="-52"/>
              </a:rPr>
              <a:t>, </a:t>
            </a:r>
            <a:r>
              <a:rPr lang="ru-RU" altLang="ru-RU" sz="2200" dirty="0" smtClean="0">
                <a:latin typeface="Times New Roman Cyr" pitchFamily="18" charset="-52"/>
              </a:rPr>
              <a:t>владеющая </a:t>
            </a:r>
            <a:r>
              <a:rPr lang="ru-RU" altLang="ru-RU" sz="2200" dirty="0">
                <a:latin typeface="Times New Roman Cyr" pitchFamily="18" charset="-52"/>
              </a:rPr>
              <a:t>большей долей на </a:t>
            </a:r>
            <a:r>
              <a:rPr lang="ru-RU" altLang="ru-RU" sz="2200" dirty="0" err="1" smtClean="0">
                <a:latin typeface="Times New Roman Cyr" pitchFamily="18" charset="-52"/>
              </a:rPr>
              <a:t>рын-ке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и большими ресурсами, </a:t>
            </a:r>
            <a:r>
              <a:rPr lang="ru-RU" altLang="ru-RU" sz="2200" dirty="0" smtClean="0">
                <a:latin typeface="Times New Roman Cyr" pitchFamily="18" charset="-52"/>
              </a:rPr>
              <a:t>которые позволяют </a:t>
            </a:r>
            <a:r>
              <a:rPr lang="ru-RU" altLang="ru-RU" sz="2200" dirty="0">
                <a:latin typeface="Times New Roman Cyr" pitchFamily="18" charset="-52"/>
              </a:rPr>
              <a:t>дольше других </a:t>
            </a:r>
            <a:r>
              <a:rPr lang="ru-RU" altLang="ru-RU" sz="2200" dirty="0" err="1" smtClean="0">
                <a:latin typeface="Times New Roman Cyr" pitchFamily="18" charset="-52"/>
              </a:rPr>
              <a:t>выдер</a:t>
            </a:r>
            <a:r>
              <a:rPr lang="ru-RU" altLang="ru-RU" sz="2200" dirty="0" smtClean="0">
                <a:latin typeface="Times New Roman Cyr" pitchFamily="18" charset="-52"/>
              </a:rPr>
              <a:t>-живать </a:t>
            </a:r>
            <a:r>
              <a:rPr lang="ru-RU" altLang="ru-RU" sz="2200" dirty="0">
                <a:latin typeface="Times New Roman Cyr" pitchFamily="18" charset="-52"/>
              </a:rPr>
              <a:t>ценовую войну. </a:t>
            </a:r>
            <a:r>
              <a:rPr lang="ru-RU" altLang="ru-RU" sz="2200" dirty="0" smtClean="0">
                <a:latin typeface="Times New Roman Cyr" pitchFamily="18" charset="-52"/>
              </a:rPr>
              <a:t>Часто лидер выпускает </a:t>
            </a:r>
            <a:r>
              <a:rPr lang="ru-RU" altLang="ru-RU" sz="2200" dirty="0">
                <a:latin typeface="Times New Roman Cyr" pitchFamily="18" charset="-52"/>
              </a:rPr>
              <a:t>продукт более </a:t>
            </a:r>
            <a:r>
              <a:rPr lang="ru-RU" altLang="ru-RU" sz="2200" dirty="0" smtClean="0">
                <a:latin typeface="Times New Roman Cyr" pitchFamily="18" charset="-52"/>
              </a:rPr>
              <a:t>высоко-</a:t>
            </a:r>
            <a:r>
              <a:rPr lang="ru-RU" altLang="ru-RU" sz="2200" dirty="0" err="1" smtClean="0">
                <a:latin typeface="Times New Roman Cyr" pitchFamily="18" charset="-52"/>
              </a:rPr>
              <a:t>го</a:t>
            </a:r>
            <a:r>
              <a:rPr lang="ru-RU" altLang="ru-RU" sz="2200" dirty="0" smtClean="0">
                <a:latin typeface="Times New Roman Cyr" pitchFamily="18" charset="-52"/>
              </a:rPr>
              <a:t> качества</a:t>
            </a:r>
            <a:r>
              <a:rPr lang="ru-RU" altLang="ru-RU" sz="2200" dirty="0">
                <a:latin typeface="Times New Roman Cyr" pitchFamily="18" charset="-52"/>
              </a:rPr>
              <a:t>, чем аутсайдеры. </a:t>
            </a:r>
            <a:r>
              <a:rPr lang="ru-RU" altLang="ru-RU" sz="2200" dirty="0" smtClean="0">
                <a:latin typeface="Times New Roman Cyr" pitchFamily="18" charset="-52"/>
              </a:rPr>
              <a:t>При </a:t>
            </a:r>
            <a:r>
              <a:rPr lang="ru-RU" altLang="ru-RU" sz="2200" dirty="0">
                <a:latin typeface="Times New Roman Cyr" pitchFamily="18" charset="-52"/>
              </a:rPr>
              <a:t>этом высокое качество продукта </a:t>
            </a:r>
            <a:r>
              <a:rPr lang="ru-RU" altLang="ru-RU" sz="2200" dirty="0" smtClean="0">
                <a:latin typeface="Times New Roman Cyr" pitchFamily="18" charset="-52"/>
              </a:rPr>
              <a:t>оп-</a:t>
            </a:r>
            <a:r>
              <a:rPr lang="ru-RU" altLang="ru-RU" sz="2200" dirty="0" err="1" smtClean="0">
                <a:latin typeface="Times New Roman Cyr" pitchFamily="18" charset="-52"/>
              </a:rPr>
              <a:t>ределяется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не только внутренними свойствами выпускаемого товара, но рекламой и репутацией фирмы.</a:t>
            </a:r>
            <a:endParaRPr lang="ru-RU" altLang="ru-RU" sz="2200" dirty="0">
              <a:latin typeface="Times New Roman" pitchFamily="18" charset="0"/>
            </a:endParaRPr>
          </a:p>
          <a:p>
            <a:pPr algn="just"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Группа небольших фирм, заключивших картельное соглашение</a:t>
            </a:r>
            <a:r>
              <a:rPr lang="ru-RU" altLang="ru-RU" sz="2200" dirty="0">
                <a:latin typeface="Times New Roman Cyr" pitchFamily="18" charset="-52"/>
              </a:rPr>
              <a:t>. </a:t>
            </a:r>
            <a:r>
              <a:rPr lang="ru-RU" altLang="ru-RU" sz="2200" dirty="0" smtClean="0">
                <a:latin typeface="Times New Roman Cyr" pitchFamily="18" charset="-52"/>
              </a:rPr>
              <a:t>Координация </a:t>
            </a:r>
            <a:r>
              <a:rPr lang="ru-RU" altLang="ru-RU" sz="2200" dirty="0">
                <a:latin typeface="Times New Roman Cyr" pitchFamily="18" charset="-52"/>
              </a:rPr>
              <a:t>деятельности фирм, заключивших соглашение, </a:t>
            </a:r>
            <a:r>
              <a:rPr lang="ru-RU" altLang="ru-RU" sz="2200" dirty="0" err="1" smtClean="0">
                <a:latin typeface="Times New Roman Cyr" pitchFamily="18" charset="-52"/>
              </a:rPr>
              <a:t>оказы-вает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такое же влияние на рыночную цену, что и одна крупная фирма.</a:t>
            </a:r>
            <a:endParaRPr lang="ru-RU" altLang="ru-RU" sz="2200" dirty="0">
              <a:latin typeface="Times New Roman" pitchFamily="18" charset="0"/>
            </a:endParaRPr>
          </a:p>
          <a:p>
            <a:pPr algn="just"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Фирма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с минимальными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издержками</a:t>
            </a:r>
            <a:r>
              <a:rPr lang="ru-RU" altLang="ru-RU" sz="2200" dirty="0">
                <a:latin typeface="Times New Roman Cyr" pitchFamily="18" charset="-52"/>
              </a:rPr>
              <a:t>, </a:t>
            </a:r>
            <a:r>
              <a:rPr lang="ru-RU" altLang="ru-RU" sz="2200" dirty="0" smtClean="0">
                <a:latin typeface="Times New Roman Cyr" pitchFamily="18" charset="-52"/>
              </a:rPr>
              <a:t>позволяющими установить </a:t>
            </a:r>
            <a:r>
              <a:rPr lang="ru-RU" altLang="ru-RU" sz="2200" dirty="0">
                <a:latin typeface="Times New Roman Cyr" pitchFamily="18" charset="-52"/>
              </a:rPr>
              <a:t>более низкую, чем у остальных, цену и выиграть ценовую войну. </a:t>
            </a:r>
            <a:r>
              <a:rPr lang="ru-RU" altLang="ru-RU" sz="2200" dirty="0" smtClean="0">
                <a:latin typeface="Times New Roman Cyr" pitchFamily="18" charset="-52"/>
              </a:rPr>
              <a:t>При-чинами </a:t>
            </a:r>
            <a:r>
              <a:rPr lang="ru-RU" altLang="ru-RU" sz="2200" dirty="0">
                <a:latin typeface="Times New Roman Cyr" pitchFamily="18" charset="-52"/>
              </a:rPr>
              <a:t>более низких издержек может быть использование более </a:t>
            </a:r>
            <a:r>
              <a:rPr lang="ru-RU" altLang="ru-RU" sz="2200" dirty="0" smtClean="0">
                <a:latin typeface="Times New Roman Cyr" pitchFamily="18" charset="-52"/>
              </a:rPr>
              <a:t>эф-</a:t>
            </a:r>
            <a:r>
              <a:rPr lang="ru-RU" altLang="ru-RU" sz="2200" dirty="0" err="1" smtClean="0">
                <a:latin typeface="Times New Roman Cyr" pitchFamily="18" charset="-52"/>
              </a:rPr>
              <a:t>фективных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технологий и более качественных ресурсов (включая </a:t>
            </a:r>
            <a:r>
              <a:rPr lang="ru-RU" altLang="ru-RU" sz="2200" dirty="0" smtClean="0">
                <a:latin typeface="Times New Roman Cyr" pitchFamily="18" charset="-52"/>
              </a:rPr>
              <a:t>луч-</a:t>
            </a:r>
            <a:r>
              <a:rPr lang="ru-RU" altLang="ru-RU" sz="2200" dirty="0" err="1" smtClean="0">
                <a:latin typeface="Times New Roman Cyr" pitchFamily="18" charset="-52"/>
              </a:rPr>
              <a:t>ший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менеджмент), а также </a:t>
            </a:r>
            <a:r>
              <a:rPr lang="ru-RU" altLang="ru-RU" sz="2200" dirty="0" smtClean="0">
                <a:latin typeface="Times New Roman Cyr" pitchFamily="18" charset="-52"/>
              </a:rPr>
              <a:t>возрастающая </a:t>
            </a:r>
            <a:r>
              <a:rPr lang="ru-RU" altLang="ru-RU" sz="2200" dirty="0">
                <a:latin typeface="Times New Roman Cyr" pitchFamily="18" charset="-52"/>
              </a:rPr>
              <a:t>отдача от масштаба.</a:t>
            </a:r>
            <a:endParaRPr lang="ru-RU" altLang="ru-RU" sz="2200" dirty="0">
              <a:solidFill>
                <a:srgbClr val="FF0033"/>
              </a:solidFill>
              <a:latin typeface="Times New Roman" pitchFamily="18" charset="0"/>
            </a:endParaRPr>
          </a:p>
          <a:p>
            <a:pPr algn="just"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Барометрический  лидер</a:t>
            </a:r>
            <a:r>
              <a:rPr lang="ru-RU" altLang="ru-RU" sz="2200" b="1" dirty="0">
                <a:latin typeface="Times New Roman Cyr" pitchFamily="18" charset="-52"/>
              </a:rPr>
              <a:t> </a:t>
            </a:r>
            <a:r>
              <a:rPr lang="ru-RU" altLang="ru-RU" sz="2200" dirty="0" smtClean="0">
                <a:latin typeface="Times New Roman Cyr" pitchFamily="18" charset="-52"/>
              </a:rPr>
              <a:t>– фирма</a:t>
            </a:r>
            <a:r>
              <a:rPr lang="ru-RU" altLang="ru-RU" sz="2200" dirty="0">
                <a:latin typeface="Times New Roman Cyr" pitchFamily="18" charset="-52"/>
              </a:rPr>
              <a:t>, </a:t>
            </a:r>
            <a:r>
              <a:rPr lang="ru-RU" altLang="ru-RU" sz="2200" dirty="0" smtClean="0">
                <a:latin typeface="Times New Roman Cyr" pitchFamily="18" charset="-52"/>
              </a:rPr>
              <a:t>тоньше чувствующая конъюнкту-</a:t>
            </a:r>
            <a:r>
              <a:rPr lang="ru-RU" altLang="ru-RU" sz="2200" dirty="0" err="1" smtClean="0">
                <a:latin typeface="Times New Roman Cyr" pitchFamily="18" charset="-52"/>
              </a:rPr>
              <a:t>ру</a:t>
            </a:r>
            <a:r>
              <a:rPr lang="ru-RU" altLang="ru-RU" sz="2200" dirty="0" smtClean="0">
                <a:latin typeface="Times New Roman Cyr" pitchFamily="18" charset="-52"/>
              </a:rPr>
              <a:t> спроса. </a:t>
            </a:r>
            <a:r>
              <a:rPr lang="ru-RU" altLang="ru-RU" sz="2200" dirty="0">
                <a:latin typeface="Times New Roman Cyr" pitchFamily="18" charset="-52"/>
              </a:rPr>
              <a:t>Также барометрический лидер часто обладает </a:t>
            </a:r>
            <a:r>
              <a:rPr lang="ru-RU" altLang="ru-RU" sz="2200" dirty="0" smtClean="0">
                <a:latin typeface="Times New Roman Cyr" pitchFamily="18" charset="-52"/>
              </a:rPr>
              <a:t>способно-</a:t>
            </a:r>
            <a:r>
              <a:rPr lang="ru-RU" altLang="ru-RU" sz="2200" dirty="0" err="1" smtClean="0">
                <a:latin typeface="Times New Roman Cyr" pitchFamily="18" charset="-52"/>
              </a:rPr>
              <a:t>стью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эффективнее использовать накопленный опыт.</a:t>
            </a:r>
          </a:p>
        </p:txBody>
      </p:sp>
    </p:spTree>
    <p:extLst>
      <p:ext uri="{BB962C8B-B14F-4D97-AF65-F5344CB8AC3E}">
        <p14:creationId xmlns:p14="http://schemas.microsoft.com/office/powerpoint/2010/main" val="215890999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22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851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Форхаймера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486313"/>
              </p:ext>
            </p:extLst>
          </p:nvPr>
        </p:nvGraphicFramePr>
        <p:xfrm>
          <a:off x="949273" y="922405"/>
          <a:ext cx="107060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Формула" r:id="rId3" imgW="850680" imgH="241200" progId="Equation.3">
                  <p:embed/>
                </p:oleObj>
              </mc:Choice>
              <mc:Fallback>
                <p:oleObj name="Формула" r:id="rId3" imgW="850680" imgH="241200" progId="Equation.3">
                  <p:embed/>
                  <p:pic>
                    <p:nvPicPr>
                      <p:cNvPr id="128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273" y="922405"/>
                        <a:ext cx="1070603" cy="301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19916" y="837136"/>
            <a:ext cx="61890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dirty="0"/>
              <a:t>фирма-лидер и </a:t>
            </a:r>
            <a:r>
              <a:rPr lang="en-US" altLang="ru-RU" sz="2200" i="1" dirty="0"/>
              <a:t>n</a:t>
            </a:r>
            <a:r>
              <a:rPr lang="ru-RU" altLang="ru-RU" sz="2200" dirty="0"/>
              <a:t> фирм конкурентного окружения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8434" y="1266561"/>
            <a:ext cx="83061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Последователи принимают цену </a:t>
            </a:r>
            <a:r>
              <a:rPr lang="en-US" altLang="ru-RU" sz="2200" b="1" i="1" dirty="0">
                <a:solidFill>
                  <a:srgbClr val="00FFFF"/>
                </a:solidFill>
              </a:rPr>
              <a:t>p</a:t>
            </a:r>
            <a:r>
              <a:rPr lang="ru-RU" altLang="ru-RU" sz="2200" b="1" dirty="0">
                <a:solidFill>
                  <a:srgbClr val="00FFFF"/>
                </a:solidFill>
              </a:rPr>
              <a:t> и выбирают объем поставок: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932319"/>
              </p:ext>
            </p:extLst>
          </p:nvPr>
        </p:nvGraphicFramePr>
        <p:xfrm>
          <a:off x="193341" y="1656212"/>
          <a:ext cx="8841122" cy="47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Формула" r:id="rId5" imgW="6654600" imgH="355320" progId="Equation.3">
                  <p:embed/>
                </p:oleObj>
              </mc:Choice>
              <mc:Fallback>
                <p:oleObj name="Формула" r:id="rId5" imgW="6654600" imgH="355320" progId="Equation.3">
                  <p:embed/>
                  <p:pic>
                    <p:nvPicPr>
                      <p:cNvPr id="1280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41" y="1656212"/>
                        <a:ext cx="8841122" cy="474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894231"/>
              </p:ext>
            </p:extLst>
          </p:nvPr>
        </p:nvGraphicFramePr>
        <p:xfrm>
          <a:off x="2753872" y="2126546"/>
          <a:ext cx="2945182" cy="31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Формула" r:id="rId7" imgW="2197080" imgH="241200" progId="Equation.3">
                  <p:embed/>
                </p:oleObj>
              </mc:Choice>
              <mc:Fallback>
                <p:oleObj name="Формула" r:id="rId7" imgW="2197080" imgH="241200" progId="Equation.3">
                  <p:embed/>
                  <p:pic>
                    <p:nvPicPr>
                      <p:cNvPr id="1280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872" y="2126546"/>
                        <a:ext cx="2945182" cy="319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29067" y="2056789"/>
            <a:ext cx="27201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Остаточный спрос</a:t>
            </a:r>
            <a:r>
              <a:rPr lang="en-US" altLang="ru-RU" sz="2200" b="1" dirty="0">
                <a:solidFill>
                  <a:srgbClr val="00FFFF"/>
                </a:solidFill>
              </a:rPr>
              <a:t>:</a:t>
            </a:r>
            <a:r>
              <a:rPr lang="ru-RU" altLang="ru-RU" sz="2200" b="1" dirty="0">
                <a:solidFill>
                  <a:srgbClr val="00FFFF"/>
                </a:solidFill>
              </a:rPr>
              <a:t> 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06999"/>
              </p:ext>
            </p:extLst>
          </p:nvPr>
        </p:nvGraphicFramePr>
        <p:xfrm>
          <a:off x="4369980" y="2473834"/>
          <a:ext cx="4022740" cy="487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Формула" r:id="rId9" imgW="2908080" imgH="355320" progId="Equation.3">
                  <p:embed/>
                </p:oleObj>
              </mc:Choice>
              <mc:Fallback>
                <p:oleObj name="Формула" r:id="rId9" imgW="2908080" imgH="355320" progId="Equation.3">
                  <p:embed/>
                  <p:pic>
                    <p:nvPicPr>
                      <p:cNvPr id="1280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9980" y="2473834"/>
                        <a:ext cx="4022740" cy="487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12564" y="2408505"/>
            <a:ext cx="42893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Лидер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максимизирует прибыль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: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31763" y="3012445"/>
            <a:ext cx="89027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1701800" indent="-1701800" algn="just" eaLnBrk="1" hangingPunct="1"/>
            <a:r>
              <a:rPr lang="ru-RU" altLang="ru-RU" sz="2200" b="1" dirty="0">
                <a:solidFill>
                  <a:srgbClr val="00FFFF"/>
                </a:solidFill>
              </a:rPr>
              <a:t>Замечание 1. </a:t>
            </a:r>
            <a:r>
              <a:rPr lang="ru-RU" altLang="ru-RU" sz="2200" dirty="0"/>
              <a:t>Фирма-лидер знает функции рыночного спроса и функции </a:t>
            </a:r>
            <a:r>
              <a:rPr lang="ru-RU" altLang="ru-RU" sz="2200" dirty="0" smtClean="0"/>
              <a:t>предложения </a:t>
            </a:r>
            <a:r>
              <a:rPr lang="ru-RU" altLang="ru-RU" sz="2200" dirty="0"/>
              <a:t>фирм-конкурентов.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15110" y="3713639"/>
            <a:ext cx="891935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1701800" indent="-1701800" algn="just" eaLnBrk="1" hangingPunct="1"/>
            <a:r>
              <a:rPr lang="ru-RU" altLang="ru-RU" sz="2200" b="1" dirty="0">
                <a:solidFill>
                  <a:srgbClr val="00FFFF"/>
                </a:solidFill>
              </a:rPr>
              <a:t>Замечание 2. </a:t>
            </a:r>
            <a:r>
              <a:rPr lang="ru-RU" altLang="ru-RU" sz="2200" dirty="0"/>
              <a:t>Функции предельных издержек всех конкурентов должны </a:t>
            </a:r>
            <a:r>
              <a:rPr lang="ru-RU" altLang="ru-RU" sz="2200" dirty="0" smtClean="0"/>
              <a:t>иметь </a:t>
            </a:r>
            <a:r>
              <a:rPr lang="ru-RU" altLang="ru-RU" sz="2200" dirty="0"/>
              <a:t>возрастающий участок. </a:t>
            </a:r>
            <a:r>
              <a:rPr lang="ru-RU" altLang="ru-RU" sz="2200" dirty="0" smtClean="0"/>
              <a:t>Иначе возможно значимое увеличение </a:t>
            </a:r>
            <a:r>
              <a:rPr lang="ru-RU" altLang="ru-RU" sz="2200" dirty="0"/>
              <a:t>предложения конкурентов и захват рынка ими.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16959" y="4697841"/>
            <a:ext cx="86729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ru-RU" altLang="ru-RU" sz="2200" b="1" dirty="0">
                <a:solidFill>
                  <a:srgbClr val="00FFFF"/>
                </a:solidFill>
              </a:rPr>
              <a:t>Вход на рынок новых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последователей </a:t>
            </a:r>
            <a:r>
              <a:rPr lang="ru-RU" altLang="ru-RU" sz="2200" b="1" dirty="0">
                <a:solidFill>
                  <a:srgbClr val="00FFFF"/>
                </a:solidFill>
              </a:rPr>
              <a:t>сокращает прибыли лидера! 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12564" y="5201131"/>
            <a:ext cx="903143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731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9542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1771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00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97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54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1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68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Стратегии поведения лидера:</a:t>
            </a:r>
          </a:p>
          <a:p>
            <a:pPr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Максимизировать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прибыль</a:t>
            </a:r>
            <a:r>
              <a:rPr lang="ru-RU" altLang="ru-RU" sz="2200" dirty="0">
                <a:latin typeface="Times New Roman Cyr" panose="02020603050405020304" pitchFamily="18" charset="0"/>
              </a:rPr>
              <a:t>,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не </a:t>
            </a:r>
            <a:r>
              <a:rPr lang="ru-RU" altLang="ru-RU" sz="2200" dirty="0">
                <a:latin typeface="Times New Roman Cyr" panose="02020603050405020304" pitchFamily="18" charset="0"/>
              </a:rPr>
              <a:t>обращая внимания  на вход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конкурен-тов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(используется при существенном преимуществе в издержках).</a:t>
            </a:r>
          </a:p>
          <a:p>
            <a:pPr>
              <a:buFont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Устанавливать низкую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цену</a:t>
            </a:r>
            <a:r>
              <a:rPr lang="ru-RU" altLang="ru-RU" sz="2200" dirty="0">
                <a:latin typeface="Times New Roman Cyr" panose="02020603050405020304" pitchFamily="18" charset="0"/>
              </a:rPr>
              <a:t>,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устраняющую стимулы </a:t>
            </a:r>
            <a:r>
              <a:rPr lang="ru-RU" altLang="ru-RU" sz="2200" dirty="0">
                <a:latin typeface="Times New Roman Cyr" panose="02020603050405020304" pitchFamily="18" charset="0"/>
              </a:rPr>
              <a:t>входа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в отрасль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93124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5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23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851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95164"/>
              </p:ext>
            </p:extLst>
          </p:nvPr>
        </p:nvGraphicFramePr>
        <p:xfrm>
          <a:off x="182562" y="1055359"/>
          <a:ext cx="7818437" cy="40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Формула" r:id="rId3" imgW="5410080" imgH="279360" progId="Equation.3">
                  <p:embed/>
                </p:oleObj>
              </mc:Choice>
              <mc:Fallback>
                <p:oleObj name="Формула" r:id="rId3" imgW="5410080" imgH="279360" progId="Equation.3">
                  <p:embed/>
                  <p:pic>
                    <p:nvPicPr>
                      <p:cNvPr id="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" y="1055359"/>
                        <a:ext cx="7818437" cy="4015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Group 18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26765"/>
              </p:ext>
            </p:extLst>
          </p:nvPr>
        </p:nvGraphicFramePr>
        <p:xfrm>
          <a:off x="198606" y="4188077"/>
          <a:ext cx="8736846" cy="1809120"/>
        </p:xfrm>
        <a:graphic>
          <a:graphicData uri="http://schemas.openxmlformats.org/drawingml/2006/table">
            <a:tbl>
              <a:tblPr/>
              <a:tblGrid>
                <a:gridCol w="1088731">
                  <a:extLst>
                    <a:ext uri="{9D8B030D-6E8A-4147-A177-3AD203B41FA5}">
                      <a16:colId xmlns:a16="http://schemas.microsoft.com/office/drawing/2014/main" val="977135888"/>
                    </a:ext>
                  </a:extLst>
                </a:gridCol>
                <a:gridCol w="1092332">
                  <a:extLst>
                    <a:ext uri="{9D8B030D-6E8A-4147-A177-3AD203B41FA5}">
                      <a16:colId xmlns:a16="http://schemas.microsoft.com/office/drawing/2014/main" val="2038841591"/>
                    </a:ext>
                  </a:extLst>
                </a:gridCol>
                <a:gridCol w="1090531">
                  <a:extLst>
                    <a:ext uri="{9D8B030D-6E8A-4147-A177-3AD203B41FA5}">
                      <a16:colId xmlns:a16="http://schemas.microsoft.com/office/drawing/2014/main" val="125657270"/>
                    </a:ext>
                  </a:extLst>
                </a:gridCol>
                <a:gridCol w="1092331">
                  <a:extLst>
                    <a:ext uri="{9D8B030D-6E8A-4147-A177-3AD203B41FA5}">
                      <a16:colId xmlns:a16="http://schemas.microsoft.com/office/drawing/2014/main" val="2578509674"/>
                    </a:ext>
                  </a:extLst>
                </a:gridCol>
                <a:gridCol w="1094130">
                  <a:extLst>
                    <a:ext uri="{9D8B030D-6E8A-4147-A177-3AD203B41FA5}">
                      <a16:colId xmlns:a16="http://schemas.microsoft.com/office/drawing/2014/main" val="4212261764"/>
                    </a:ext>
                  </a:extLst>
                </a:gridCol>
                <a:gridCol w="1090531">
                  <a:extLst>
                    <a:ext uri="{9D8B030D-6E8A-4147-A177-3AD203B41FA5}">
                      <a16:colId xmlns:a16="http://schemas.microsoft.com/office/drawing/2014/main" val="2673814611"/>
                    </a:ext>
                  </a:extLst>
                </a:gridCol>
                <a:gridCol w="1094130">
                  <a:extLst>
                    <a:ext uri="{9D8B030D-6E8A-4147-A177-3AD203B41FA5}">
                      <a16:colId xmlns:a16="http://schemas.microsoft.com/office/drawing/2014/main" val="1955683271"/>
                    </a:ext>
                  </a:extLst>
                </a:gridCol>
                <a:gridCol w="1094130">
                  <a:extLst>
                    <a:ext uri="{9D8B030D-6E8A-4147-A177-3AD203B41FA5}">
                      <a16:colId xmlns:a16="http://schemas.microsoft.com/office/drawing/2014/main" val="2263042139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179388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n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p</a:t>
                      </a:r>
                      <a:endParaRPr kumimoji="0" lang="ru-RU" altLang="ru-RU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en-US" altLang="ru-RU" sz="2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i</a:t>
                      </a:r>
                      <a:endParaRPr kumimoji="0" lang="ru-RU" altLang="ru-RU" sz="22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en-US" altLang="ru-RU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0</a:t>
                      </a:r>
                      <a:endParaRPr kumimoji="0" lang="ru-RU" altLang="ru-RU" sz="22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en-US" altLang="ru-RU" sz="2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i</a:t>
                      </a:r>
                      <a:endParaRPr kumimoji="0" lang="ru-RU" altLang="ru-RU" sz="22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ru-RU" altLang="ru-RU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15068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502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,5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20,3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697,5</a:t>
                      </a: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8125</a:t>
                      </a: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51217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/2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505,4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80,4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347,3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8045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3135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/5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506,3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56,3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138,8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6438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1789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/15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505,7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25,7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46,3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2629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874891"/>
                  </a:ext>
                </a:extLst>
              </a:tr>
            </a:tbl>
          </a:graphicData>
        </a:graphic>
      </p:graphicFrame>
      <p:graphicFrame>
        <p:nvGraphicFramePr>
          <p:cNvPr id="21" name="Group 18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6458"/>
              </p:ext>
            </p:extLst>
          </p:nvPr>
        </p:nvGraphicFramePr>
        <p:xfrm>
          <a:off x="198606" y="1542594"/>
          <a:ext cx="8736846" cy="2170944"/>
        </p:xfrm>
        <a:graphic>
          <a:graphicData uri="http://schemas.openxmlformats.org/drawingml/2006/table">
            <a:tbl>
              <a:tblPr/>
              <a:tblGrid>
                <a:gridCol w="1247088">
                  <a:extLst>
                    <a:ext uri="{9D8B030D-6E8A-4147-A177-3AD203B41FA5}">
                      <a16:colId xmlns:a16="http://schemas.microsoft.com/office/drawing/2014/main" val="2679158953"/>
                    </a:ext>
                  </a:extLst>
                </a:gridCol>
                <a:gridCol w="1247088">
                  <a:extLst>
                    <a:ext uri="{9D8B030D-6E8A-4147-A177-3AD203B41FA5}">
                      <a16:colId xmlns:a16="http://schemas.microsoft.com/office/drawing/2014/main" val="1174739425"/>
                    </a:ext>
                  </a:extLst>
                </a:gridCol>
                <a:gridCol w="1247088">
                  <a:extLst>
                    <a:ext uri="{9D8B030D-6E8A-4147-A177-3AD203B41FA5}">
                      <a16:colId xmlns:a16="http://schemas.microsoft.com/office/drawing/2014/main" val="3183060122"/>
                    </a:ext>
                  </a:extLst>
                </a:gridCol>
                <a:gridCol w="1250703">
                  <a:extLst>
                    <a:ext uri="{9D8B030D-6E8A-4147-A177-3AD203B41FA5}">
                      <a16:colId xmlns:a16="http://schemas.microsoft.com/office/drawing/2014/main" val="3462666292"/>
                    </a:ext>
                  </a:extLst>
                </a:gridCol>
                <a:gridCol w="1245281">
                  <a:extLst>
                    <a:ext uri="{9D8B030D-6E8A-4147-A177-3AD203B41FA5}">
                      <a16:colId xmlns:a16="http://schemas.microsoft.com/office/drawing/2014/main" val="1703965218"/>
                    </a:ext>
                  </a:extLst>
                </a:gridCol>
                <a:gridCol w="1248895">
                  <a:extLst>
                    <a:ext uri="{9D8B030D-6E8A-4147-A177-3AD203B41FA5}">
                      <a16:colId xmlns:a16="http://schemas.microsoft.com/office/drawing/2014/main" val="1325024856"/>
                    </a:ext>
                  </a:extLst>
                </a:gridCol>
                <a:gridCol w="1250703">
                  <a:extLst>
                    <a:ext uri="{9D8B030D-6E8A-4147-A177-3AD203B41FA5}">
                      <a16:colId xmlns:a16="http://schemas.microsoft.com/office/drawing/2014/main" val="238618108"/>
                    </a:ext>
                  </a:extLst>
                </a:gridCol>
              </a:tblGrid>
              <a:tr h="263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n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p</a:t>
                      </a:r>
                      <a:endParaRPr kumimoji="0" lang="ru-RU" altLang="ru-RU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en-US" altLang="ru-RU" sz="2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i</a:t>
                      </a:r>
                      <a:endParaRPr kumimoji="0" lang="ru-RU" altLang="ru-RU" sz="22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en-US" altLang="ru-RU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0</a:t>
                      </a:r>
                      <a:endParaRPr kumimoji="0" lang="ru-RU" altLang="ru-RU" sz="22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en-US" altLang="ru-RU" sz="2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i</a:t>
                      </a:r>
                      <a:endParaRPr kumimoji="0" lang="ru-RU" altLang="ru-RU" sz="22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ru-RU" altLang="ru-RU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31864"/>
                  </a:ext>
                </a:extLst>
              </a:tr>
              <a:tr h="263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9520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491511"/>
                  </a:ext>
                </a:extLst>
              </a:tr>
              <a:tr h="263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5301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31750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122858"/>
                  </a:ext>
                </a:extLst>
              </a:tr>
              <a:tr h="263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562,5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26,25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112,5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637,5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14875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590603"/>
                  </a:ext>
                </a:extLst>
              </a:tr>
              <a:tr h="263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502,5</a:t>
                      </a: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20,25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697,5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8125</a:t>
                      </a: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812337"/>
                  </a:ext>
                </a:extLst>
              </a:tr>
              <a:tr h="263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19,8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88,24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– 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7684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934363"/>
                  </a:ext>
                </a:extLst>
              </a:tr>
            </a:tbl>
          </a:graphicData>
        </a:graphic>
      </p:graphicFrame>
      <p:sp>
        <p:nvSpPr>
          <p:cNvPr id="22" name="Rectangle 1813"/>
          <p:cNvSpPr>
            <a:spLocks noChangeArrowheads="1"/>
          </p:cNvSpPr>
          <p:nvPr/>
        </p:nvSpPr>
        <p:spPr bwMode="auto">
          <a:xfrm>
            <a:off x="166521" y="3668085"/>
            <a:ext cx="885189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ru-RU" altLang="ru-RU" sz="2200" dirty="0"/>
              <a:t>Зависимость экономических показателей</a:t>
            </a:r>
            <a:r>
              <a:rPr lang="en-US" altLang="ru-RU" sz="2200" dirty="0"/>
              <a:t> </a:t>
            </a:r>
            <a:r>
              <a:rPr lang="ru-RU" altLang="ru-RU" sz="2200" dirty="0"/>
              <a:t>от числа фирм-последователей </a:t>
            </a:r>
          </a:p>
        </p:txBody>
      </p:sp>
      <p:sp>
        <p:nvSpPr>
          <p:cNvPr id="23" name="Rectangle 1814"/>
          <p:cNvSpPr>
            <a:spLocks noChangeArrowheads="1"/>
          </p:cNvSpPr>
          <p:nvPr/>
        </p:nvSpPr>
        <p:spPr bwMode="auto">
          <a:xfrm>
            <a:off x="558967" y="5971378"/>
            <a:ext cx="64836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dirty="0"/>
              <a:t>Случай преимущества лидера от эффекта масштаба </a:t>
            </a:r>
          </a:p>
        </p:txBody>
      </p:sp>
      <p:graphicFrame>
        <p:nvGraphicFramePr>
          <p:cNvPr id="24" name="Object 18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003896"/>
              </p:ext>
            </p:extLst>
          </p:nvPr>
        </p:nvGraphicFramePr>
        <p:xfrm>
          <a:off x="6923504" y="6049808"/>
          <a:ext cx="1679074" cy="33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Уравнение" r:id="rId5" imgW="1193760" imgH="241200" progId="Equation.3">
                  <p:embed/>
                </p:oleObj>
              </mc:Choice>
              <mc:Fallback>
                <p:oleObj name="Уравнение" r:id="rId5" imgW="1193760" imgH="241200" progId="Equation.3">
                  <p:embed/>
                  <p:pic>
                    <p:nvPicPr>
                      <p:cNvPr id="24" name="Object 1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504" y="6049808"/>
                        <a:ext cx="1679074" cy="335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78011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24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851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25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26079"/>
              </p:ext>
            </p:extLst>
          </p:nvPr>
        </p:nvGraphicFramePr>
        <p:xfrm>
          <a:off x="214644" y="4964592"/>
          <a:ext cx="8688721" cy="1557660"/>
        </p:xfrm>
        <a:graphic>
          <a:graphicData uri="http://schemas.openxmlformats.org/drawingml/2006/table">
            <a:tbl>
              <a:tblPr/>
              <a:tblGrid>
                <a:gridCol w="1082734">
                  <a:extLst>
                    <a:ext uri="{9D8B030D-6E8A-4147-A177-3AD203B41FA5}">
                      <a16:colId xmlns:a16="http://schemas.microsoft.com/office/drawing/2014/main" val="1475356095"/>
                    </a:ext>
                  </a:extLst>
                </a:gridCol>
                <a:gridCol w="1086314">
                  <a:extLst>
                    <a:ext uri="{9D8B030D-6E8A-4147-A177-3AD203B41FA5}">
                      <a16:colId xmlns:a16="http://schemas.microsoft.com/office/drawing/2014/main" val="51324265"/>
                    </a:ext>
                  </a:extLst>
                </a:gridCol>
                <a:gridCol w="1084524">
                  <a:extLst>
                    <a:ext uri="{9D8B030D-6E8A-4147-A177-3AD203B41FA5}">
                      <a16:colId xmlns:a16="http://schemas.microsoft.com/office/drawing/2014/main" val="4077219219"/>
                    </a:ext>
                  </a:extLst>
                </a:gridCol>
                <a:gridCol w="1086313">
                  <a:extLst>
                    <a:ext uri="{9D8B030D-6E8A-4147-A177-3AD203B41FA5}">
                      <a16:colId xmlns:a16="http://schemas.microsoft.com/office/drawing/2014/main" val="2560813957"/>
                    </a:ext>
                  </a:extLst>
                </a:gridCol>
                <a:gridCol w="1088104">
                  <a:extLst>
                    <a:ext uri="{9D8B030D-6E8A-4147-A177-3AD203B41FA5}">
                      <a16:colId xmlns:a16="http://schemas.microsoft.com/office/drawing/2014/main" val="191531805"/>
                    </a:ext>
                  </a:extLst>
                </a:gridCol>
                <a:gridCol w="1084524">
                  <a:extLst>
                    <a:ext uri="{9D8B030D-6E8A-4147-A177-3AD203B41FA5}">
                      <a16:colId xmlns:a16="http://schemas.microsoft.com/office/drawing/2014/main" val="2240559665"/>
                    </a:ext>
                  </a:extLst>
                </a:gridCol>
                <a:gridCol w="1088104">
                  <a:extLst>
                    <a:ext uri="{9D8B030D-6E8A-4147-A177-3AD203B41FA5}">
                      <a16:colId xmlns:a16="http://schemas.microsoft.com/office/drawing/2014/main" val="1828249982"/>
                    </a:ext>
                  </a:extLst>
                </a:gridCol>
                <a:gridCol w="1088104">
                  <a:extLst>
                    <a:ext uri="{9D8B030D-6E8A-4147-A177-3AD203B41FA5}">
                      <a16:colId xmlns:a16="http://schemas.microsoft.com/office/drawing/2014/main" val="391475430"/>
                    </a:ext>
                  </a:extLst>
                </a:gridCol>
              </a:tblGrid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179388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n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p</a:t>
                      </a:r>
                      <a:endParaRPr kumimoji="0" lang="ru-RU" altLang="ru-RU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en-US" altLang="ru-RU" sz="2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i</a:t>
                      </a:r>
                      <a:endParaRPr kumimoji="0" lang="ru-RU" altLang="ru-RU" sz="22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en-US" altLang="ru-RU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0</a:t>
                      </a:r>
                      <a:endParaRPr kumimoji="0" lang="ru-RU" altLang="ru-RU" sz="22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en-US" altLang="ru-RU" sz="2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i</a:t>
                      </a:r>
                      <a:endParaRPr kumimoji="0" lang="ru-RU" altLang="ru-RU" sz="22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ru-RU" altLang="ru-RU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825288"/>
                  </a:ext>
                </a:extLst>
              </a:tr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500,1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699,9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006411"/>
                  </a:ext>
                </a:extLst>
              </a:tr>
              <a:tr h="19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ru-RU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/2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505,0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975884"/>
                  </a:ext>
                </a:extLst>
              </a:tr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ru-RU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/5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502,5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20,3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891440"/>
                  </a:ext>
                </a:extLst>
              </a:tr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ru-RU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/15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561,8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42,5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1427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185367"/>
                  </a:ext>
                </a:extLst>
              </a:tr>
            </a:tbl>
          </a:graphicData>
        </a:graphic>
      </p:graphicFrame>
      <p:sp>
        <p:nvSpPr>
          <p:cNvPr id="26" name="Rectangle 119"/>
          <p:cNvSpPr>
            <a:spLocks noChangeArrowheads="1"/>
          </p:cNvSpPr>
          <p:nvPr/>
        </p:nvSpPr>
        <p:spPr bwMode="auto">
          <a:xfrm>
            <a:off x="339052" y="6430940"/>
            <a:ext cx="682699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dirty="0"/>
              <a:t>Случай отсутствия конкурентных преимуществ лидера</a:t>
            </a:r>
          </a:p>
        </p:txBody>
      </p:sp>
      <p:graphicFrame>
        <p:nvGraphicFramePr>
          <p:cNvPr id="27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631574"/>
              </p:ext>
            </p:extLst>
          </p:nvPr>
        </p:nvGraphicFramePr>
        <p:xfrm>
          <a:off x="7068921" y="6511463"/>
          <a:ext cx="1660414" cy="324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Формула" r:id="rId4" imgW="1218960" imgH="241200" progId="Equation.3">
                  <p:embed/>
                </p:oleObj>
              </mc:Choice>
              <mc:Fallback>
                <p:oleObj name="Формула" r:id="rId4" imgW="1218960" imgH="241200" progId="Equation.3">
                  <p:embed/>
                  <p:pic>
                    <p:nvPicPr>
                      <p:cNvPr id="133241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921" y="6511463"/>
                        <a:ext cx="1660414" cy="324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Group 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29142"/>
              </p:ext>
            </p:extLst>
          </p:nvPr>
        </p:nvGraphicFramePr>
        <p:xfrm>
          <a:off x="214647" y="1067052"/>
          <a:ext cx="8688720" cy="1576328"/>
        </p:xfrm>
        <a:graphic>
          <a:graphicData uri="http://schemas.openxmlformats.org/drawingml/2006/table">
            <a:tbl>
              <a:tblPr/>
              <a:tblGrid>
                <a:gridCol w="1082734">
                  <a:extLst>
                    <a:ext uri="{9D8B030D-6E8A-4147-A177-3AD203B41FA5}">
                      <a16:colId xmlns:a16="http://schemas.microsoft.com/office/drawing/2014/main" val="1554602228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827974291"/>
                    </a:ext>
                  </a:extLst>
                </a:gridCol>
                <a:gridCol w="1084524">
                  <a:extLst>
                    <a:ext uri="{9D8B030D-6E8A-4147-A177-3AD203B41FA5}">
                      <a16:colId xmlns:a16="http://schemas.microsoft.com/office/drawing/2014/main" val="1544353165"/>
                    </a:ext>
                  </a:extLst>
                </a:gridCol>
                <a:gridCol w="1086314">
                  <a:extLst>
                    <a:ext uri="{9D8B030D-6E8A-4147-A177-3AD203B41FA5}">
                      <a16:colId xmlns:a16="http://schemas.microsoft.com/office/drawing/2014/main" val="2265430205"/>
                    </a:ext>
                  </a:extLst>
                </a:gridCol>
                <a:gridCol w="1088103">
                  <a:extLst>
                    <a:ext uri="{9D8B030D-6E8A-4147-A177-3AD203B41FA5}">
                      <a16:colId xmlns:a16="http://schemas.microsoft.com/office/drawing/2014/main" val="3653349005"/>
                    </a:ext>
                  </a:extLst>
                </a:gridCol>
                <a:gridCol w="1084524">
                  <a:extLst>
                    <a:ext uri="{9D8B030D-6E8A-4147-A177-3AD203B41FA5}">
                      <a16:colId xmlns:a16="http://schemas.microsoft.com/office/drawing/2014/main" val="4173318802"/>
                    </a:ext>
                  </a:extLst>
                </a:gridCol>
                <a:gridCol w="1088103">
                  <a:extLst>
                    <a:ext uri="{9D8B030D-6E8A-4147-A177-3AD203B41FA5}">
                      <a16:colId xmlns:a16="http://schemas.microsoft.com/office/drawing/2014/main" val="2912146319"/>
                    </a:ext>
                  </a:extLst>
                </a:gridCol>
                <a:gridCol w="1088103">
                  <a:extLst>
                    <a:ext uri="{9D8B030D-6E8A-4147-A177-3AD203B41FA5}">
                      <a16:colId xmlns:a16="http://schemas.microsoft.com/office/drawing/2014/main" val="2161407673"/>
                    </a:ext>
                  </a:extLst>
                </a:gridCol>
              </a:tblGrid>
              <a:tr h="1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179388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n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p</a:t>
                      </a:r>
                      <a:endParaRPr kumimoji="0" lang="ru-RU" altLang="ru-RU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en-US" altLang="ru-RU" sz="2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i</a:t>
                      </a:r>
                      <a:endParaRPr kumimoji="0" lang="ru-RU" altLang="ru-RU" sz="22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en-US" altLang="ru-RU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0</a:t>
                      </a:r>
                      <a:endParaRPr kumimoji="0" lang="ru-RU" altLang="ru-RU" sz="22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en-US" altLang="ru-RU" sz="2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i</a:t>
                      </a:r>
                      <a:endParaRPr kumimoji="0" lang="ru-RU" altLang="ru-RU" sz="22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ru-RU" altLang="ru-RU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941511"/>
                  </a:ext>
                </a:extLst>
              </a:tr>
              <a:tr h="1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502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697,6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2571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43267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/2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28,7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349,7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2509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788566"/>
                  </a:ext>
                </a:extLst>
              </a:tr>
              <a:tr h="1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/5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21,8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27,8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136,5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088616"/>
                  </a:ext>
                </a:extLst>
              </a:tr>
              <a:tr h="1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/15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20,9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44,4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2809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433398"/>
                  </a:ext>
                </a:extLst>
              </a:tr>
            </a:tbl>
          </a:graphicData>
        </a:graphic>
      </p:graphicFrame>
      <p:sp>
        <p:nvSpPr>
          <p:cNvPr id="29" name="Rectangle 178"/>
          <p:cNvSpPr>
            <a:spLocks noChangeArrowheads="1"/>
          </p:cNvSpPr>
          <p:nvPr/>
        </p:nvSpPr>
        <p:spPr bwMode="auto">
          <a:xfrm>
            <a:off x="1051179" y="2609639"/>
            <a:ext cx="539449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dirty="0"/>
              <a:t>Случай абсолютного преимущества лидера</a:t>
            </a:r>
          </a:p>
        </p:txBody>
      </p:sp>
      <p:graphicFrame>
        <p:nvGraphicFramePr>
          <p:cNvPr id="30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799138"/>
              </p:ext>
            </p:extLst>
          </p:nvPr>
        </p:nvGraphicFramePr>
        <p:xfrm>
          <a:off x="6363807" y="2687842"/>
          <a:ext cx="1801997" cy="34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Формула" r:id="rId6" imgW="1231560" imgH="241200" progId="Equation.3">
                  <p:embed/>
                </p:oleObj>
              </mc:Choice>
              <mc:Fallback>
                <p:oleObj name="Формула" r:id="rId6" imgW="1231560" imgH="241200" progId="Equation.3">
                  <p:embed/>
                  <p:pic>
                    <p:nvPicPr>
                      <p:cNvPr id="133299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807" y="2687842"/>
                        <a:ext cx="1801997" cy="348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Group 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81452"/>
              </p:ext>
            </p:extLst>
          </p:nvPr>
        </p:nvGraphicFramePr>
        <p:xfrm>
          <a:off x="214644" y="3021765"/>
          <a:ext cx="8688722" cy="1557660"/>
        </p:xfrm>
        <a:graphic>
          <a:graphicData uri="http://schemas.openxmlformats.org/drawingml/2006/table">
            <a:tbl>
              <a:tblPr/>
              <a:tblGrid>
                <a:gridCol w="1082735">
                  <a:extLst>
                    <a:ext uri="{9D8B030D-6E8A-4147-A177-3AD203B41FA5}">
                      <a16:colId xmlns:a16="http://schemas.microsoft.com/office/drawing/2014/main" val="1426989647"/>
                    </a:ext>
                  </a:extLst>
                </a:gridCol>
                <a:gridCol w="1086313">
                  <a:extLst>
                    <a:ext uri="{9D8B030D-6E8A-4147-A177-3AD203B41FA5}">
                      <a16:colId xmlns:a16="http://schemas.microsoft.com/office/drawing/2014/main" val="2024477656"/>
                    </a:ext>
                  </a:extLst>
                </a:gridCol>
                <a:gridCol w="1084524">
                  <a:extLst>
                    <a:ext uri="{9D8B030D-6E8A-4147-A177-3AD203B41FA5}">
                      <a16:colId xmlns:a16="http://schemas.microsoft.com/office/drawing/2014/main" val="2688288751"/>
                    </a:ext>
                  </a:extLst>
                </a:gridCol>
                <a:gridCol w="1086314">
                  <a:extLst>
                    <a:ext uri="{9D8B030D-6E8A-4147-A177-3AD203B41FA5}">
                      <a16:colId xmlns:a16="http://schemas.microsoft.com/office/drawing/2014/main" val="3514284459"/>
                    </a:ext>
                  </a:extLst>
                </a:gridCol>
                <a:gridCol w="1088104">
                  <a:extLst>
                    <a:ext uri="{9D8B030D-6E8A-4147-A177-3AD203B41FA5}">
                      <a16:colId xmlns:a16="http://schemas.microsoft.com/office/drawing/2014/main" val="3172649856"/>
                    </a:ext>
                  </a:extLst>
                </a:gridCol>
                <a:gridCol w="1084524">
                  <a:extLst>
                    <a:ext uri="{9D8B030D-6E8A-4147-A177-3AD203B41FA5}">
                      <a16:colId xmlns:a16="http://schemas.microsoft.com/office/drawing/2014/main" val="15817853"/>
                    </a:ext>
                  </a:extLst>
                </a:gridCol>
                <a:gridCol w="1088104">
                  <a:extLst>
                    <a:ext uri="{9D8B030D-6E8A-4147-A177-3AD203B41FA5}">
                      <a16:colId xmlns:a16="http://schemas.microsoft.com/office/drawing/2014/main" val="2085892214"/>
                    </a:ext>
                  </a:extLst>
                </a:gridCol>
                <a:gridCol w="1088104">
                  <a:extLst>
                    <a:ext uri="{9D8B030D-6E8A-4147-A177-3AD203B41FA5}">
                      <a16:colId xmlns:a16="http://schemas.microsoft.com/office/drawing/2014/main" val="3860956834"/>
                    </a:ext>
                  </a:extLst>
                </a:gridCol>
              </a:tblGrid>
              <a:tr h="14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179388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n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p</a:t>
                      </a:r>
                      <a:endParaRPr kumimoji="0" lang="ru-RU" altLang="ru-RU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en-US" altLang="ru-RU" sz="2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i</a:t>
                      </a:r>
                      <a:endParaRPr kumimoji="0" lang="ru-RU" altLang="ru-RU" sz="22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en-US" altLang="ru-RU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0</a:t>
                      </a:r>
                      <a:endParaRPr kumimoji="0" lang="ru-RU" altLang="ru-RU" sz="22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en-US" altLang="ru-RU" sz="2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i</a:t>
                      </a:r>
                      <a:endParaRPr kumimoji="0" lang="ru-RU" altLang="ru-RU" sz="22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ru-RU" altLang="ru-RU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707572"/>
                  </a:ext>
                </a:extLst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501,8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133,3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698,2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20456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36967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ru-RU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/2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507,9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20,8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117,3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20362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04903"/>
                  </a:ext>
                </a:extLst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/5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506,7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20,7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76,7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138,7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15633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572222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Q</a:t>
                      </a:r>
                      <a:r>
                        <a:rPr kumimoji="0" lang="ru-RU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/15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731,3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–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–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13625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789887"/>
                  </a:ext>
                </a:extLst>
              </a:tr>
            </a:tbl>
          </a:graphicData>
        </a:graphic>
      </p:graphicFrame>
      <p:sp>
        <p:nvSpPr>
          <p:cNvPr id="32" name="Rectangle 238"/>
          <p:cNvSpPr>
            <a:spLocks noChangeArrowheads="1"/>
          </p:cNvSpPr>
          <p:nvPr/>
        </p:nvSpPr>
        <p:spPr bwMode="auto">
          <a:xfrm>
            <a:off x="1264721" y="4546577"/>
            <a:ext cx="495917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dirty="0"/>
              <a:t>Случай двойного преимущества лидера</a:t>
            </a:r>
          </a:p>
        </p:txBody>
      </p:sp>
      <p:graphicFrame>
        <p:nvGraphicFramePr>
          <p:cNvPr id="33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18087"/>
              </p:ext>
            </p:extLst>
          </p:nvPr>
        </p:nvGraphicFramePr>
        <p:xfrm>
          <a:off x="6151380" y="4612800"/>
          <a:ext cx="1716715" cy="339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Формула" r:id="rId8" imgW="1206360" imgH="241200" progId="Equation.3">
                  <p:embed/>
                </p:oleObj>
              </mc:Choice>
              <mc:Fallback>
                <p:oleObj name="Формула" r:id="rId8" imgW="1206360" imgH="241200" progId="Equation.3">
                  <p:embed/>
                  <p:pic>
                    <p:nvPicPr>
                      <p:cNvPr id="133359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380" y="4612800"/>
                        <a:ext cx="1716715" cy="339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6624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25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Картель.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Картель + конкурентное окружение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5" name="Rectangle 424"/>
          <p:cNvSpPr>
            <a:spLocks noChangeArrowheads="1"/>
          </p:cNvSpPr>
          <p:nvPr/>
        </p:nvSpPr>
        <p:spPr bwMode="auto">
          <a:xfrm>
            <a:off x="168275" y="1415387"/>
            <a:ext cx="88122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Картель </a:t>
            </a:r>
            <a:r>
              <a:rPr lang="ru-RU" altLang="ru-RU" sz="2200" dirty="0"/>
              <a:t>– объединение фирм, одновременно ограничивающих </a:t>
            </a:r>
            <a:r>
              <a:rPr lang="ru-RU" altLang="ru-RU" sz="2200" dirty="0" smtClean="0"/>
              <a:t>постав-</a:t>
            </a:r>
            <a:r>
              <a:rPr lang="ru-RU" altLang="ru-RU" sz="2200" dirty="0" err="1" smtClean="0"/>
              <a:t>ки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продукции на рынок в целях </a:t>
            </a:r>
            <a:r>
              <a:rPr lang="ru-RU" altLang="ru-RU" sz="2200" dirty="0" smtClean="0"/>
              <a:t>роста цены </a:t>
            </a:r>
            <a:r>
              <a:rPr lang="ru-RU" altLang="ru-RU" sz="2200" dirty="0"/>
              <a:t>и максимизации прибыли. </a:t>
            </a:r>
          </a:p>
        </p:txBody>
      </p:sp>
      <p:sp>
        <p:nvSpPr>
          <p:cNvPr id="6" name="Rectangle 425"/>
          <p:cNvSpPr>
            <a:spLocks noChangeArrowheads="1"/>
          </p:cNvSpPr>
          <p:nvPr/>
        </p:nvSpPr>
        <p:spPr bwMode="auto">
          <a:xfrm>
            <a:off x="182563" y="2190882"/>
            <a:ext cx="885666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Картель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не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является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устойчивым объединением производителей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!</a:t>
            </a:r>
          </a:p>
          <a:p>
            <a:pPr eaLnBrk="1" hangingPunct="1"/>
            <a:r>
              <a:rPr lang="ru-RU" altLang="ru-RU" sz="2200" dirty="0">
                <a:latin typeface="Times New Roman Cyr" pitchFamily="18" charset="-52"/>
              </a:rPr>
              <a:t>Каждой отдельной фирме выгодно получить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двойную прибыль</a:t>
            </a:r>
            <a:r>
              <a:rPr lang="ru-RU" altLang="ru-RU" sz="2200" dirty="0">
                <a:latin typeface="Times New Roman Cyr" pitchFamily="18" charset="-52"/>
              </a:rPr>
              <a:t>: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 счет </a:t>
            </a:r>
            <a:r>
              <a:rPr lang="ru-RU" altLang="ru-RU" sz="2200" dirty="0" smtClean="0">
                <a:latin typeface="Times New Roman Cyr" pitchFamily="18" charset="-52"/>
              </a:rPr>
              <a:t>высоких </a:t>
            </a:r>
            <a:r>
              <a:rPr lang="ru-RU" altLang="ru-RU" sz="2200" dirty="0">
                <a:latin typeface="Times New Roman Cyr" pitchFamily="18" charset="-52"/>
              </a:rPr>
              <a:t>цен, которые устанавливаются благодаря </a:t>
            </a:r>
            <a:r>
              <a:rPr lang="ru-RU" altLang="ru-RU" sz="2200" dirty="0" smtClean="0">
                <a:latin typeface="Times New Roman Cyr" pitchFamily="18" charset="-52"/>
              </a:rPr>
              <a:t>картелю.</a:t>
            </a:r>
            <a:endParaRPr lang="ru-RU" altLang="ru-RU" sz="2200" dirty="0">
              <a:latin typeface="Times New Roman Cyr" pitchFamily="18" charset="-52"/>
            </a:endParaRP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 счет превышения выпуска </a:t>
            </a:r>
            <a:r>
              <a:rPr lang="ru-RU" altLang="ru-RU" sz="2200" dirty="0" smtClean="0">
                <a:latin typeface="Times New Roman Cyr" pitchFamily="18" charset="-52"/>
              </a:rPr>
              <a:t>над </a:t>
            </a:r>
            <a:r>
              <a:rPr lang="ru-RU" altLang="ru-RU" sz="2200" dirty="0">
                <a:latin typeface="Times New Roman Cyr" pitchFamily="18" charset="-52"/>
              </a:rPr>
              <a:t>установленными квотами. </a:t>
            </a:r>
          </a:p>
        </p:txBody>
      </p:sp>
      <p:sp>
        <p:nvSpPr>
          <p:cNvPr id="7" name="Rectangle 428"/>
          <p:cNvSpPr>
            <a:spLocks noChangeArrowheads="1"/>
          </p:cNvSpPr>
          <p:nvPr/>
        </p:nvSpPr>
        <p:spPr bwMode="auto">
          <a:xfrm>
            <a:off x="163575" y="3604834"/>
            <a:ext cx="885190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Задачи, стоящие перед картелем и не имеющие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простого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решения: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Задача определения квот участников картельного соглашения.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Задача перераспределения полученной прибыли (особенно сложна при существенно различающихся издержках).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Задача сохранения и выполнения картельных соглашений (</a:t>
            </a:r>
            <a:r>
              <a:rPr lang="ru-RU" altLang="ru-RU" sz="2200" dirty="0" err="1" smtClean="0">
                <a:latin typeface="Times New Roman Cyr" pitchFamily="18" charset="-52"/>
              </a:rPr>
              <a:t>стремле-ние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нарушить квоты усиливается с ростом рыночной доли картеля).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Задача блокирования появления новых фирм, пополняющих </a:t>
            </a:r>
            <a:r>
              <a:rPr lang="ru-RU" altLang="ru-RU" sz="2200" dirty="0" smtClean="0">
                <a:latin typeface="Times New Roman Cyr" pitchFamily="18" charset="-52"/>
              </a:rPr>
              <a:t>конку-рентное </a:t>
            </a:r>
            <a:r>
              <a:rPr lang="ru-RU" altLang="ru-RU" sz="2200" dirty="0">
                <a:latin typeface="Times New Roman Cyr" pitchFamily="18" charset="-52"/>
              </a:rPr>
              <a:t>окружение.</a:t>
            </a:r>
          </a:p>
        </p:txBody>
      </p:sp>
    </p:spTree>
    <p:extLst>
      <p:ext uri="{BB962C8B-B14F-4D97-AF65-F5344CB8AC3E}">
        <p14:creationId xmlns:p14="http://schemas.microsoft.com/office/powerpoint/2010/main" val="367255422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26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986658"/>
              </p:ext>
            </p:extLst>
          </p:nvPr>
        </p:nvGraphicFramePr>
        <p:xfrm>
          <a:off x="1147763" y="859086"/>
          <a:ext cx="6937760" cy="37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Формула" r:id="rId4" imgW="5105160" imgH="279360" progId="Equation.3">
                  <p:embed/>
                </p:oleObj>
              </mc:Choice>
              <mc:Fallback>
                <p:oleObj name="Формула" r:id="rId4" imgW="5105160" imgH="279360" progId="Equation.3">
                  <p:embed/>
                  <p:pic>
                    <p:nvPicPr>
                      <p:cNvPr id="134321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859086"/>
                        <a:ext cx="6937760" cy="377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79"/>
          <p:cNvSpPr>
            <a:spLocks noChangeArrowheads="1"/>
          </p:cNvSpPr>
          <p:nvPr/>
        </p:nvSpPr>
        <p:spPr bwMode="auto">
          <a:xfrm>
            <a:off x="181392" y="1254678"/>
            <a:ext cx="83061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Последователи принимают цену </a:t>
            </a:r>
            <a:r>
              <a:rPr lang="en-US" altLang="ru-RU" sz="2200" b="1" i="1" dirty="0">
                <a:solidFill>
                  <a:srgbClr val="00FFFF"/>
                </a:solidFill>
              </a:rPr>
              <a:t>p</a:t>
            </a:r>
            <a:r>
              <a:rPr lang="ru-RU" altLang="ru-RU" sz="2200" b="1" dirty="0">
                <a:solidFill>
                  <a:srgbClr val="00FFFF"/>
                </a:solidFill>
              </a:rPr>
              <a:t> и выбирают объем поставок:</a:t>
            </a:r>
          </a:p>
        </p:txBody>
      </p:sp>
      <p:graphicFrame>
        <p:nvGraphicFramePr>
          <p:cNvPr id="10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917827"/>
              </p:ext>
            </p:extLst>
          </p:nvPr>
        </p:nvGraphicFramePr>
        <p:xfrm>
          <a:off x="684213" y="1642600"/>
          <a:ext cx="7204075" cy="32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Уравнение" r:id="rId6" imgW="5219640" imgH="241200" progId="Equation.3">
                  <p:embed/>
                </p:oleObj>
              </mc:Choice>
              <mc:Fallback>
                <p:oleObj name="Уравнение" r:id="rId6" imgW="5219640" imgH="241200" progId="Equation.3">
                  <p:embed/>
                  <p:pic>
                    <p:nvPicPr>
                      <p:cNvPr id="134325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42600"/>
                        <a:ext cx="7204075" cy="329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83"/>
          <p:cNvSpPr>
            <a:spLocks noChangeArrowheads="1"/>
          </p:cNvSpPr>
          <p:nvPr/>
        </p:nvSpPr>
        <p:spPr bwMode="auto">
          <a:xfrm>
            <a:off x="189969" y="1883242"/>
            <a:ext cx="27201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Остаточный спрос</a:t>
            </a:r>
            <a:r>
              <a:rPr lang="en-US" altLang="ru-RU" sz="2200" b="1" dirty="0">
                <a:solidFill>
                  <a:srgbClr val="00FFFF"/>
                </a:solidFill>
              </a:rPr>
              <a:t>:</a:t>
            </a:r>
            <a:r>
              <a:rPr lang="ru-RU" altLang="ru-RU" sz="2200" b="1" dirty="0">
                <a:solidFill>
                  <a:srgbClr val="00FFFF"/>
                </a:solidFill>
              </a:rPr>
              <a:t> </a:t>
            </a:r>
          </a:p>
        </p:txBody>
      </p:sp>
      <p:sp>
        <p:nvSpPr>
          <p:cNvPr id="13" name="Rectangle 184"/>
          <p:cNvSpPr>
            <a:spLocks noChangeArrowheads="1"/>
          </p:cNvSpPr>
          <p:nvPr/>
        </p:nvSpPr>
        <p:spPr bwMode="auto">
          <a:xfrm>
            <a:off x="177297" y="2485209"/>
            <a:ext cx="77181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Лидер выбирает цену из условия максимизации прибыли</a:t>
            </a:r>
            <a:r>
              <a:rPr lang="en-US" altLang="ru-RU" sz="2200" b="1" dirty="0">
                <a:solidFill>
                  <a:srgbClr val="00FFFF"/>
                </a:solidFill>
              </a:rPr>
              <a:t>:</a:t>
            </a:r>
            <a:r>
              <a:rPr lang="ru-RU" altLang="ru-RU" sz="2200" b="1" dirty="0">
                <a:solidFill>
                  <a:srgbClr val="00FFFF"/>
                </a:solidFill>
              </a:rPr>
              <a:t> </a:t>
            </a:r>
          </a:p>
        </p:txBody>
      </p:sp>
      <p:graphicFrame>
        <p:nvGraphicFramePr>
          <p:cNvPr id="14" name="Object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534632"/>
              </p:ext>
            </p:extLst>
          </p:nvPr>
        </p:nvGraphicFramePr>
        <p:xfrm>
          <a:off x="676275" y="2238819"/>
          <a:ext cx="7212013" cy="32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Формула" r:id="rId8" imgW="5384520" imgH="241200" progId="Equation.3">
                  <p:embed/>
                </p:oleObj>
              </mc:Choice>
              <mc:Fallback>
                <p:oleObj name="Формула" r:id="rId8" imgW="5384520" imgH="241200" progId="Equation.3">
                  <p:embed/>
                  <p:pic>
                    <p:nvPicPr>
                      <p:cNvPr id="134329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238819"/>
                        <a:ext cx="7212013" cy="32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47767"/>
              </p:ext>
            </p:extLst>
          </p:nvPr>
        </p:nvGraphicFramePr>
        <p:xfrm>
          <a:off x="253953" y="2863846"/>
          <a:ext cx="8730944" cy="355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Формула" r:id="rId10" imgW="7099200" imgH="279360" progId="Equation.3">
                  <p:embed/>
                </p:oleObj>
              </mc:Choice>
              <mc:Fallback>
                <p:oleObj name="Формула" r:id="rId10" imgW="7099200" imgH="279360" progId="Equation.3">
                  <p:embed/>
                  <p:pic>
                    <p:nvPicPr>
                      <p:cNvPr id="13433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53" y="2863846"/>
                        <a:ext cx="8730944" cy="3559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469564"/>
              </p:ext>
            </p:extLst>
          </p:nvPr>
        </p:nvGraphicFramePr>
        <p:xfrm>
          <a:off x="248318" y="3223471"/>
          <a:ext cx="8774113" cy="31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Уравнение" r:id="rId12" imgW="6832440" imgH="241200" progId="Equation.3">
                  <p:embed/>
                </p:oleObj>
              </mc:Choice>
              <mc:Fallback>
                <p:oleObj name="Уравнение" r:id="rId12" imgW="6832440" imgH="241200" progId="Equation.3">
                  <p:embed/>
                  <p:pic>
                    <p:nvPicPr>
                      <p:cNvPr id="134332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18" y="3223471"/>
                        <a:ext cx="8774113" cy="316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Group 8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73114"/>
              </p:ext>
            </p:extLst>
          </p:nvPr>
        </p:nvGraphicFramePr>
        <p:xfrm>
          <a:off x="238292" y="3637199"/>
          <a:ext cx="8742198" cy="2474976"/>
        </p:xfrm>
        <a:graphic>
          <a:graphicData uri="http://schemas.openxmlformats.org/drawingml/2006/table">
            <a:tbl>
              <a:tblPr/>
              <a:tblGrid>
                <a:gridCol w="513005">
                  <a:extLst>
                    <a:ext uri="{9D8B030D-6E8A-4147-A177-3AD203B41FA5}">
                      <a16:colId xmlns:a16="http://schemas.microsoft.com/office/drawing/2014/main" val="1556992365"/>
                    </a:ext>
                  </a:extLst>
                </a:gridCol>
                <a:gridCol w="1155886">
                  <a:extLst>
                    <a:ext uri="{9D8B030D-6E8A-4147-A177-3AD203B41FA5}">
                      <a16:colId xmlns:a16="http://schemas.microsoft.com/office/drawing/2014/main" val="4131120018"/>
                    </a:ext>
                  </a:extLst>
                </a:gridCol>
                <a:gridCol w="1154262">
                  <a:extLst>
                    <a:ext uri="{9D8B030D-6E8A-4147-A177-3AD203B41FA5}">
                      <a16:colId xmlns:a16="http://schemas.microsoft.com/office/drawing/2014/main" val="2574192230"/>
                    </a:ext>
                  </a:extLst>
                </a:gridCol>
                <a:gridCol w="1157510">
                  <a:extLst>
                    <a:ext uri="{9D8B030D-6E8A-4147-A177-3AD203B41FA5}">
                      <a16:colId xmlns:a16="http://schemas.microsoft.com/office/drawing/2014/main" val="3417041613"/>
                    </a:ext>
                  </a:extLst>
                </a:gridCol>
                <a:gridCol w="1155886">
                  <a:extLst>
                    <a:ext uri="{9D8B030D-6E8A-4147-A177-3AD203B41FA5}">
                      <a16:colId xmlns:a16="http://schemas.microsoft.com/office/drawing/2014/main" val="2083146243"/>
                    </a:ext>
                  </a:extLst>
                </a:gridCol>
                <a:gridCol w="1157509">
                  <a:extLst>
                    <a:ext uri="{9D8B030D-6E8A-4147-A177-3AD203B41FA5}">
                      <a16:colId xmlns:a16="http://schemas.microsoft.com/office/drawing/2014/main" val="2872348024"/>
                    </a:ext>
                  </a:extLst>
                </a:gridCol>
                <a:gridCol w="1155886">
                  <a:extLst>
                    <a:ext uri="{9D8B030D-6E8A-4147-A177-3AD203B41FA5}">
                      <a16:colId xmlns:a16="http://schemas.microsoft.com/office/drawing/2014/main" val="2690136247"/>
                    </a:ext>
                  </a:extLst>
                </a:gridCol>
                <a:gridCol w="1292254">
                  <a:extLst>
                    <a:ext uri="{9D8B030D-6E8A-4147-A177-3AD203B41FA5}">
                      <a16:colId xmlns:a16="http://schemas.microsoft.com/office/drawing/2014/main" val="415237737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ru-RU" sz="2200" b="1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ru-RU" sz="2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ru-RU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ru-RU" sz="22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 </a:t>
                      </a:r>
                      <a:r>
                        <a:rPr kumimoji="0" lang="en-US" altLang="ru-RU" sz="2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</a:rPr>
                        <a:t> </a:t>
                      </a:r>
                      <a:r>
                        <a:rPr kumimoji="0" lang="en-US" altLang="ru-RU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01051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21,43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11,43</a:t>
                      </a:r>
                      <a:endParaRPr kumimoji="0" lang="en-US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571,43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15,31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765,31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4671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21,67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11,67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566,67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16,67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18,06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888,89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90861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22,44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8,89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12,44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551,11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21,11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27,43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1245,19</a:t>
                      </a:r>
                      <a:endParaRPr kumimoji="0" lang="en-US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19174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0" lang="en-US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0" lang="en-US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1860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11787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kumimoji="0" lang="en-US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26,97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7,27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16,97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460,61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46,97</a:t>
                      </a:r>
                      <a:endParaRPr kumimoji="0" lang="en-US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93,99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2818,64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39962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kumimoji="0" lang="en-US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32,41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6,72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22,41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351,82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78,05</a:t>
                      </a:r>
                      <a:endParaRPr kumimoji="0" lang="en-US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201,08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4025,59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601689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kumimoji="0" lang="en-US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33,33</a:t>
                      </a:r>
                      <a:endParaRPr kumimoji="0" lang="en-US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6,67</a:t>
                      </a:r>
                      <a:endParaRPr kumimoji="0" lang="en-US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333,33</a:t>
                      </a:r>
                      <a:endParaRPr kumimoji="0" lang="en-US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83,33</a:t>
                      </a:r>
                      <a:endParaRPr kumimoji="0" lang="en-US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4166,67</a:t>
                      </a:r>
                      <a:endParaRPr kumimoji="0" lang="en-US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265160"/>
                  </a:ext>
                </a:extLst>
              </a:tr>
            </a:tbl>
          </a:graphicData>
        </a:graphic>
      </p:graphicFrame>
      <p:sp>
        <p:nvSpPr>
          <p:cNvPr id="18" name="Rectangle 854"/>
          <p:cNvSpPr>
            <a:spLocks noChangeArrowheads="1"/>
          </p:cNvSpPr>
          <p:nvPr/>
        </p:nvSpPr>
        <p:spPr bwMode="auto">
          <a:xfrm>
            <a:off x="117138" y="6130793"/>
            <a:ext cx="89667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ru-RU" altLang="ru-RU" sz="2200" dirty="0"/>
              <a:t>Зависимость экономических показателей</a:t>
            </a:r>
            <a:r>
              <a:rPr lang="en-US" altLang="ru-RU" sz="2200" dirty="0"/>
              <a:t> </a:t>
            </a:r>
            <a:r>
              <a:rPr lang="ru-RU" altLang="ru-RU" sz="2200" dirty="0"/>
              <a:t>от степени монопольной власти </a:t>
            </a:r>
          </a:p>
        </p:txBody>
      </p:sp>
    </p:spTree>
    <p:extLst>
      <p:ext uri="{BB962C8B-B14F-4D97-AF65-F5344CB8AC3E}">
        <p14:creationId xmlns:p14="http://schemas.microsoft.com/office/powerpoint/2010/main" val="278176997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Курно (1838)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174112" y="1054135"/>
                <a:ext cx="8955373" cy="144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just" eaLnBrk="1" hangingPunct="1"/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Times New Roman" pitchFamily="18" charset="0"/>
                  </a:rPr>
                  <a:t>n</a:t>
                </a:r>
                <a:r>
                  <a:rPr lang="en-US" altLang="ru-RU" sz="2200" b="1" dirty="0">
                    <a:solidFill>
                      <a:srgbClr val="00FFFF"/>
                    </a:solidFill>
                    <a:latin typeface="Times New Roman" pitchFamily="18" charset="0"/>
                  </a:rPr>
                  <a:t>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" pitchFamily="18" charset="0"/>
                  </a:rPr>
                  <a:t>олигополистов</a:t>
                </a:r>
                <a:r>
                  <a:rPr lang="ru-RU" altLang="ru-RU" sz="2200" dirty="0">
                    <a:latin typeface="Times New Roman" pitchFamily="18" charset="0"/>
                  </a:rPr>
                  <a:t> с объемами поставок </a:t>
                </a:r>
                <a:r>
                  <a:rPr lang="ru-RU" altLang="ru-RU" sz="2200" dirty="0" smtClean="0">
                    <a:latin typeface="Times New Roman" pitchFamily="18" charset="0"/>
                  </a:rPr>
                  <a:t>продукции</a:t>
                </a:r>
                <a:r>
                  <a:rPr lang="en-US" altLang="ru-RU" sz="2200" dirty="0" smtClean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" pitchFamily="18" charset="0"/>
                  </a:rPr>
                  <a:t> </a:t>
                </a:r>
                <a:r>
                  <a:rPr lang="ru-RU" altLang="ru-RU" sz="2200" dirty="0" smtClean="0">
                    <a:latin typeface="Times New Roman" pitchFamily="18" charset="0"/>
                  </a:rPr>
                  <a:t>и</a:t>
                </a:r>
                <a:r>
                  <a:rPr lang="en-US" altLang="ru-RU" sz="2200" dirty="0" smtClean="0">
                    <a:latin typeface="Times New Roman" pitchFamily="18" charset="0"/>
                  </a:rPr>
                  <a:t> </a:t>
                </a:r>
                <a:r>
                  <a:rPr lang="ru-RU" altLang="ru-RU" sz="2200" dirty="0" smtClean="0">
                    <a:latin typeface="Times New Roman" pitchFamily="18" charset="0"/>
                  </a:rPr>
                  <a:t>функциями издержек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2200" dirty="0" smtClean="0">
                    <a:latin typeface="Times New Roman" pitchFamily="18" charset="0"/>
                  </a:rPr>
                  <a:t>. </a:t>
                </a:r>
                <a:r>
                  <a:rPr lang="ru-RU" altLang="ru-RU" sz="2200" dirty="0">
                    <a:latin typeface="Times New Roman" pitchFamily="18" charset="0"/>
                  </a:rPr>
                  <a:t>Отраслевой спрос задан некоторой </a:t>
                </a:r>
                <a:r>
                  <a:rPr lang="ru-RU" altLang="ru-RU" sz="2200" dirty="0" err="1" smtClean="0">
                    <a:latin typeface="Times New Roman" pitchFamily="18" charset="0"/>
                  </a:rPr>
                  <a:t>функци</a:t>
                </a:r>
                <a:r>
                  <a:rPr lang="en-US" altLang="ru-RU" sz="2200" dirty="0" smtClean="0">
                    <a:latin typeface="Times New Roman" pitchFamily="18" charset="0"/>
                  </a:rPr>
                  <a:t>-</a:t>
                </a:r>
                <a:r>
                  <a:rPr lang="ru-RU" altLang="ru-RU" sz="2200" dirty="0" smtClean="0">
                    <a:latin typeface="Times New Roman" pitchFamily="18" charset="0"/>
                  </a:rPr>
                  <a:t>ей</a:t>
                </a:r>
                <a:r>
                  <a:rPr lang="en-US" altLang="ru-RU" sz="2200" dirty="0" smtClean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ru-RU" sz="2200" dirty="0" smtClean="0">
                    <a:latin typeface="Times New Roman" pitchFamily="18" charset="0"/>
                  </a:rPr>
                  <a:t>.</a:t>
                </a:r>
                <a:r>
                  <a:rPr lang="ru-RU" altLang="ru-RU" sz="2200" dirty="0" smtClean="0">
                    <a:latin typeface="Times New Roman" pitchFamily="18" charset="0"/>
                  </a:rPr>
                  <a:t> </a:t>
                </a:r>
                <a:r>
                  <a:rPr lang="ru-RU" altLang="ru-RU" sz="2200" dirty="0">
                    <a:latin typeface="Times New Roman" pitchFamily="18" charset="0"/>
                  </a:rPr>
                  <a:t>Прибыль каждого </a:t>
                </a:r>
                <a:r>
                  <a:rPr lang="en-US" altLang="ru-RU" sz="2200" i="1" dirty="0" err="1">
                    <a:latin typeface="Times New Roman" pitchFamily="18" charset="0"/>
                  </a:rPr>
                  <a:t>i</a:t>
                </a:r>
                <a:r>
                  <a:rPr lang="ru-RU" altLang="ru-RU" sz="2200" dirty="0">
                    <a:latin typeface="Times New Roman" pitchFamily="18" charset="0"/>
                  </a:rPr>
                  <a:t>-</a:t>
                </a:r>
                <a:r>
                  <a:rPr lang="ru-RU" altLang="ru-RU" sz="2200" dirty="0" err="1">
                    <a:latin typeface="Times New Roman" pitchFamily="18" charset="0"/>
                  </a:rPr>
                  <a:t>олигополиста</a:t>
                </a:r>
                <a:r>
                  <a:rPr lang="ru-RU" altLang="ru-RU" sz="2200" dirty="0">
                    <a:latin typeface="Times New Roman" pitchFamily="18" charset="0"/>
                  </a:rPr>
                  <a:t> зависит от объемов поставок </a:t>
                </a:r>
                <a:r>
                  <a:rPr lang="ru-RU" altLang="ru-RU" sz="2200" dirty="0" smtClean="0">
                    <a:latin typeface="Times New Roman" pitchFamily="18" charset="0"/>
                  </a:rPr>
                  <a:t>конкурентов</a:t>
                </a:r>
                <a:r>
                  <a:rPr lang="en-US" altLang="ru-RU" sz="2200" dirty="0" smtClean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latin typeface="Times New Roman" pitchFamily="18" charset="0"/>
                  </a:rPr>
                  <a:t> </a:t>
                </a:r>
                <a:r>
                  <a:rPr lang="ru-RU" altLang="ru-RU" sz="2200" dirty="0">
                    <a:latin typeface="Times New Roman" pitchFamily="18" charset="0"/>
                  </a:rPr>
                  <a:t>и составляет</a:t>
                </a:r>
              </a:p>
            </p:txBody>
          </p:sp>
        </mc:Choice>
        <mc:Fallback xmlns=""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12" y="1054135"/>
                <a:ext cx="8955373" cy="1446550"/>
              </a:xfrm>
              <a:prstGeom prst="rect">
                <a:avLst/>
              </a:prstGeom>
              <a:blipFill>
                <a:blip r:embed="rId2"/>
                <a:stretch>
                  <a:fillRect l="-885" t="-2532" r="-885" b="-84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84034" y="3373604"/>
            <a:ext cx="879645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" pitchFamily="18" charset="0"/>
              </a:rPr>
              <a:t>К</a:t>
            </a:r>
            <a:r>
              <a:rPr lang="ru-RU" altLang="ru-RU" sz="2200" b="1" dirty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ривые реакции</a:t>
            </a:r>
            <a:r>
              <a:rPr lang="ru-RU" altLang="ru-RU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200" dirty="0">
                <a:latin typeface="Times New Roman" pitchFamily="18" charset="0"/>
              </a:rPr>
              <a:t>– оптимальные отклики каждого </a:t>
            </a:r>
            <a:r>
              <a:rPr lang="ru-RU" altLang="ru-RU" sz="2200" dirty="0" err="1">
                <a:latin typeface="Times New Roman" pitchFamily="18" charset="0"/>
              </a:rPr>
              <a:t>олигополиста</a:t>
            </a:r>
            <a:r>
              <a:rPr lang="ru-RU" altLang="ru-RU" sz="2200" dirty="0">
                <a:latin typeface="Times New Roman" pitchFamily="18" charset="0"/>
              </a:rPr>
              <a:t> на </a:t>
            </a:r>
            <a:r>
              <a:rPr lang="ru-RU" altLang="ru-RU" sz="2200" dirty="0" err="1" smtClean="0">
                <a:latin typeface="Times New Roman" pitchFamily="18" charset="0"/>
              </a:rPr>
              <a:t>ме-няющиеся</a:t>
            </a:r>
            <a:r>
              <a:rPr lang="ru-RU" altLang="ru-RU" sz="2200" dirty="0" smtClean="0">
                <a:latin typeface="Times New Roman" pitchFamily="18" charset="0"/>
              </a:rPr>
              <a:t> </a:t>
            </a:r>
            <a:r>
              <a:rPr lang="ru-RU" altLang="ru-RU" sz="2200" dirty="0">
                <a:latin typeface="Times New Roman" pitchFamily="18" charset="0"/>
              </a:rPr>
              <a:t>условия функционирования рынка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83554" y="4420087"/>
            <a:ext cx="86185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Равновесие Курно в чистых стратегиях существует не всегда!</a:t>
            </a:r>
            <a:endParaRPr lang="ru-RU" altLang="ru-RU" sz="2200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193707" y="4783021"/>
            <a:ext cx="884075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/>
              <a:t>Гарантировать существование, в частности, можно вогнутостью </a:t>
            </a:r>
            <a:r>
              <a:rPr lang="ru-RU" altLang="ru-RU" sz="2200" dirty="0" err="1" smtClean="0"/>
              <a:t>функ-ции</a:t>
            </a:r>
            <a:r>
              <a:rPr lang="ru-RU" altLang="ru-RU" sz="2200" dirty="0" smtClean="0"/>
              <a:t> прибыли </a:t>
            </a:r>
            <a:r>
              <a:rPr lang="ru-RU" altLang="ru-RU" sz="2200" dirty="0"/>
              <a:t>по выпуску, </a:t>
            </a:r>
            <a:r>
              <a:rPr lang="ru-RU" altLang="ru-RU" sz="2200" dirty="0" smtClean="0"/>
              <a:t>однако </a:t>
            </a:r>
            <a:r>
              <a:rPr lang="ru-RU" altLang="ru-RU" sz="2200" dirty="0"/>
              <a:t>это предположение не </a:t>
            </a:r>
            <a:r>
              <a:rPr lang="ru-RU" altLang="ru-RU" sz="2200" dirty="0" smtClean="0"/>
              <a:t>выполняется </a:t>
            </a:r>
            <a:r>
              <a:rPr lang="ru-RU" altLang="ru-RU" sz="2200" dirty="0"/>
              <a:t>даже </a:t>
            </a:r>
            <a:r>
              <a:rPr lang="ru-RU" altLang="ru-RU" sz="2200" dirty="0" smtClean="0"/>
              <a:t>при возрастающих </a:t>
            </a:r>
            <a:r>
              <a:rPr lang="ru-RU" altLang="ru-RU" sz="2200" dirty="0"/>
              <a:t>предельных издержках, если функция спроса достаточно выпукла.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81833" y="6184192"/>
            <a:ext cx="55733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Равновесие Курно не всегда единственно!</a:t>
            </a:r>
            <a:r>
              <a:rPr lang="ru-RU" altLang="ru-RU" sz="2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3250" y="4127789"/>
                <a:ext cx="28768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0" y="4127789"/>
                <a:ext cx="2876813" cy="307777"/>
              </a:xfrm>
              <a:prstGeom prst="rect">
                <a:avLst/>
              </a:prstGeom>
              <a:blipFill>
                <a:blip r:embed="rId3"/>
                <a:stretch>
                  <a:fillRect l="-1699" b="-25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1043" y="2475082"/>
                <a:ext cx="415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3" y="2475082"/>
                <a:ext cx="4155756" cy="615553"/>
              </a:xfrm>
              <a:prstGeom prst="rect">
                <a:avLst/>
              </a:prstGeom>
              <a:blipFill>
                <a:blip r:embed="rId4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85260" y="2656998"/>
                <a:ext cx="6454824" cy="887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60" y="2656998"/>
                <a:ext cx="6454824" cy="887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94538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19" grpId="0"/>
      <p:bldP spid="20" grpId="0"/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Дуополия Курно с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линейным спросом и издержками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6" name="Object 16"/>
          <p:cNvGraphicFramePr>
            <a:graphicFrameLocks noChangeAspect="1"/>
          </p:cNvGraphicFramePr>
          <p:nvPr>
            <p:extLst/>
          </p:nvPr>
        </p:nvGraphicFramePr>
        <p:xfrm>
          <a:off x="2010200" y="1452692"/>
          <a:ext cx="1206724" cy="32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Формула" r:id="rId3" imgW="850680" imgH="228600" progId="Equation.3">
                  <p:embed/>
                </p:oleObj>
              </mc:Choice>
              <mc:Fallback>
                <p:oleObj name="Формула" r:id="rId3" imgW="850680" imgH="228600" progId="Equation.3">
                  <p:embed/>
                  <p:pic>
                    <p:nvPicPr>
                      <p:cNvPr id="2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200" y="1452692"/>
                        <a:ext cx="1206724" cy="324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/>
          </p:nvPr>
        </p:nvGraphicFramePr>
        <p:xfrm>
          <a:off x="3394638" y="1424689"/>
          <a:ext cx="1227368" cy="341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Формула" r:id="rId5" imgW="863280" imgH="241200" progId="Equation.3">
                  <p:embed/>
                </p:oleObj>
              </mc:Choice>
              <mc:Fallback>
                <p:oleObj name="Формула" r:id="rId5" imgW="863280" imgH="241200" progId="Equation.3">
                  <p:embed/>
                  <p:pic>
                    <p:nvPicPr>
                      <p:cNvPr id="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638" y="1424689"/>
                        <a:ext cx="1227368" cy="341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/>
          <p:cNvGraphicFramePr>
            <a:graphicFrameLocks noChangeAspect="1"/>
          </p:cNvGraphicFramePr>
          <p:nvPr>
            <p:extLst/>
          </p:nvPr>
        </p:nvGraphicFramePr>
        <p:xfrm>
          <a:off x="4800412" y="1448792"/>
          <a:ext cx="2535435" cy="33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Формула" r:id="rId7" imgW="1765080" imgH="241200" progId="Equation.3">
                  <p:embed/>
                </p:oleObj>
              </mc:Choice>
              <mc:Fallback>
                <p:oleObj name="Формула" r:id="rId7" imgW="1765080" imgH="241200" progId="Equation.3">
                  <p:embed/>
                  <p:pic>
                    <p:nvPicPr>
                      <p:cNvPr id="2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412" y="1448792"/>
                        <a:ext cx="2535435" cy="339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1"/>
          <p:cNvGraphicFramePr>
            <a:graphicFrameLocks noChangeAspect="1"/>
          </p:cNvGraphicFramePr>
          <p:nvPr>
            <p:extLst/>
          </p:nvPr>
        </p:nvGraphicFramePr>
        <p:xfrm>
          <a:off x="697113" y="2149538"/>
          <a:ext cx="5645937" cy="47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Формула" r:id="rId9" imgW="4178160" imgH="355320" progId="Equation.3">
                  <p:embed/>
                </p:oleObj>
              </mc:Choice>
              <mc:Fallback>
                <p:oleObj name="Формула" r:id="rId9" imgW="4178160" imgH="355320" progId="Equation.3">
                  <p:embed/>
                  <p:pic>
                    <p:nvPicPr>
                      <p:cNvPr id="3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113" y="2149538"/>
                        <a:ext cx="5645937" cy="476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3"/>
          <p:cNvGraphicFramePr>
            <a:graphicFrameLocks noChangeAspect="1"/>
          </p:cNvGraphicFramePr>
          <p:nvPr>
            <p:extLst/>
          </p:nvPr>
        </p:nvGraphicFramePr>
        <p:xfrm>
          <a:off x="703462" y="2615250"/>
          <a:ext cx="5792333" cy="47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Формула" r:id="rId11" imgW="4292280" imgH="355320" progId="Equation.3">
                  <p:embed/>
                </p:oleObj>
              </mc:Choice>
              <mc:Fallback>
                <p:oleObj name="Формула" r:id="rId11" imgW="4292280" imgH="355320" progId="Equation.3">
                  <p:embed/>
                  <p:pic>
                    <p:nvPicPr>
                      <p:cNvPr id="3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62" y="2615250"/>
                        <a:ext cx="5792333" cy="476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5"/>
          <p:cNvGraphicFramePr>
            <a:graphicFrameLocks noChangeAspect="1"/>
          </p:cNvGraphicFramePr>
          <p:nvPr>
            <p:extLst/>
          </p:nvPr>
        </p:nvGraphicFramePr>
        <p:xfrm>
          <a:off x="6751338" y="1946400"/>
          <a:ext cx="1610014" cy="62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Формула" r:id="rId13" imgW="1180800" imgH="457200" progId="Equation.3">
                  <p:embed/>
                </p:oleObj>
              </mc:Choice>
              <mc:Fallback>
                <p:oleObj name="Формула" r:id="rId13" imgW="1180800" imgH="457200" progId="Equation.3">
                  <p:embed/>
                  <p:pic>
                    <p:nvPicPr>
                      <p:cNvPr id="3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338" y="1946400"/>
                        <a:ext cx="1610014" cy="6244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7"/>
          <p:cNvGraphicFramePr>
            <a:graphicFrameLocks noChangeAspect="1"/>
          </p:cNvGraphicFramePr>
          <p:nvPr>
            <p:extLst/>
          </p:nvPr>
        </p:nvGraphicFramePr>
        <p:xfrm>
          <a:off x="6736288" y="2436813"/>
          <a:ext cx="1651762" cy="626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Формула" r:id="rId15" imgW="1206360" imgH="457200" progId="Equation.3">
                  <p:embed/>
                </p:oleObj>
              </mc:Choice>
              <mc:Fallback>
                <p:oleObj name="Формула" r:id="rId15" imgW="1206360" imgH="457200" progId="Equation.3">
                  <p:embed/>
                  <p:pic>
                    <p:nvPicPr>
                      <p:cNvPr id="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288" y="2436813"/>
                        <a:ext cx="1651762" cy="6262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9"/>
          <p:cNvGraphicFramePr>
            <a:graphicFrameLocks noChangeAspect="1"/>
          </p:cNvGraphicFramePr>
          <p:nvPr>
            <p:extLst/>
          </p:nvPr>
        </p:nvGraphicFramePr>
        <p:xfrm>
          <a:off x="709049" y="3226562"/>
          <a:ext cx="3625445" cy="62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Формула" r:id="rId17" imgW="2641320" imgH="457200" progId="Equation.3">
                  <p:embed/>
                </p:oleObj>
              </mc:Choice>
              <mc:Fallback>
                <p:oleObj name="Формула" r:id="rId17" imgW="2641320" imgH="457200" progId="Equation.3">
                  <p:embed/>
                  <p:pic>
                    <p:nvPicPr>
                      <p:cNvPr id="4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49" y="3226562"/>
                        <a:ext cx="3625445" cy="627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31"/>
          <p:cNvSpPr>
            <a:spLocks noChangeArrowheads="1"/>
          </p:cNvSpPr>
          <p:nvPr/>
        </p:nvSpPr>
        <p:spPr bwMode="auto">
          <a:xfrm>
            <a:off x="231325" y="1730563"/>
            <a:ext cx="244169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Кривые реакции:</a:t>
            </a: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212463" y="2909063"/>
            <a:ext cx="789947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Равновесие Курно при различных и одинаковых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издержках: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51" name="Object 71"/>
          <p:cNvGraphicFramePr>
            <a:graphicFrameLocks noChangeAspect="1"/>
          </p:cNvGraphicFramePr>
          <p:nvPr>
            <p:extLst/>
          </p:nvPr>
        </p:nvGraphicFramePr>
        <p:xfrm>
          <a:off x="6777564" y="3171824"/>
          <a:ext cx="1598612" cy="655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Формула" r:id="rId19" imgW="1117440" imgH="457200" progId="Equation.3">
                  <p:embed/>
                </p:oleObj>
              </mc:Choice>
              <mc:Fallback>
                <p:oleObj name="Формула" r:id="rId19" imgW="1117440" imgH="457200" progId="Equation.3">
                  <p:embed/>
                  <p:pic>
                    <p:nvPicPr>
                      <p:cNvPr id="51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564" y="3171824"/>
                        <a:ext cx="1598612" cy="6557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73"/>
          <p:cNvSpPr>
            <a:spLocks noChangeArrowheads="1"/>
          </p:cNvSpPr>
          <p:nvPr/>
        </p:nvSpPr>
        <p:spPr bwMode="auto">
          <a:xfrm>
            <a:off x="223575" y="3768600"/>
            <a:ext cx="773699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Кривые реакции при различных и одинаковых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издержках: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pic>
        <p:nvPicPr>
          <p:cNvPr id="53" name="Picture 74" descr="Pic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4202750"/>
            <a:ext cx="3800475" cy="26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5" descr="Pic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4193225"/>
            <a:ext cx="3081337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5519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Дуополия Курно с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линейным спросом и издержками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047253"/>
              </p:ext>
            </p:extLst>
          </p:nvPr>
        </p:nvGraphicFramePr>
        <p:xfrm>
          <a:off x="2010200" y="1452692"/>
          <a:ext cx="1206724" cy="32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Формула" r:id="rId3" imgW="850680" imgH="228600" progId="Equation.3">
                  <p:embed/>
                </p:oleObj>
              </mc:Choice>
              <mc:Fallback>
                <p:oleObj name="Формула" r:id="rId3" imgW="850680" imgH="228600" progId="Equation.3">
                  <p:embed/>
                  <p:pic>
                    <p:nvPicPr>
                      <p:cNvPr id="2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200" y="1452692"/>
                        <a:ext cx="1206724" cy="324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/>
          </p:nvPr>
        </p:nvGraphicFramePr>
        <p:xfrm>
          <a:off x="3394638" y="1424689"/>
          <a:ext cx="1227368" cy="341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Формула" r:id="rId5" imgW="863280" imgH="241200" progId="Equation.3">
                  <p:embed/>
                </p:oleObj>
              </mc:Choice>
              <mc:Fallback>
                <p:oleObj name="Формула" r:id="rId5" imgW="863280" imgH="241200" progId="Equation.3">
                  <p:embed/>
                  <p:pic>
                    <p:nvPicPr>
                      <p:cNvPr id="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638" y="1424689"/>
                        <a:ext cx="1227368" cy="341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422395"/>
              </p:ext>
            </p:extLst>
          </p:nvPr>
        </p:nvGraphicFramePr>
        <p:xfrm>
          <a:off x="4800600" y="1434874"/>
          <a:ext cx="25352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Уравнение" r:id="rId7" imgW="1765080" imgH="241200" progId="Equation.3">
                  <p:embed/>
                </p:oleObj>
              </mc:Choice>
              <mc:Fallback>
                <p:oleObj name="Уравнение" r:id="rId7" imgW="1765080" imgH="241200" progId="Equation.3">
                  <p:embed/>
                  <p:pic>
                    <p:nvPicPr>
                      <p:cNvPr id="2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434874"/>
                        <a:ext cx="2535238" cy="33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73"/>
          <p:cNvSpPr>
            <a:spLocks noChangeArrowheads="1"/>
          </p:cNvSpPr>
          <p:nvPr/>
        </p:nvSpPr>
        <p:spPr bwMode="auto">
          <a:xfrm>
            <a:off x="223575" y="3768600"/>
            <a:ext cx="773699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Кривые реакции при различных и одинаковых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издержках: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pic>
        <p:nvPicPr>
          <p:cNvPr id="53" name="Picture 74" descr="Pic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4202750"/>
            <a:ext cx="3800475" cy="26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5" descr="Pic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4193225"/>
            <a:ext cx="3081337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512345"/>
              </p:ext>
            </p:extLst>
          </p:nvPr>
        </p:nvGraphicFramePr>
        <p:xfrm>
          <a:off x="289608" y="2180454"/>
          <a:ext cx="8695779" cy="59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Формула" r:id="rId11" imgW="6705360" imgH="457200" progId="Equation.3">
                  <p:embed/>
                </p:oleObj>
              </mc:Choice>
              <mc:Fallback>
                <p:oleObj name="Формула" r:id="rId11" imgW="6705360" imgH="457200" progId="Equation.3">
                  <p:embed/>
                  <p:pic>
                    <p:nvPicPr>
                      <p:cNvPr id="1106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08" y="2180454"/>
                        <a:ext cx="8695779" cy="592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11821" y="1801128"/>
            <a:ext cx="48597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Снижение издержек второй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фирмой: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090262"/>
              </p:ext>
            </p:extLst>
          </p:nvPr>
        </p:nvGraphicFramePr>
        <p:xfrm>
          <a:off x="277813" y="3145743"/>
          <a:ext cx="2151818" cy="627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Уравнение" r:id="rId13" imgW="1562040" imgH="457200" progId="Equation.3">
                  <p:embed/>
                </p:oleObj>
              </mc:Choice>
              <mc:Fallback>
                <p:oleObj name="Уравнение" r:id="rId13" imgW="1562040" imgH="457200" progId="Equation.3">
                  <p:embed/>
                  <p:pic>
                    <p:nvPicPr>
                      <p:cNvPr id="11062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3145743"/>
                        <a:ext cx="2151818" cy="627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453399"/>
              </p:ext>
            </p:extLst>
          </p:nvPr>
        </p:nvGraphicFramePr>
        <p:xfrm>
          <a:off x="2598058" y="3141897"/>
          <a:ext cx="2198117" cy="612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Формула" r:id="rId15" imgW="1638000" imgH="457200" progId="Equation.3">
                  <p:embed/>
                </p:oleObj>
              </mc:Choice>
              <mc:Fallback>
                <p:oleObj name="Формула" r:id="rId15" imgW="1638000" imgH="457200" progId="Equation.3">
                  <p:embed/>
                  <p:pic>
                    <p:nvPicPr>
                      <p:cNvPr id="1106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058" y="3141897"/>
                        <a:ext cx="2198117" cy="612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129949"/>
              </p:ext>
            </p:extLst>
          </p:nvPr>
        </p:nvGraphicFramePr>
        <p:xfrm>
          <a:off x="5004480" y="3118817"/>
          <a:ext cx="1178605" cy="62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Уравнение" r:id="rId17" imgW="838080" imgH="444240" progId="Equation.3">
                  <p:embed/>
                </p:oleObj>
              </mc:Choice>
              <mc:Fallback>
                <p:oleObj name="Уравнение" r:id="rId17" imgW="838080" imgH="444240" progId="Equation.3">
                  <p:embed/>
                  <p:pic>
                    <p:nvPicPr>
                      <p:cNvPr id="1106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480" y="3118817"/>
                        <a:ext cx="1178605" cy="6247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182563" y="2720839"/>
            <a:ext cx="734290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Если обе фирмы сохраняют свое присутствие на рынке:</a:t>
            </a:r>
          </a:p>
        </p:txBody>
      </p:sp>
    </p:spTree>
    <p:extLst>
      <p:ext uri="{BB962C8B-B14F-4D97-AF65-F5344CB8AC3E}">
        <p14:creationId xmlns:p14="http://schemas.microsoft.com/office/powerpoint/2010/main" val="127973259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Дуополия Курно с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квадратичными издержками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263965"/>
              </p:ext>
            </p:extLst>
          </p:nvPr>
        </p:nvGraphicFramePr>
        <p:xfrm>
          <a:off x="1386086" y="1452692"/>
          <a:ext cx="1206724" cy="32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Формула" r:id="rId3" imgW="850680" imgH="228600" progId="Equation.3">
                  <p:embed/>
                </p:oleObj>
              </mc:Choice>
              <mc:Fallback>
                <p:oleObj name="Формула" r:id="rId3" imgW="850680" imgH="228600" progId="Equation.3">
                  <p:embed/>
                  <p:pic>
                    <p:nvPicPr>
                      <p:cNvPr id="2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086" y="1452692"/>
                        <a:ext cx="1206724" cy="324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682917"/>
              </p:ext>
            </p:extLst>
          </p:nvPr>
        </p:nvGraphicFramePr>
        <p:xfrm>
          <a:off x="2770524" y="1424689"/>
          <a:ext cx="1227368" cy="341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Формула" r:id="rId5" imgW="863280" imgH="241200" progId="Equation.3">
                  <p:embed/>
                </p:oleObj>
              </mc:Choice>
              <mc:Fallback>
                <p:oleObj name="Формула" r:id="rId5" imgW="863280" imgH="241200" progId="Equation.3">
                  <p:embed/>
                  <p:pic>
                    <p:nvPicPr>
                      <p:cNvPr id="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524" y="1424689"/>
                        <a:ext cx="1227368" cy="341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99004"/>
              </p:ext>
            </p:extLst>
          </p:nvPr>
        </p:nvGraphicFramePr>
        <p:xfrm>
          <a:off x="4145641" y="1400115"/>
          <a:ext cx="3756894" cy="40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Формула" r:id="rId7" imgW="2552400" imgH="279360" progId="Equation.3">
                  <p:embed/>
                </p:oleObj>
              </mc:Choice>
              <mc:Fallback>
                <p:oleObj name="Формула" r:id="rId7" imgW="2552400" imgH="279360" progId="Equation.3">
                  <p:embed/>
                  <p:pic>
                    <p:nvPicPr>
                      <p:cNvPr id="1116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641" y="1400115"/>
                        <a:ext cx="3756894" cy="403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74912" y="1793772"/>
            <a:ext cx="244169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Кривые реакции: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03345" y="3320596"/>
            <a:ext cx="89614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Равновесие </a:t>
            </a:r>
            <a:r>
              <a:rPr lang="ru-RU" altLang="ru-RU" sz="2200" b="1" dirty="0" err="1">
                <a:solidFill>
                  <a:srgbClr val="00FFFF"/>
                </a:solidFill>
                <a:latin typeface="+mn-lt"/>
              </a:rPr>
              <a:t>Курно</a:t>
            </a: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 при одинаковых функциях переменных издержек:</a:t>
            </a:r>
          </a:p>
        </p:txBody>
      </p:sp>
      <p:graphicFrame>
        <p:nvGraphicFramePr>
          <p:cNvPr id="2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841110"/>
              </p:ext>
            </p:extLst>
          </p:nvPr>
        </p:nvGraphicFramePr>
        <p:xfrm>
          <a:off x="268122" y="2115807"/>
          <a:ext cx="4948445" cy="57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Формула" r:id="rId9" imgW="3352680" imgH="393480" progId="Equation.3">
                  <p:embed/>
                </p:oleObj>
              </mc:Choice>
              <mc:Fallback>
                <p:oleObj name="Формула" r:id="rId9" imgW="3352680" imgH="393480" progId="Equation.3">
                  <p:embed/>
                  <p:pic>
                    <p:nvPicPr>
                      <p:cNvPr id="1116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2" y="2115807"/>
                        <a:ext cx="4948445" cy="576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277322"/>
              </p:ext>
            </p:extLst>
          </p:nvPr>
        </p:nvGraphicFramePr>
        <p:xfrm>
          <a:off x="267895" y="2735383"/>
          <a:ext cx="5156719" cy="57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Формула" r:id="rId11" imgW="3492360" imgH="393480" progId="Equation.3">
                  <p:embed/>
                </p:oleObj>
              </mc:Choice>
              <mc:Fallback>
                <p:oleObj name="Формула" r:id="rId11" imgW="3492360" imgH="393480" progId="Equation.3">
                  <p:embed/>
                  <p:pic>
                    <p:nvPicPr>
                      <p:cNvPr id="1116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95" y="2735383"/>
                        <a:ext cx="5156719" cy="576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432079"/>
              </p:ext>
            </p:extLst>
          </p:nvPr>
        </p:nvGraphicFramePr>
        <p:xfrm>
          <a:off x="6145931" y="1982458"/>
          <a:ext cx="1797331" cy="72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Формула" r:id="rId13" imgW="1231560" imgH="495000" progId="Equation.3">
                  <p:embed/>
                </p:oleObj>
              </mc:Choice>
              <mc:Fallback>
                <p:oleObj name="Формула" r:id="rId13" imgW="1231560" imgH="495000" progId="Equation.3">
                  <p:embed/>
                  <p:pic>
                    <p:nvPicPr>
                      <p:cNvPr id="1116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931" y="1982458"/>
                        <a:ext cx="1797331" cy="721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956885"/>
              </p:ext>
            </p:extLst>
          </p:nvPr>
        </p:nvGraphicFramePr>
        <p:xfrm>
          <a:off x="6155172" y="2618920"/>
          <a:ext cx="184626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Уравнение" r:id="rId15" imgW="1269449" imgH="495085" progId="Equation.3">
                  <p:embed/>
                </p:oleObj>
              </mc:Choice>
              <mc:Fallback>
                <p:oleObj name="Уравнение" r:id="rId15" imgW="1269449" imgH="495085" progId="Equation.3">
                  <p:embed/>
                  <p:pic>
                    <p:nvPicPr>
                      <p:cNvPr id="1116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172" y="2618920"/>
                        <a:ext cx="1846263" cy="722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46727"/>
              </p:ext>
            </p:extLst>
          </p:nvPr>
        </p:nvGraphicFramePr>
        <p:xfrm>
          <a:off x="282490" y="3722126"/>
          <a:ext cx="1547311" cy="699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Формула" r:id="rId17" imgW="1079280" imgH="482400" progId="Equation.3">
                  <p:embed/>
                </p:oleObj>
              </mc:Choice>
              <mc:Fallback>
                <p:oleObj name="Формула" r:id="rId17" imgW="1079280" imgH="482400" progId="Equation.3">
                  <p:embed/>
                  <p:pic>
                    <p:nvPicPr>
                      <p:cNvPr id="1116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90" y="3722126"/>
                        <a:ext cx="1547311" cy="699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101400"/>
              </p:ext>
            </p:extLst>
          </p:nvPr>
        </p:nvGraphicFramePr>
        <p:xfrm>
          <a:off x="2177884" y="3728476"/>
          <a:ext cx="1344984" cy="662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Формула" r:id="rId19" imgW="927000" imgH="457200" progId="Equation.3">
                  <p:embed/>
                </p:oleObj>
              </mc:Choice>
              <mc:Fallback>
                <p:oleObj name="Формула" r:id="rId19" imgW="927000" imgH="457200" progId="Equation.3">
                  <p:embed/>
                  <p:pic>
                    <p:nvPicPr>
                      <p:cNvPr id="11164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884" y="3728476"/>
                        <a:ext cx="1344984" cy="662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248078"/>
              </p:ext>
            </p:extLst>
          </p:nvPr>
        </p:nvGraphicFramePr>
        <p:xfrm>
          <a:off x="3832511" y="3715776"/>
          <a:ext cx="1905716" cy="66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Формула" r:id="rId21" imgW="1307880" imgH="457200" progId="Equation.3">
                  <p:embed/>
                </p:oleObj>
              </mc:Choice>
              <mc:Fallback>
                <p:oleObj name="Формула" r:id="rId21" imgW="1307880" imgH="457200" progId="Equation.3">
                  <p:embed/>
                  <p:pic>
                    <p:nvPicPr>
                      <p:cNvPr id="11164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511" y="3715776"/>
                        <a:ext cx="1905716" cy="664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944945"/>
              </p:ext>
            </p:extLst>
          </p:nvPr>
        </p:nvGraphicFramePr>
        <p:xfrm>
          <a:off x="291933" y="4425617"/>
          <a:ext cx="6192670" cy="59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Формула" r:id="rId23" imgW="4305240" imgH="457200" progId="Equation.3">
                  <p:embed/>
                </p:oleObj>
              </mc:Choice>
              <mc:Fallback>
                <p:oleObj name="Формула" r:id="rId23" imgW="4305240" imgH="457200" progId="Equation.3">
                  <p:embed/>
                  <p:pic>
                    <p:nvPicPr>
                      <p:cNvPr id="11165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33" y="4425617"/>
                        <a:ext cx="6192670" cy="597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429063"/>
              </p:ext>
            </p:extLst>
          </p:nvPr>
        </p:nvGraphicFramePr>
        <p:xfrm>
          <a:off x="264718" y="5010044"/>
          <a:ext cx="2144653" cy="664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Формула" r:id="rId25" imgW="1473120" imgH="457200" progId="Equation.3">
                  <p:embed/>
                </p:oleObj>
              </mc:Choice>
              <mc:Fallback>
                <p:oleObj name="Формула" r:id="rId25" imgW="1473120" imgH="457200" progId="Equation.3">
                  <p:embed/>
                  <p:pic>
                    <p:nvPicPr>
                      <p:cNvPr id="11165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18" y="5010044"/>
                        <a:ext cx="2144653" cy="664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24127" y="5629321"/>
            <a:ext cx="87979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ru-RU" sz="2200" i="1" dirty="0">
                <a:solidFill>
                  <a:srgbClr val="00FFFF"/>
                </a:solidFill>
                <a:latin typeface="+mn-lt"/>
              </a:rPr>
              <a:t>d</a:t>
            </a:r>
            <a:r>
              <a:rPr lang="en-US" altLang="ru-RU" sz="2200" dirty="0">
                <a:solidFill>
                  <a:srgbClr val="00FFFF"/>
                </a:solidFill>
                <a:latin typeface="+mn-lt"/>
              </a:rPr>
              <a:t> </a:t>
            </a:r>
            <a:r>
              <a:rPr lang="ru-RU" altLang="ru-RU" sz="2200" dirty="0">
                <a:solidFill>
                  <a:srgbClr val="00FFFF"/>
                </a:solidFill>
                <a:latin typeface="+mn-lt"/>
              </a:rPr>
              <a:t>↑</a:t>
            </a:r>
            <a:r>
              <a:rPr lang="en-US" altLang="ru-RU" sz="2200" dirty="0">
                <a:solidFill>
                  <a:srgbClr val="00FFFF"/>
                </a:solidFill>
                <a:latin typeface="+mn-lt"/>
              </a:rPr>
              <a:t> </a:t>
            </a:r>
            <a:r>
              <a:rPr lang="ru-RU" altLang="ru-RU" sz="2200" dirty="0">
                <a:solidFill>
                  <a:srgbClr val="00FFFF"/>
                </a:solidFill>
                <a:latin typeface="+mn-lt"/>
              </a:rPr>
              <a:t>на 1,   </a:t>
            </a:r>
            <a:r>
              <a:rPr lang="en-US" altLang="ru-RU" sz="2200" i="1" dirty="0">
                <a:solidFill>
                  <a:srgbClr val="00FFFF"/>
                </a:solidFill>
                <a:latin typeface="+mn-lt"/>
              </a:rPr>
              <a:t>b</a:t>
            </a:r>
            <a:r>
              <a:rPr lang="en-US" altLang="ru-RU" sz="2200" dirty="0">
                <a:solidFill>
                  <a:srgbClr val="00FFFF"/>
                </a:solidFill>
                <a:latin typeface="+mn-lt"/>
              </a:rPr>
              <a:t> </a:t>
            </a:r>
            <a:r>
              <a:rPr lang="ru-RU" altLang="ru-RU" sz="2200" dirty="0">
                <a:solidFill>
                  <a:srgbClr val="00FFFF"/>
                </a:solidFill>
                <a:latin typeface="+mn-lt"/>
                <a:cs typeface="Times New Roman" panose="02020603050405020304" pitchFamily="18" charset="0"/>
              </a:rPr>
              <a:t>↓</a:t>
            </a:r>
            <a:r>
              <a:rPr lang="en-US" altLang="ru-RU" sz="2200" dirty="0">
                <a:solidFill>
                  <a:srgbClr val="00FFFF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200" dirty="0">
                <a:solidFill>
                  <a:srgbClr val="00FFFF"/>
                </a:solidFill>
                <a:latin typeface="+mn-lt"/>
                <a:cs typeface="Times New Roman" panose="02020603050405020304" pitchFamily="18" charset="0"/>
              </a:rPr>
              <a:t>на 2/3   </a:t>
            </a:r>
            <a:r>
              <a:rPr lang="ru-RU" altLang="ru-RU" sz="2200" dirty="0">
                <a:solidFill>
                  <a:srgbClr val="00FFFF"/>
                </a:solidFill>
                <a:latin typeface="+mn-lt"/>
                <a:sym typeface="Symbol" panose="05050102010706020507" pitchFamily="18" charset="2"/>
              </a:rPr>
              <a:t></a:t>
            </a:r>
            <a:r>
              <a:rPr lang="ru-RU" altLang="ru-RU" sz="2200" dirty="0">
                <a:solidFill>
                  <a:srgbClr val="00FFFF"/>
                </a:solidFill>
                <a:latin typeface="+mn-lt"/>
              </a:rPr>
              <a:t>  </a:t>
            </a:r>
            <a:r>
              <a:rPr lang="ru-RU" altLang="ru-RU" sz="2200" dirty="0">
                <a:solidFill>
                  <a:srgbClr val="00FFFF"/>
                </a:solidFill>
                <a:latin typeface="+mn-lt"/>
                <a:cs typeface="Times New Roman" panose="02020603050405020304" pitchFamily="18" charset="0"/>
              </a:rPr>
              <a:t> объем продаж неизменен, цена увеличивается.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191137" y="5983004"/>
            <a:ext cx="87881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dirty="0">
                <a:latin typeface="+mn-lt"/>
              </a:rPr>
              <a:t>Повышение цены пропорционально </a:t>
            </a:r>
            <a:r>
              <a:rPr lang="en-US" altLang="ru-RU" sz="2200" i="1" dirty="0">
                <a:latin typeface="+mn-lt"/>
              </a:rPr>
              <a:t>d</a:t>
            </a:r>
            <a:r>
              <a:rPr lang="ru-RU" altLang="ru-RU" sz="2200" dirty="0">
                <a:latin typeface="+mn-lt"/>
              </a:rPr>
              <a:t>  и сложившемуся объему продаж.</a:t>
            </a:r>
            <a:endParaRPr lang="ru-RU" altLang="ru-RU" sz="22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7275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Олигополия Курно с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линейным спросом и издержками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263965"/>
              </p:ext>
            </p:extLst>
          </p:nvPr>
        </p:nvGraphicFramePr>
        <p:xfrm>
          <a:off x="1386086" y="1452692"/>
          <a:ext cx="1206724" cy="32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" name="Формула" r:id="rId3" imgW="850680" imgH="228600" progId="Equation.3">
                  <p:embed/>
                </p:oleObj>
              </mc:Choice>
              <mc:Fallback>
                <p:oleObj name="Формула" r:id="rId3" imgW="850680" imgH="228600" progId="Equation.3">
                  <p:embed/>
                  <p:pic>
                    <p:nvPicPr>
                      <p:cNvPr id="2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086" y="1452692"/>
                        <a:ext cx="1206724" cy="324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74912" y="1793772"/>
            <a:ext cx="244169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Кривые реакции: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82563" y="3436708"/>
            <a:ext cx="89614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Равновесие </a:t>
            </a:r>
            <a:r>
              <a:rPr lang="ru-RU" altLang="ru-RU" sz="2200" b="1" dirty="0" err="1">
                <a:solidFill>
                  <a:srgbClr val="00FFFF"/>
                </a:solidFill>
                <a:latin typeface="+mn-lt"/>
              </a:rPr>
              <a:t>Курно</a:t>
            </a: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 при одинаковых </a:t>
            </a: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функциях </a:t>
            </a: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издержек:</a:t>
            </a:r>
          </a:p>
        </p:txBody>
      </p:sp>
      <p:graphicFrame>
        <p:nvGraphicFramePr>
          <p:cNvPr id="2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84598"/>
              </p:ext>
            </p:extLst>
          </p:nvPr>
        </p:nvGraphicFramePr>
        <p:xfrm>
          <a:off x="2763984" y="1412008"/>
          <a:ext cx="1796906" cy="37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" name="Формула" r:id="rId5" imgW="1155600" imgH="241200" progId="Equation.3">
                  <p:embed/>
                </p:oleObj>
              </mc:Choice>
              <mc:Fallback>
                <p:oleObj name="Формула" r:id="rId5" imgW="1155600" imgH="241200" progId="Equation.3">
                  <p:embed/>
                  <p:pic>
                    <p:nvPicPr>
                      <p:cNvPr id="11267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984" y="1412008"/>
                        <a:ext cx="1796906" cy="3737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16391"/>
              </p:ext>
            </p:extLst>
          </p:nvPr>
        </p:nvGraphicFramePr>
        <p:xfrm>
          <a:off x="4703393" y="1435821"/>
          <a:ext cx="3053712" cy="3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" name="Формула" r:id="rId7" imgW="1942920" imgH="241200" progId="Equation.3">
                  <p:embed/>
                </p:oleObj>
              </mc:Choice>
              <mc:Fallback>
                <p:oleObj name="Формула" r:id="rId7" imgW="1942920" imgH="241200" progId="Equation.3">
                  <p:embed/>
                  <p:pic>
                    <p:nvPicPr>
                      <p:cNvPr id="1126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393" y="1435821"/>
                        <a:ext cx="3053712" cy="3717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621809"/>
              </p:ext>
            </p:extLst>
          </p:nvPr>
        </p:nvGraphicFramePr>
        <p:xfrm>
          <a:off x="255361" y="2016207"/>
          <a:ext cx="74564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5" name="Уравнение" r:id="rId9" imgW="5308560" imgH="596880" progId="Equation.3">
                  <p:embed/>
                </p:oleObj>
              </mc:Choice>
              <mc:Fallback>
                <p:oleObj name="Уравнение" r:id="rId9" imgW="5308560" imgH="596880" progId="Equation.3">
                  <p:embed/>
                  <p:pic>
                    <p:nvPicPr>
                      <p:cNvPr id="11267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61" y="2016207"/>
                        <a:ext cx="7456488" cy="849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81926"/>
              </p:ext>
            </p:extLst>
          </p:nvPr>
        </p:nvGraphicFramePr>
        <p:xfrm>
          <a:off x="260349" y="2734465"/>
          <a:ext cx="3265590" cy="72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Формула" r:id="rId11" imgW="2273040" imgH="507960" progId="Equation.3">
                  <p:embed/>
                </p:oleObj>
              </mc:Choice>
              <mc:Fallback>
                <p:oleObj name="Формула" r:id="rId11" imgW="2273040" imgH="507960" progId="Equation.3">
                  <p:embed/>
                  <p:pic>
                    <p:nvPicPr>
                      <p:cNvPr id="11267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49" y="2734465"/>
                        <a:ext cx="3265590" cy="728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843382"/>
              </p:ext>
            </p:extLst>
          </p:nvPr>
        </p:nvGraphicFramePr>
        <p:xfrm>
          <a:off x="3685455" y="2721377"/>
          <a:ext cx="2089978" cy="73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Формула" r:id="rId13" imgW="1447560" imgH="507960" progId="Equation.3">
                  <p:embed/>
                </p:oleObj>
              </mc:Choice>
              <mc:Fallback>
                <p:oleObj name="Формула" r:id="rId13" imgW="1447560" imgH="507960" progId="Equation.3">
                  <p:embed/>
                  <p:pic>
                    <p:nvPicPr>
                      <p:cNvPr id="11267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455" y="2721377"/>
                        <a:ext cx="2089978" cy="730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997865"/>
              </p:ext>
            </p:extLst>
          </p:nvPr>
        </p:nvGraphicFramePr>
        <p:xfrm>
          <a:off x="7458757" y="3490728"/>
          <a:ext cx="1575706" cy="362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Уравнение" r:id="rId15" imgW="1041120" imgH="241200" progId="Equation.3">
                  <p:embed/>
                </p:oleObj>
              </mc:Choice>
              <mc:Fallback>
                <p:oleObj name="Уравнение" r:id="rId15" imgW="1041120" imgH="241200" progId="Equation.3">
                  <p:embed/>
                  <p:pic>
                    <p:nvPicPr>
                      <p:cNvPr id="11268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757" y="3490728"/>
                        <a:ext cx="1575706" cy="362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52136"/>
              </p:ext>
            </p:extLst>
          </p:nvPr>
        </p:nvGraphicFramePr>
        <p:xfrm>
          <a:off x="277811" y="3954786"/>
          <a:ext cx="1637140" cy="3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Формула" r:id="rId17" imgW="1130040" imgH="241200" progId="Equation.3">
                  <p:embed/>
                </p:oleObj>
              </mc:Choice>
              <mc:Fallback>
                <p:oleObj name="Формула" r:id="rId17" imgW="1130040" imgH="241200" progId="Equation.3">
                  <p:embed/>
                  <p:pic>
                    <p:nvPicPr>
                      <p:cNvPr id="11268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1" y="3954786"/>
                        <a:ext cx="1637140" cy="350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20479"/>
              </p:ext>
            </p:extLst>
          </p:nvPr>
        </p:nvGraphicFramePr>
        <p:xfrm>
          <a:off x="2121476" y="3792404"/>
          <a:ext cx="1911586" cy="6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Формула" r:id="rId19" imgW="1333440" imgH="457200" progId="Equation.3">
                  <p:embed/>
                </p:oleObj>
              </mc:Choice>
              <mc:Fallback>
                <p:oleObj name="Формула" r:id="rId19" imgW="1333440" imgH="457200" progId="Equation.3">
                  <p:embed/>
                  <p:pic>
                    <p:nvPicPr>
                      <p:cNvPr id="11268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476" y="3792404"/>
                        <a:ext cx="1911586" cy="65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54345"/>
              </p:ext>
            </p:extLst>
          </p:nvPr>
        </p:nvGraphicFramePr>
        <p:xfrm>
          <a:off x="300325" y="4324218"/>
          <a:ext cx="1562812" cy="65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Формула" r:id="rId21" imgW="1091880" imgH="457200" progId="Equation.3">
                  <p:embed/>
                </p:oleObj>
              </mc:Choice>
              <mc:Fallback>
                <p:oleObj name="Формула" r:id="rId21" imgW="1091880" imgH="457200" progId="Equation.3">
                  <p:embed/>
                  <p:pic>
                    <p:nvPicPr>
                      <p:cNvPr id="11268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25" y="4324218"/>
                        <a:ext cx="1562812" cy="657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91048"/>
              </p:ext>
            </p:extLst>
          </p:nvPr>
        </p:nvGraphicFramePr>
        <p:xfrm>
          <a:off x="2097088" y="4327393"/>
          <a:ext cx="2128854" cy="65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" name="Формула" r:id="rId23" imgW="1485720" imgH="457200" progId="Equation.3">
                  <p:embed/>
                </p:oleObj>
              </mc:Choice>
              <mc:Fallback>
                <p:oleObj name="Формула" r:id="rId23" imgW="1485720" imgH="457200" progId="Equation.3">
                  <p:embed/>
                  <p:pic>
                    <p:nvPicPr>
                      <p:cNvPr id="11269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4327393"/>
                        <a:ext cx="2128854" cy="657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605986"/>
              </p:ext>
            </p:extLst>
          </p:nvPr>
        </p:nvGraphicFramePr>
        <p:xfrm>
          <a:off x="4419454" y="4311518"/>
          <a:ext cx="2978871" cy="65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Формула" r:id="rId25" imgW="2070000" imgH="457200" progId="Equation.3">
                  <p:embed/>
                </p:oleObj>
              </mc:Choice>
              <mc:Fallback>
                <p:oleObj name="Формула" r:id="rId25" imgW="2070000" imgH="457200" progId="Equation.3">
                  <p:embed/>
                  <p:pic>
                    <p:nvPicPr>
                      <p:cNvPr id="11269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454" y="4311518"/>
                        <a:ext cx="2978871" cy="657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54"/>
          <p:cNvSpPr>
            <a:spLocks noChangeArrowheads="1"/>
          </p:cNvSpPr>
          <p:nvPr/>
        </p:nvSpPr>
        <p:spPr bwMode="auto">
          <a:xfrm>
            <a:off x="171448" y="5126265"/>
            <a:ext cx="420625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Совершенная конкуренция: </a:t>
            </a:r>
          </a:p>
        </p:txBody>
      </p:sp>
      <p:graphicFrame>
        <p:nvGraphicFramePr>
          <p:cNvPr id="4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835352"/>
              </p:ext>
            </p:extLst>
          </p:nvPr>
        </p:nvGraphicFramePr>
        <p:xfrm>
          <a:off x="5022848" y="5251492"/>
          <a:ext cx="771877" cy="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Формула" r:id="rId27" imgW="533160" imgH="190440" progId="Equation.3">
                  <p:embed/>
                </p:oleObj>
              </mc:Choice>
              <mc:Fallback>
                <p:oleObj name="Формула" r:id="rId27" imgW="533160" imgH="190440" progId="Equation.3">
                  <p:embed/>
                  <p:pic>
                    <p:nvPicPr>
                      <p:cNvPr id="11269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48" y="5251492"/>
                        <a:ext cx="771877" cy="276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1881"/>
              </p:ext>
            </p:extLst>
          </p:nvPr>
        </p:nvGraphicFramePr>
        <p:xfrm>
          <a:off x="3990539" y="5272136"/>
          <a:ext cx="792841" cy="257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" name="Формула" r:id="rId29" imgW="545760" imgH="177480" progId="Equation.3">
                  <p:embed/>
                </p:oleObj>
              </mc:Choice>
              <mc:Fallback>
                <p:oleObj name="Формула" r:id="rId29" imgW="545760" imgH="177480" progId="Equation.3">
                  <p:embed/>
                  <p:pic>
                    <p:nvPicPr>
                      <p:cNvPr id="11269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539" y="5272136"/>
                        <a:ext cx="792841" cy="257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10766"/>
              </p:ext>
            </p:extLst>
          </p:nvPr>
        </p:nvGraphicFramePr>
        <p:xfrm>
          <a:off x="6026436" y="5184466"/>
          <a:ext cx="2224148" cy="34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" name="Формула" r:id="rId31" imgW="1536480" imgH="241200" progId="Equation.3">
                  <p:embed/>
                </p:oleObj>
              </mc:Choice>
              <mc:Fallback>
                <p:oleObj name="Формула" r:id="rId31" imgW="1536480" imgH="241200" progId="Equation.3">
                  <p:embed/>
                  <p:pic>
                    <p:nvPicPr>
                      <p:cNvPr id="11269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436" y="5184466"/>
                        <a:ext cx="2224148" cy="344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61"/>
          <p:cNvSpPr>
            <a:spLocks noChangeArrowheads="1"/>
          </p:cNvSpPr>
          <p:nvPr/>
        </p:nvSpPr>
        <p:spPr bwMode="auto">
          <a:xfrm>
            <a:off x="179386" y="5578703"/>
            <a:ext cx="200687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Монополия: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5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896980"/>
              </p:ext>
            </p:extLst>
          </p:nvPr>
        </p:nvGraphicFramePr>
        <p:xfrm>
          <a:off x="2016409" y="5651842"/>
          <a:ext cx="596537" cy="31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" name="Формула" r:id="rId33" imgW="406080" imgH="215640" progId="Equation.3">
                  <p:embed/>
                </p:oleObj>
              </mc:Choice>
              <mc:Fallback>
                <p:oleObj name="Формула" r:id="rId33" imgW="406080" imgH="215640" progId="Equation.3">
                  <p:embed/>
                  <p:pic>
                    <p:nvPicPr>
                      <p:cNvPr id="11270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409" y="5651842"/>
                        <a:ext cx="596537" cy="312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203627"/>
              </p:ext>
            </p:extLst>
          </p:nvPr>
        </p:nvGraphicFramePr>
        <p:xfrm>
          <a:off x="2808430" y="5614680"/>
          <a:ext cx="1450366" cy="344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" name="Формула" r:id="rId35" imgW="1002960" imgH="241200" progId="Equation.3">
                  <p:embed/>
                </p:oleObj>
              </mc:Choice>
              <mc:Fallback>
                <p:oleObj name="Формула" r:id="rId35" imgW="1002960" imgH="241200" progId="Equation.3">
                  <p:embed/>
                  <p:pic>
                    <p:nvPicPr>
                      <p:cNvPr id="112704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430" y="5614680"/>
                        <a:ext cx="1450366" cy="344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534311"/>
              </p:ext>
            </p:extLst>
          </p:nvPr>
        </p:nvGraphicFramePr>
        <p:xfrm>
          <a:off x="4431577" y="5603566"/>
          <a:ext cx="2544333" cy="34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" name="Формула" r:id="rId37" imgW="1752480" imgH="241200" progId="Equation.3">
                  <p:embed/>
                </p:oleObj>
              </mc:Choice>
              <mc:Fallback>
                <p:oleObj name="Формула" r:id="rId37" imgW="1752480" imgH="241200" progId="Equation.3">
                  <p:embed/>
                  <p:pic>
                    <p:nvPicPr>
                      <p:cNvPr id="11270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577" y="5603566"/>
                        <a:ext cx="2544333" cy="344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17973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45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Дуополия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Штакельберга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84005" y="1064794"/>
            <a:ext cx="885045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ru-RU" altLang="ru-RU" sz="2200" b="1" dirty="0">
                <a:solidFill>
                  <a:srgbClr val="00FFFF"/>
                </a:solidFill>
              </a:rPr>
              <a:t>Последовательное принятие решений:</a:t>
            </a:r>
          </a:p>
          <a:p>
            <a:pPr algn="just" eaLnBrk="1" hangingPunct="1"/>
            <a:r>
              <a:rPr lang="ru-RU" altLang="ru-RU" sz="2200" dirty="0"/>
              <a:t>«Фирма-лидер» понимает, что расширением своих поставок и, как </a:t>
            </a:r>
            <a:r>
              <a:rPr lang="ru-RU" altLang="ru-RU" sz="2200" dirty="0" smtClean="0"/>
              <a:t>след-</a:t>
            </a:r>
            <a:r>
              <a:rPr lang="ru-RU" altLang="ru-RU" sz="2200" dirty="0" err="1" smtClean="0"/>
              <a:t>ствие</a:t>
            </a:r>
            <a:r>
              <a:rPr lang="ru-RU" altLang="ru-RU" sz="2200" dirty="0"/>
              <a:t>, снижением цены делает отрасль менее прибыльной и заставляет конкурента сокращать </a:t>
            </a:r>
            <a:r>
              <a:rPr lang="ru-RU" altLang="ru-RU" sz="2200" dirty="0" smtClean="0"/>
              <a:t>производство. </a:t>
            </a:r>
            <a:r>
              <a:rPr lang="ru-RU" altLang="ru-RU" sz="2200" dirty="0"/>
              <a:t>Рационально </a:t>
            </a:r>
            <a:r>
              <a:rPr lang="ru-RU" altLang="ru-RU" sz="2200" dirty="0" smtClean="0"/>
              <a:t>действующий конку-рент </a:t>
            </a:r>
            <a:r>
              <a:rPr lang="ru-RU" altLang="ru-RU" sz="2200" dirty="0"/>
              <a:t>(«фирма-последователь») максимизирует свою </a:t>
            </a:r>
            <a:r>
              <a:rPr lang="ru-RU" altLang="ru-RU" sz="2200" dirty="0" smtClean="0"/>
              <a:t>прибыль по </a:t>
            </a:r>
            <a:r>
              <a:rPr lang="ru-RU" altLang="ru-RU" sz="2200" dirty="0" err="1"/>
              <a:t>Курно</a:t>
            </a:r>
            <a:r>
              <a:rPr lang="ru-RU" altLang="ru-RU" sz="2200" dirty="0"/>
              <a:t>. </a:t>
            </a:r>
          </a:p>
        </p:txBody>
      </p:sp>
      <p:graphicFrame>
        <p:nvGraphicFramePr>
          <p:cNvPr id="29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186134"/>
              </p:ext>
            </p:extLst>
          </p:nvPr>
        </p:nvGraphicFramePr>
        <p:xfrm>
          <a:off x="242776" y="2880524"/>
          <a:ext cx="5505013" cy="513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" name="Формула" r:id="rId3" imgW="3784320" imgH="355320" progId="Equation.3">
                  <p:embed/>
                </p:oleObj>
              </mc:Choice>
              <mc:Fallback>
                <p:oleObj name="Формула" r:id="rId3" imgW="3784320" imgH="355320" progId="Equation.3">
                  <p:embed/>
                  <p:pic>
                    <p:nvPicPr>
                      <p:cNvPr id="1137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76" y="2880524"/>
                        <a:ext cx="5505013" cy="5134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601820"/>
              </p:ext>
            </p:extLst>
          </p:nvPr>
        </p:nvGraphicFramePr>
        <p:xfrm>
          <a:off x="219075" y="3205389"/>
          <a:ext cx="737076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" name="Уравнение" r:id="rId5" imgW="5067000" imgH="545760" progId="Equation.3">
                  <p:embed/>
                </p:oleObj>
              </mc:Choice>
              <mc:Fallback>
                <p:oleObj name="Уравнение" r:id="rId5" imgW="5067000" imgH="545760" progId="Equation.3">
                  <p:embed/>
                  <p:pic>
                    <p:nvPicPr>
                      <p:cNvPr id="11370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3205389"/>
                        <a:ext cx="7370763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123645"/>
              </p:ext>
            </p:extLst>
          </p:nvPr>
        </p:nvGraphicFramePr>
        <p:xfrm>
          <a:off x="222708" y="3897758"/>
          <a:ext cx="1639773" cy="65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" name="Уравнение" r:id="rId7" imgW="1244520" imgH="457200" progId="Equation.3">
                  <p:embed/>
                </p:oleObj>
              </mc:Choice>
              <mc:Fallback>
                <p:oleObj name="Уравнение" r:id="rId7" imgW="1244520" imgH="457200" progId="Equation.3">
                  <p:embed/>
                  <p:pic>
                    <p:nvPicPr>
                      <p:cNvPr id="11371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08" y="3897758"/>
                        <a:ext cx="1639773" cy="650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729799"/>
              </p:ext>
            </p:extLst>
          </p:nvPr>
        </p:nvGraphicFramePr>
        <p:xfrm>
          <a:off x="1885070" y="3896231"/>
          <a:ext cx="2990484" cy="65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" name="Формула" r:id="rId9" imgW="2298600" imgH="457200" progId="Equation.3">
                  <p:embed/>
                </p:oleObj>
              </mc:Choice>
              <mc:Fallback>
                <p:oleObj name="Формула" r:id="rId9" imgW="2298600" imgH="457200" progId="Equation.3">
                  <p:embed/>
                  <p:pic>
                    <p:nvPicPr>
                      <p:cNvPr id="11371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070" y="3896231"/>
                        <a:ext cx="2990484" cy="652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78406"/>
              </p:ext>
            </p:extLst>
          </p:nvPr>
        </p:nvGraphicFramePr>
        <p:xfrm>
          <a:off x="6780213" y="3848327"/>
          <a:ext cx="23558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" name="Уравнение" r:id="rId11" imgW="1854000" imgH="444240" progId="Equation.3">
                  <p:embed/>
                </p:oleObj>
              </mc:Choice>
              <mc:Fallback>
                <p:oleObj name="Уравнение" r:id="rId11" imgW="1854000" imgH="444240" progId="Equation.3">
                  <p:embed/>
                  <p:pic>
                    <p:nvPicPr>
                      <p:cNvPr id="11371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3848327"/>
                        <a:ext cx="2355850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150813" y="4443866"/>
            <a:ext cx="89931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Равновесие </a:t>
            </a:r>
            <a:r>
              <a:rPr lang="ru-RU" altLang="ru-RU" sz="2200" b="1" dirty="0" err="1">
                <a:solidFill>
                  <a:srgbClr val="00FFFF"/>
                </a:solidFill>
              </a:rPr>
              <a:t>Штакельберга</a:t>
            </a:r>
            <a:r>
              <a:rPr lang="ru-RU" altLang="ru-RU" sz="2200" b="1" dirty="0">
                <a:solidFill>
                  <a:srgbClr val="00FFFF"/>
                </a:solidFill>
              </a:rPr>
              <a:t> при одинаковых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издержках                        </a:t>
            </a:r>
            <a:r>
              <a:rPr lang="ru-RU" altLang="ru-RU" sz="2200" b="1" dirty="0">
                <a:solidFill>
                  <a:srgbClr val="00FFFF"/>
                </a:solidFill>
              </a:rPr>
              <a:t>:</a:t>
            </a:r>
          </a:p>
        </p:txBody>
      </p:sp>
      <p:graphicFrame>
        <p:nvGraphicFramePr>
          <p:cNvPr id="3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003961"/>
              </p:ext>
            </p:extLst>
          </p:nvPr>
        </p:nvGraphicFramePr>
        <p:xfrm>
          <a:off x="7215641" y="4480152"/>
          <a:ext cx="16335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" name="Уравнение" r:id="rId13" imgW="1041120" imgH="241200" progId="Equation.3">
                  <p:embed/>
                </p:oleObj>
              </mc:Choice>
              <mc:Fallback>
                <p:oleObj name="Уравнение" r:id="rId13" imgW="1041120" imgH="241200" progId="Equation.3">
                  <p:embed/>
                  <p:pic>
                    <p:nvPicPr>
                      <p:cNvPr id="11371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641" y="4480152"/>
                        <a:ext cx="1633537" cy="37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524"/>
              </p:ext>
            </p:extLst>
          </p:nvPr>
        </p:nvGraphicFramePr>
        <p:xfrm>
          <a:off x="282122" y="4803094"/>
          <a:ext cx="1293789" cy="64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4" name="Формула" r:id="rId15" imgW="914400" imgH="457200" progId="Equation.3">
                  <p:embed/>
                </p:oleObj>
              </mc:Choice>
              <mc:Fallback>
                <p:oleObj name="Формула" r:id="rId15" imgW="914400" imgH="457200" progId="Equation.3">
                  <p:embed/>
                  <p:pic>
                    <p:nvPicPr>
                      <p:cNvPr id="11372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22" y="4803094"/>
                        <a:ext cx="1293789" cy="6459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590118"/>
              </p:ext>
            </p:extLst>
          </p:nvPr>
        </p:nvGraphicFramePr>
        <p:xfrm>
          <a:off x="1695450" y="4801506"/>
          <a:ext cx="1331235" cy="64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" name="Формула" r:id="rId17" imgW="939600" imgH="457200" progId="Equation.3">
                  <p:embed/>
                </p:oleObj>
              </mc:Choice>
              <mc:Fallback>
                <p:oleObj name="Формула" r:id="rId17" imgW="939600" imgH="457200" progId="Equation.3">
                  <p:embed/>
                  <p:pic>
                    <p:nvPicPr>
                      <p:cNvPr id="11372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801506"/>
                        <a:ext cx="1331235" cy="644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328451"/>
              </p:ext>
            </p:extLst>
          </p:nvPr>
        </p:nvGraphicFramePr>
        <p:xfrm>
          <a:off x="3181350" y="4801505"/>
          <a:ext cx="2112002" cy="64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" name="Формула" r:id="rId19" imgW="1498320" imgH="457200" progId="Equation.3">
                  <p:embed/>
                </p:oleObj>
              </mc:Choice>
              <mc:Fallback>
                <p:oleObj name="Формула" r:id="rId19" imgW="1498320" imgH="457200" progId="Equation.3">
                  <p:embed/>
                  <p:pic>
                    <p:nvPicPr>
                      <p:cNvPr id="11372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801505"/>
                        <a:ext cx="2112002" cy="6459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819800"/>
              </p:ext>
            </p:extLst>
          </p:nvPr>
        </p:nvGraphicFramePr>
        <p:xfrm>
          <a:off x="5421765" y="4806268"/>
          <a:ext cx="1355575" cy="62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" name="Формула" r:id="rId21" imgW="965160" imgH="444240" progId="Equation.3">
                  <p:embed/>
                </p:oleObj>
              </mc:Choice>
              <mc:Fallback>
                <p:oleObj name="Формула" r:id="rId21" imgW="965160" imgH="444240" progId="Equation.3">
                  <p:embed/>
                  <p:pic>
                    <p:nvPicPr>
                      <p:cNvPr id="113726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765" y="4806268"/>
                        <a:ext cx="1355575" cy="629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840247"/>
              </p:ext>
            </p:extLst>
          </p:nvPr>
        </p:nvGraphicFramePr>
        <p:xfrm>
          <a:off x="268971" y="5755138"/>
          <a:ext cx="865185" cy="359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8" name="Формула" r:id="rId23" imgW="571320" imgH="241200" progId="Equation.3">
                  <p:embed/>
                </p:oleObj>
              </mc:Choice>
              <mc:Fallback>
                <p:oleObj name="Формула" r:id="rId23" imgW="571320" imgH="241200" progId="Equation.3">
                  <p:embed/>
                  <p:pic>
                    <p:nvPicPr>
                      <p:cNvPr id="113728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71" y="5755138"/>
                        <a:ext cx="865185" cy="359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999611"/>
              </p:ext>
            </p:extLst>
          </p:nvPr>
        </p:nvGraphicFramePr>
        <p:xfrm>
          <a:off x="1926091" y="5637890"/>
          <a:ext cx="1439407" cy="62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" name="Формула" r:id="rId25" imgW="1054080" imgH="457200" progId="Equation.3">
                  <p:embed/>
                </p:oleObj>
              </mc:Choice>
              <mc:Fallback>
                <p:oleObj name="Формула" r:id="rId25" imgW="1054080" imgH="457200" progId="Equation.3">
                  <p:embed/>
                  <p:pic>
                    <p:nvPicPr>
                      <p:cNvPr id="11373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091" y="5637890"/>
                        <a:ext cx="1439407" cy="625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164263" y="5708427"/>
            <a:ext cx="8040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dirty="0"/>
              <a:t>если </a:t>
            </a:r>
          </a:p>
        </p:txBody>
      </p:sp>
      <p:graphicFrame>
        <p:nvGraphicFramePr>
          <p:cNvPr id="58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057084"/>
              </p:ext>
            </p:extLst>
          </p:nvPr>
        </p:nvGraphicFramePr>
        <p:xfrm>
          <a:off x="1803400" y="6435599"/>
          <a:ext cx="1562098" cy="34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" name="Формула" r:id="rId27" imgW="1079280" imgH="241200" progId="Equation.3">
                  <p:embed/>
                </p:oleObj>
              </mc:Choice>
              <mc:Fallback>
                <p:oleObj name="Формула" r:id="rId27" imgW="1079280" imgH="241200" progId="Equation.3">
                  <p:embed/>
                  <p:pic>
                    <p:nvPicPr>
                      <p:cNvPr id="113733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6435599"/>
                        <a:ext cx="1562098" cy="344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482116"/>
              </p:ext>
            </p:extLst>
          </p:nvPr>
        </p:nvGraphicFramePr>
        <p:xfrm>
          <a:off x="295278" y="6448299"/>
          <a:ext cx="715406" cy="34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" name="Формула" r:id="rId29" imgW="495000" imgH="241200" progId="Equation.3">
                  <p:embed/>
                </p:oleObj>
              </mc:Choice>
              <mc:Fallback>
                <p:oleObj name="Формула" r:id="rId29" imgW="495000" imgH="241200" progId="Equation.3">
                  <p:embed/>
                  <p:pic>
                    <p:nvPicPr>
                      <p:cNvPr id="11373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8" y="6448299"/>
                        <a:ext cx="715406" cy="344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72"/>
          <p:cNvSpPr>
            <a:spLocks noChangeArrowheads="1"/>
          </p:cNvSpPr>
          <p:nvPr/>
        </p:nvSpPr>
        <p:spPr bwMode="auto">
          <a:xfrm>
            <a:off x="1066347" y="6349320"/>
            <a:ext cx="8040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dirty="0"/>
              <a:t>если </a:t>
            </a:r>
          </a:p>
        </p:txBody>
      </p:sp>
      <p:graphicFrame>
        <p:nvGraphicFramePr>
          <p:cNvPr id="61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84576"/>
              </p:ext>
            </p:extLst>
          </p:nvPr>
        </p:nvGraphicFramePr>
        <p:xfrm>
          <a:off x="3740832" y="6436329"/>
          <a:ext cx="744022" cy="340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2" name="Формула" r:id="rId31" imgW="520560" imgH="241200" progId="Equation.3">
                  <p:embed/>
                </p:oleObj>
              </mc:Choice>
              <mc:Fallback>
                <p:oleObj name="Формула" r:id="rId31" imgW="520560" imgH="241200" progId="Equation.3">
                  <p:embed/>
                  <p:pic>
                    <p:nvPicPr>
                      <p:cNvPr id="113738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832" y="6436329"/>
                        <a:ext cx="744022" cy="340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75"/>
          <p:cNvSpPr>
            <a:spLocks noChangeArrowheads="1"/>
          </p:cNvSpPr>
          <p:nvPr/>
        </p:nvSpPr>
        <p:spPr bwMode="auto">
          <a:xfrm>
            <a:off x="4526187" y="6333898"/>
            <a:ext cx="8040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dirty="0"/>
              <a:t>если </a:t>
            </a:r>
          </a:p>
        </p:txBody>
      </p:sp>
      <p:graphicFrame>
        <p:nvGraphicFramePr>
          <p:cNvPr id="6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908144"/>
              </p:ext>
            </p:extLst>
          </p:nvPr>
        </p:nvGraphicFramePr>
        <p:xfrm>
          <a:off x="5273218" y="6407231"/>
          <a:ext cx="1678290" cy="342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3" name="Формула" r:id="rId33" imgW="1168200" imgH="241200" progId="Equation.3">
                  <p:embed/>
                </p:oleObj>
              </mc:Choice>
              <mc:Fallback>
                <p:oleObj name="Формула" r:id="rId33" imgW="1168200" imgH="241200" progId="Equation.3">
                  <p:embed/>
                  <p:pic>
                    <p:nvPicPr>
                      <p:cNvPr id="11374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218" y="6407231"/>
                        <a:ext cx="1678290" cy="342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80"/>
          <p:cNvSpPr>
            <a:spLocks noChangeArrowheads="1"/>
          </p:cNvSpPr>
          <p:nvPr/>
        </p:nvSpPr>
        <p:spPr bwMode="auto">
          <a:xfrm>
            <a:off x="163059" y="6042476"/>
            <a:ext cx="21156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Уход с рынка:</a:t>
            </a: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148999" y="5342389"/>
            <a:ext cx="79790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Эффекты, возникающие при различных функциях издержек: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4773956" y="3876198"/>
                <a:ext cx="2113496" cy="612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ru-R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ru-RU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ru-RU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ru-R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ru-RU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ru-RU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ru-R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ru-RU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ru-RU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ru-RU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ru-RU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altLang="ru-RU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956" y="3876198"/>
                <a:ext cx="2113496" cy="6127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18846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  <p:bldP spid="57" grpId="0"/>
      <p:bldP spid="60" grpId="0"/>
      <p:bldP spid="62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Неравновесие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Штакельберга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55574" y="1059679"/>
            <a:ext cx="89884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«Фирма-последователь» может пожелать увеличить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прибыль </a:t>
            </a:r>
            <a:r>
              <a:rPr lang="ru-RU" altLang="ru-RU" sz="2200" b="1" dirty="0">
                <a:solidFill>
                  <a:srgbClr val="00FFFF"/>
                </a:solidFill>
              </a:rPr>
              <a:t>за счет конкурента, начав играть роль «лидера» и расширяя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поставки.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155574" y="1762421"/>
                <a:ext cx="9055749" cy="12500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ru-RU" sz="2200" dirty="0" smtClean="0">
                    <a:latin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𝑏𝑄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ru-RU" sz="2200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r>
                  <a:rPr lang="ru-RU" altLang="ru-RU" sz="2200" dirty="0" smtClean="0">
                    <a:latin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</a:t>
                </a:r>
                <a:r>
                  <a:rPr lang="ru-RU" altLang="ru-RU" sz="2200" dirty="0">
                    <a:latin typeface="Times New Roman" panose="02020603050405020304" pitchFamily="18" charset="0"/>
                  </a:rPr>
                  <a:t>а </a:t>
                </a:r>
                <a:r>
                  <a:rPr lang="ru-RU" altLang="ru-RU" sz="2200" dirty="0" err="1">
                    <a:latin typeface="Times New Roman" panose="02020603050405020304" pitchFamily="18" charset="0"/>
                  </a:rPr>
                  <a:t>дуополиста</a:t>
                </a:r>
                <a:r>
                  <a:rPr lang="ru-RU" alt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продают </a:t>
                </a:r>
                <a:r>
                  <a:rPr lang="ru-RU" altLang="ru-RU" sz="2200" dirty="0">
                    <a:latin typeface="Times New Roman" panose="02020603050405020304" pitchFamily="18" charset="0"/>
                  </a:rPr>
                  <a:t>свою </a:t>
                </a:r>
                <a:r>
                  <a:rPr lang="ru-RU" alt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продукцию </a:t>
                </a:r>
                <a:r>
                  <a:rPr lang="ru-RU" alt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</a:t>
                </a:r>
                <a:r>
                  <a:rPr lang="ru-RU" alt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издержкам</a:t>
                </a:r>
                <a:r>
                  <a:rPr lang="ru-RU" altLang="ru-RU" sz="2200" dirty="0">
                    <a:latin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r>
                  <a:rPr lang="ru-RU" altLang="ru-RU" sz="2200" dirty="0">
                    <a:latin typeface="Times New Roman" panose="02020603050405020304" pitchFamily="18" charset="0"/>
                  </a:rPr>
                  <a:t>В противном случае одна из фирм несет убытки.</a:t>
                </a:r>
              </a:p>
            </p:txBody>
          </p:sp>
        </mc:Choice>
        <mc:Fallback xmlns="">
          <p:sp>
            <p:nvSpPr>
              <p:cNvPr id="40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574" y="1762421"/>
                <a:ext cx="9055749" cy="1250022"/>
              </a:xfrm>
              <a:prstGeom prst="rect">
                <a:avLst/>
              </a:prstGeom>
              <a:blipFill>
                <a:blip r:embed="rId3"/>
                <a:stretch>
                  <a:fillRect l="-875" b="-97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240602"/>
              </p:ext>
            </p:extLst>
          </p:nvPr>
        </p:nvGraphicFramePr>
        <p:xfrm>
          <a:off x="219075" y="3377976"/>
          <a:ext cx="22240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Уравнение" r:id="rId4" imgW="1460160" imgH="507960" progId="Equation.3">
                  <p:embed/>
                </p:oleObj>
              </mc:Choice>
              <mc:Fallback>
                <p:oleObj name="Уравнение" r:id="rId4" imgW="1460160" imgH="507960" progId="Equation.3">
                  <p:embed/>
                  <p:pic>
                    <p:nvPicPr>
                      <p:cNvPr id="11472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3377976"/>
                        <a:ext cx="2224088" cy="77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313715"/>
              </p:ext>
            </p:extLst>
          </p:nvPr>
        </p:nvGraphicFramePr>
        <p:xfrm>
          <a:off x="2605853" y="3562041"/>
          <a:ext cx="1057189" cy="32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Формула" r:id="rId6" imgW="711000" imgH="215640" progId="Equation.3">
                  <p:embed/>
                </p:oleObj>
              </mc:Choice>
              <mc:Fallback>
                <p:oleObj name="Формула" r:id="rId6" imgW="711000" imgH="215640" progId="Equation.3">
                  <p:embed/>
                  <p:pic>
                    <p:nvPicPr>
                      <p:cNvPr id="11472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853" y="3562041"/>
                        <a:ext cx="1057189" cy="3257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36505"/>
              </p:ext>
            </p:extLst>
          </p:nvPr>
        </p:nvGraphicFramePr>
        <p:xfrm>
          <a:off x="2442440" y="4034972"/>
          <a:ext cx="1870569" cy="36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Формула" r:id="rId8" imgW="1231560" imgH="241200" progId="Equation.3">
                  <p:embed/>
                </p:oleObj>
              </mc:Choice>
              <mc:Fallback>
                <p:oleObj name="Формула" r:id="rId8" imgW="1231560" imgH="241200" progId="Equation.3">
                  <p:embed/>
                  <p:pic>
                    <p:nvPicPr>
                      <p:cNvPr id="11473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440" y="4034972"/>
                        <a:ext cx="1870569" cy="3617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211116"/>
              </p:ext>
            </p:extLst>
          </p:nvPr>
        </p:nvGraphicFramePr>
        <p:xfrm>
          <a:off x="229961" y="4044044"/>
          <a:ext cx="2108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Уравнение" r:id="rId10" imgW="1396800" imgH="241200" progId="Equation.3">
                  <p:embed/>
                </p:oleObj>
              </mc:Choice>
              <mc:Fallback>
                <p:oleObj name="Уравнение" r:id="rId10" imgW="1396800" imgH="241200" progId="Equation.3">
                  <p:embed/>
                  <p:pic>
                    <p:nvPicPr>
                      <p:cNvPr id="11473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61" y="4044044"/>
                        <a:ext cx="2108200" cy="361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74226"/>
              </p:ext>
            </p:extLst>
          </p:nvPr>
        </p:nvGraphicFramePr>
        <p:xfrm>
          <a:off x="4418540" y="3863479"/>
          <a:ext cx="2939747" cy="68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Формула" r:id="rId12" imgW="1955520" imgH="457200" progId="Equation.3">
                  <p:embed/>
                </p:oleObj>
              </mc:Choice>
              <mc:Fallback>
                <p:oleObj name="Формула" r:id="rId12" imgW="1955520" imgH="457200" progId="Equation.3">
                  <p:embed/>
                  <p:pic>
                    <p:nvPicPr>
                      <p:cNvPr id="11473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540" y="3863479"/>
                        <a:ext cx="2939747" cy="6894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215282"/>
              </p:ext>
            </p:extLst>
          </p:nvPr>
        </p:nvGraphicFramePr>
        <p:xfrm>
          <a:off x="7422901" y="3855994"/>
          <a:ext cx="1626753" cy="68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Формула" r:id="rId14" imgW="1079280" imgH="457200" progId="Equation.3">
                  <p:embed/>
                </p:oleObj>
              </mc:Choice>
              <mc:Fallback>
                <p:oleObj name="Формула" r:id="rId14" imgW="1079280" imgH="457200" progId="Equation.3">
                  <p:embed/>
                  <p:pic>
                    <p:nvPicPr>
                      <p:cNvPr id="11473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2901" y="3855994"/>
                        <a:ext cx="1626753" cy="689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894254"/>
              </p:ext>
            </p:extLst>
          </p:nvPr>
        </p:nvGraphicFramePr>
        <p:xfrm>
          <a:off x="210871" y="4456334"/>
          <a:ext cx="4590487" cy="53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Формула" r:id="rId16" imgW="2997000" imgH="355320" progId="Equation.3">
                  <p:embed/>
                </p:oleObj>
              </mc:Choice>
              <mc:Fallback>
                <p:oleObj name="Формула" r:id="rId16" imgW="2997000" imgH="355320" progId="Equation.3">
                  <p:embed/>
                  <p:pic>
                    <p:nvPicPr>
                      <p:cNvPr id="11473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71" y="4456334"/>
                        <a:ext cx="4590487" cy="539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08385"/>
              </p:ext>
            </p:extLst>
          </p:nvPr>
        </p:nvGraphicFramePr>
        <p:xfrm>
          <a:off x="219075" y="4773977"/>
          <a:ext cx="56483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Уравнение" r:id="rId18" imgW="3695400" imgH="545760" progId="Equation.3">
                  <p:embed/>
                </p:oleObj>
              </mc:Choice>
              <mc:Fallback>
                <p:oleObj name="Уравнение" r:id="rId18" imgW="3695400" imgH="545760" progId="Equation.3">
                  <p:embed/>
                  <p:pic>
                    <p:nvPicPr>
                      <p:cNvPr id="11473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4773977"/>
                        <a:ext cx="5648325" cy="830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69270"/>
              </p:ext>
            </p:extLst>
          </p:nvPr>
        </p:nvGraphicFramePr>
        <p:xfrm>
          <a:off x="254632" y="5475835"/>
          <a:ext cx="2092395" cy="68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Формула" r:id="rId20" imgW="1384200" imgH="457200" progId="Equation.3">
                  <p:embed/>
                </p:oleObj>
              </mc:Choice>
              <mc:Fallback>
                <p:oleObj name="Формула" r:id="rId20" imgW="1384200" imgH="457200" progId="Equation.3">
                  <p:embed/>
                  <p:pic>
                    <p:nvPicPr>
                      <p:cNvPr id="11474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2" y="5475835"/>
                        <a:ext cx="2092395" cy="689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155574" y="6081932"/>
            <a:ext cx="887889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ru-RU" altLang="ru-RU" sz="2200" b="1" dirty="0">
                <a:solidFill>
                  <a:srgbClr val="00FFFF"/>
                </a:solidFill>
              </a:rPr>
              <a:t>«Лидер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», </a:t>
            </a:r>
            <a:r>
              <a:rPr lang="ru-RU" altLang="ru-RU" sz="2200" b="1" dirty="0">
                <a:solidFill>
                  <a:srgbClr val="00FFFF"/>
                </a:solidFill>
              </a:rPr>
              <a:t>независимо от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числа </a:t>
            </a:r>
            <a:r>
              <a:rPr lang="ru-RU" altLang="ru-RU" sz="2200" b="1" dirty="0">
                <a:solidFill>
                  <a:srgbClr val="00FFFF"/>
                </a:solidFill>
              </a:rPr>
              <a:t>конкурентов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, ведет себя </a:t>
            </a:r>
            <a:r>
              <a:rPr lang="ru-RU" altLang="ru-RU" sz="2200" b="1" dirty="0">
                <a:solidFill>
                  <a:srgbClr val="00FFFF"/>
                </a:solidFill>
              </a:rPr>
              <a:t>как 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монопо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-лист</a:t>
            </a:r>
            <a:r>
              <a:rPr lang="ru-RU" altLang="ru-RU" sz="2200" b="1" dirty="0">
                <a:solidFill>
                  <a:srgbClr val="00FFFF"/>
                </a:solidFill>
              </a:rPr>
              <a:t>.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«</a:t>
            </a:r>
            <a:r>
              <a:rPr lang="ru-RU" altLang="ru-RU" sz="2200" b="1" dirty="0">
                <a:solidFill>
                  <a:srgbClr val="00FFFF"/>
                </a:solidFill>
              </a:rPr>
              <a:t>П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оследователи</a:t>
            </a:r>
            <a:r>
              <a:rPr lang="ru-RU" altLang="ru-RU" sz="2200" b="1" dirty="0">
                <a:solidFill>
                  <a:srgbClr val="00FFFF"/>
                </a:solidFill>
              </a:rPr>
              <a:t>» делят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оставшуюся </a:t>
            </a:r>
            <a:r>
              <a:rPr lang="ru-RU" altLang="ru-RU" sz="2200" b="1" dirty="0">
                <a:solidFill>
                  <a:srgbClr val="00FFFF"/>
                </a:solidFill>
              </a:rPr>
              <a:t>половину рынка. </a:t>
            </a:r>
          </a:p>
        </p:txBody>
      </p:sp>
      <p:graphicFrame>
        <p:nvGraphicFramePr>
          <p:cNvPr id="52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46843"/>
              </p:ext>
            </p:extLst>
          </p:nvPr>
        </p:nvGraphicFramePr>
        <p:xfrm>
          <a:off x="2492166" y="5469388"/>
          <a:ext cx="2799855" cy="68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Формула" r:id="rId22" imgW="1854200" imgH="457200" progId="Equation.3">
                  <p:embed/>
                </p:oleObj>
              </mc:Choice>
              <mc:Fallback>
                <p:oleObj name="Формула" r:id="rId22" imgW="1854200" imgH="457200" progId="Equation.3">
                  <p:embed/>
                  <p:pic>
                    <p:nvPicPr>
                      <p:cNvPr id="11474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166" y="5469388"/>
                        <a:ext cx="2799855" cy="6894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60"/>
          <p:cNvSpPr txBox="1">
            <a:spLocks noChangeArrowheads="1"/>
          </p:cNvSpPr>
          <p:nvPr/>
        </p:nvSpPr>
        <p:spPr bwMode="auto">
          <a:xfrm>
            <a:off x="890588" y="2929623"/>
            <a:ext cx="7518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00FFFF"/>
                </a:solidFill>
              </a:rPr>
              <a:t>Олигополия </a:t>
            </a:r>
            <a:r>
              <a:rPr lang="ru-RU" altLang="ru-RU" sz="3200" b="1" dirty="0" err="1">
                <a:solidFill>
                  <a:srgbClr val="00FFFF"/>
                </a:solidFill>
              </a:rPr>
              <a:t>Штакельберга</a:t>
            </a:r>
            <a:endParaRPr lang="ru-RU" altLang="ru-RU" sz="3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4114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51" grpId="0"/>
      <p:bldP spid="68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27097</TotalTime>
  <Words>2047</Words>
  <Application>Microsoft Office PowerPoint</Application>
  <PresentationFormat>Экран (4:3)</PresentationFormat>
  <Paragraphs>507</Paragraphs>
  <Slides>27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Arial</vt:lpstr>
      <vt:lpstr>Cambria Math</vt:lpstr>
      <vt:lpstr>Monotype Sorts</vt:lpstr>
      <vt:lpstr>Symbol</vt:lpstr>
      <vt:lpstr>Times New Roman</vt:lpstr>
      <vt:lpstr>Times New Roman Cyr</vt:lpstr>
      <vt:lpstr>Мерцание</vt:lpstr>
      <vt:lpstr>Формула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868</cp:revision>
  <dcterms:created xsi:type="dcterms:W3CDTF">1997-05-19T02:18:46Z</dcterms:created>
  <dcterms:modified xsi:type="dcterms:W3CDTF">2019-02-04T12:27:43Z</dcterms:modified>
</cp:coreProperties>
</file>