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91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403" r:id="rId11"/>
    <p:sldId id="404" r:id="rId12"/>
    <p:sldId id="402" r:id="rId13"/>
    <p:sldId id="384" r:id="rId14"/>
    <p:sldId id="401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375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C0C0C0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 smtClean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5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49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image" Target="../media/image19.jpeg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17.emf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e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e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7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-2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7.1-7.2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 с барьерами входа.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Ценовые политики. Неопределенность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Цена плавного спуска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08898" y="4077790"/>
            <a:ext cx="8939213" cy="41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95000"/>
              </a:lnSpc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Сопоставимая с другими производителями цена на конкурентном рынке.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0287" y="4389918"/>
            <a:ext cx="4733004" cy="234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Преимущества: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Максимально удовлетворяет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цено-вым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ожиданиям потребителей.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Позволяет получить прибыли, как и другим поставщикам на рынке.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Обеспечивает экономию на марке-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тинговых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исследованиях.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43291" y="1620572"/>
            <a:ext cx="420482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Недостатки: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Требует рыночного опыта и знания конкурентных товаров.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Ограничивает массовый спрос.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7545" y="925893"/>
            <a:ext cx="8862943" cy="73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95000"/>
              </a:lnSpc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Высокая цена на качественный продукт длительного пользования с последующим постепенным снижением.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17545" y="1592027"/>
            <a:ext cx="4672639" cy="202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Преимущества: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Высокая удельная прибыль,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защи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щающая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от колебаний издержек.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Надежная стартовая база для даль-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нейшего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снижения цен.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Основа ценового лидерства.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14" name="Text Box 388"/>
          <p:cNvSpPr txBox="1">
            <a:spLocks noChangeArrowheads="1"/>
          </p:cNvSpPr>
          <p:nvPr/>
        </p:nvSpPr>
        <p:spPr bwMode="auto">
          <a:xfrm>
            <a:off x="179686" y="3517716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Цена рынка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843291" y="4400758"/>
            <a:ext cx="413432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Недостатки: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Политика повторения конку-рента ограничивает гибкость.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Ограничивает узнаваемость.</a:t>
            </a:r>
          </a:p>
        </p:txBody>
      </p:sp>
    </p:spTree>
    <p:extLst>
      <p:ext uri="{BB962C8B-B14F-4D97-AF65-F5344CB8AC3E}">
        <p14:creationId xmlns:p14="http://schemas.microsoft.com/office/powerpoint/2010/main" val="8862950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Цена проникновения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08898" y="4129549"/>
            <a:ext cx="8939213" cy="41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95000"/>
              </a:lnSpc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Минимальная цена, направленная на устранение конкурентов с рынка.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0287" y="4407171"/>
            <a:ext cx="4282938" cy="234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Преимущества: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Устраняет конкурентов.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Максимально расширяет сбыт, позволяя задействовать поло-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жительный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эффект масштаба.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Позволяет использовать «эф-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фект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якоря».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06506" y="1557741"/>
            <a:ext cx="4458858" cy="202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Недостатки: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Снижение цены может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недоста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-точно расширить спрос.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Рост спроса может превысить производственные возможности.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Риск убытков.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7545" y="925893"/>
            <a:ext cx="8862943" cy="73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95000"/>
              </a:lnSpc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Низкая цена производителя, максимально расширяющая сбыт. Часто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ис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-пользуется производителем, входящим на рынок.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17545" y="1574774"/>
            <a:ext cx="4471708" cy="202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Преимущества: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Расширяет сбыт продукции.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Отталкивает конкурентов из-за низкой удельной прибыли. 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Позволяет максимизировать дол-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госрочную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прибыль.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14" name="Text Box 388"/>
          <p:cNvSpPr txBox="1">
            <a:spLocks noChangeArrowheads="1"/>
          </p:cNvSpPr>
          <p:nvPr/>
        </p:nvSpPr>
        <p:spPr bwMode="auto">
          <a:xfrm>
            <a:off x="179686" y="3603981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Цена дна рынка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636255" y="4429728"/>
            <a:ext cx="4398208" cy="170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Недостатки: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Низкая удельная прибыль.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Высокая вероятность убытков и даже разорения.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Ограничение ассортимента.</a:t>
            </a:r>
          </a:p>
        </p:txBody>
      </p:sp>
    </p:spTree>
    <p:extLst>
      <p:ext uri="{BB962C8B-B14F-4D97-AF65-F5344CB8AC3E}">
        <p14:creationId xmlns:p14="http://schemas.microsoft.com/office/powerpoint/2010/main" val="156386447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Грабительское ценообразование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08898" y="3005103"/>
            <a:ext cx="8939213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95000"/>
              </a:lnSpc>
            </a:pP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Ограничения в использовании барьеров </a:t>
            </a: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входа:</a:t>
            </a:r>
            <a:endParaRPr lang="ru-RU" altLang="ru-RU" sz="2200" dirty="0" smtClean="0">
              <a:latin typeface="+mn-lt"/>
            </a:endParaRPr>
          </a:p>
          <a:p>
            <a:pPr algn="just" eaLnBrk="1" hangingPunct="1">
              <a:lnSpc>
                <a:spcPct val="95000"/>
              </a:lnSpc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Лидер может неточно оценивать издержки </a:t>
            </a:r>
            <a:r>
              <a:rPr lang="ru-RU" altLang="ru-RU" sz="2200" dirty="0">
                <a:latin typeface="Times New Roman Cyr" panose="02020603050405020304" pitchFamily="18" charset="0"/>
              </a:rPr>
              <a:t>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эластичность спроса.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 algn="just" eaLnBrk="1" hangingPunct="1">
              <a:lnSpc>
                <a:spcPct val="95000"/>
              </a:lnSpc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При меняющихся объемах поставок конкурентов лидеру сложно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удер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-живать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продажи в точности на уровне, ограничивающем вход.</a:t>
            </a:r>
          </a:p>
          <a:p>
            <a:pPr algn="just" eaLnBrk="1" hangingPunct="1">
              <a:lnSpc>
                <a:spcPct val="95000"/>
              </a:lnSpc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Новичок </a:t>
            </a:r>
            <a:r>
              <a:rPr lang="ru-RU" altLang="ru-RU" sz="2200" dirty="0">
                <a:latin typeface="Times New Roman Cyr" panose="02020603050405020304" pitchFamily="18" charset="0"/>
              </a:rPr>
              <a:t>может учесть сокращение поставок лидера после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его входа, </a:t>
            </a:r>
            <a:r>
              <a:rPr lang="ru-RU" altLang="ru-RU" sz="2200" dirty="0">
                <a:latin typeface="Times New Roman Cyr" panose="02020603050405020304" pitchFamily="18" charset="0"/>
              </a:rPr>
              <a:t>особенно если она – крупный диверсифицированный концерн.</a:t>
            </a:r>
          </a:p>
          <a:p>
            <a:pPr algn="just" eaLnBrk="1" hangingPunct="1">
              <a:lnSpc>
                <a:spcPct val="95000"/>
              </a:lnSpc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Ценообразование,  ограничивающее вход,  неэффективно при быстро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растущем </a:t>
            </a:r>
            <a:r>
              <a:rPr lang="ru-RU" altLang="ru-RU" sz="2200" dirty="0">
                <a:latin typeface="Times New Roman Cyr" panose="02020603050405020304" pitchFamily="18" charset="0"/>
              </a:rPr>
              <a:t>спросе и в отраслях с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технологическими инновациями.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 algn="just" eaLnBrk="1" hangingPunct="1">
              <a:lnSpc>
                <a:spcPct val="95000"/>
              </a:lnSpc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При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ошибках в </a:t>
            </a:r>
            <a:r>
              <a:rPr lang="ru-RU" altLang="ru-RU" sz="2200" dirty="0">
                <a:latin typeface="Times New Roman Cyr" panose="02020603050405020304" pitchFamily="18" charset="0"/>
              </a:rPr>
              <a:t>оценке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издержек </a:t>
            </a:r>
            <a:r>
              <a:rPr lang="ru-RU" altLang="ru-RU" sz="2200" dirty="0">
                <a:latin typeface="Times New Roman Cyr" panose="02020603050405020304" pitchFamily="18" charset="0"/>
              </a:rPr>
              <a:t>конкурентов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ценообразование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огра-ничивающее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вход,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менее </a:t>
            </a:r>
            <a:r>
              <a:rPr lang="ru-RU" altLang="ru-RU" sz="2200" dirty="0">
                <a:latin typeface="Times New Roman Cyr" panose="02020603050405020304" pitchFamily="18" charset="0"/>
              </a:rPr>
              <a:t>эффективно, чем максимизация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прибыли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67696" y="838979"/>
            <a:ext cx="82692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ru-RU" altLang="ru-RU" sz="2200" dirty="0"/>
              <a:t>Установление лидером цены ниже уровня средних и даже</a:t>
            </a:r>
          </a:p>
          <a:p>
            <a:pPr algn="ctr" eaLnBrk="1" hangingPunct="1"/>
            <a:r>
              <a:rPr lang="ru-RU" altLang="ru-RU" sz="2200" dirty="0"/>
              <a:t>средних переменных издержек для усиления монопольной власти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8896" y="1631319"/>
            <a:ext cx="887888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Условия грабительского ценообразования: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Значительное преимущество лидера в издержках.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Высокие барьеры входа, не позволяющие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новичкам войти </a:t>
            </a:r>
            <a:r>
              <a:rPr lang="ru-RU" altLang="ru-RU" sz="2200" dirty="0">
                <a:latin typeface="Times New Roman Cyr" panose="02020603050405020304" pitchFamily="18" charset="0"/>
              </a:rPr>
              <a:t>на рынок.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Замена на монопольную цену после «расчистки рынка».</a:t>
            </a:r>
          </a:p>
        </p:txBody>
      </p:sp>
    </p:spTree>
    <p:extLst>
      <p:ext uri="{BB962C8B-B14F-4D97-AF65-F5344CB8AC3E}">
        <p14:creationId xmlns:p14="http://schemas.microsoft.com/office/powerpoint/2010/main" val="140875170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Эволюция отрасли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42898" y="1086573"/>
            <a:ext cx="893286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Зарождающийся рынок</a:t>
            </a:r>
            <a:r>
              <a:rPr lang="ru-RU" altLang="ru-RU" sz="2200" dirty="0">
                <a:latin typeface="Times New Roman Cyr" panose="02020603050405020304" pitchFamily="18" charset="0"/>
              </a:rPr>
              <a:t> (непопулярность продукта, слабая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инфор-мированность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потенциальных клиентов, малое число фирм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).</a:t>
            </a:r>
            <a:endParaRPr lang="ru-RU" altLang="ru-RU" sz="2200" b="1" dirty="0">
              <a:latin typeface="Times New Roman Cyr" panose="02020603050405020304" pitchFamily="18" charset="0"/>
            </a:endParaRPr>
          </a:p>
          <a:p>
            <a:pPr algn="just" eaLnBrk="1" hangingPunct="1"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Растущий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рынок </a:t>
            </a:r>
            <a:r>
              <a:rPr lang="ru-RU" altLang="ru-RU" sz="2200" dirty="0">
                <a:latin typeface="Times New Roman Cyr" panose="02020603050405020304" pitchFamily="18" charset="0"/>
              </a:rPr>
              <a:t>(распространение информации о продукте, резкий рост объемов продаж, числа фирм, их прибылей, практически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от-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сутствующее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стратегическое взаимодействие между фирмами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).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 algn="just" eaLnBrk="1" hangingPunct="1"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Вытеснение </a:t>
            </a:r>
            <a:r>
              <a:rPr lang="ru-RU" altLang="ru-RU" sz="2200" dirty="0">
                <a:latin typeface="Times New Roman Cyr" panose="02020603050405020304" pitchFamily="18" charset="0"/>
              </a:rPr>
              <a:t>(исчезновение неэффективных фирм, укрупнение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остав-шихся</a:t>
            </a:r>
            <a:r>
              <a:rPr lang="ru-RU" altLang="ru-RU" sz="2200" dirty="0">
                <a:latin typeface="Times New Roman Cyr" panose="02020603050405020304" pitchFamily="18" charset="0"/>
              </a:rPr>
              <a:t>, передел рынка, стратегическое взаимодействие в форме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цено-вых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войн и сговоров с целью устранения неугодных конкурентов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).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algn="just" eaLnBrk="1" hangingPunct="1"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Зрелый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рынок </a:t>
            </a:r>
            <a:r>
              <a:rPr lang="ru-RU" altLang="ru-RU" sz="2200" dirty="0">
                <a:latin typeface="Times New Roman Cyr" panose="02020603050405020304" pitchFamily="18" charset="0"/>
              </a:rPr>
              <a:t>(постоянство спроса и числа фирм, максимальное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ис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-пользование </a:t>
            </a:r>
            <a:r>
              <a:rPr lang="ru-RU" altLang="ru-RU" sz="2200" dirty="0">
                <a:latin typeface="Times New Roman Cyr" panose="02020603050405020304" pitchFamily="18" charset="0"/>
              </a:rPr>
              <a:t>сговоров 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c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целью максимизации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прибыли на поделенном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рынке).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algn="just" eaLnBrk="1" hangingPunct="1"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Сокращающийся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рынок </a:t>
            </a:r>
            <a:r>
              <a:rPr lang="ru-RU" altLang="ru-RU" sz="2200" dirty="0">
                <a:latin typeface="Times New Roman Cyr" panose="02020603050405020304" pitchFamily="18" charset="0"/>
              </a:rPr>
              <a:t>(падение спроса, разорение или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доброволь-ный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уход с рынка части фирм, сговор остальных с целю выживания).</a:t>
            </a:r>
          </a:p>
        </p:txBody>
      </p:sp>
    </p:spTree>
    <p:extLst>
      <p:ext uri="{BB962C8B-B14F-4D97-AF65-F5344CB8AC3E}">
        <p14:creationId xmlns:p14="http://schemas.microsoft.com/office/powerpoint/2010/main" val="231574331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97913" y="50800"/>
            <a:ext cx="7918450" cy="6729413"/>
            <a:chOff x="2296" y="2104"/>
            <a:chExt cx="8687" cy="11900"/>
          </a:xfrm>
        </p:grpSpPr>
        <p:sp>
          <p:nvSpPr>
            <p:cNvPr id="6" name="Text Box 58"/>
            <p:cNvSpPr txBox="1">
              <a:spLocks noChangeArrowheads="1"/>
            </p:cNvSpPr>
            <p:nvPr/>
          </p:nvSpPr>
          <p:spPr bwMode="auto">
            <a:xfrm>
              <a:off x="2296" y="7578"/>
              <a:ext cx="2501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ОЛИГОПОЛИЯ</a:t>
              </a:r>
              <a:endParaRPr lang="ru-RU" altLang="ru-RU" sz="2000"/>
            </a:p>
          </p:txBody>
        </p: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3843" y="4127"/>
              <a:ext cx="1876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без сговора</a:t>
              </a:r>
              <a:endParaRPr lang="ru-RU" altLang="ru-RU" sz="2000"/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4557" y="8530"/>
              <a:ext cx="2380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со сговором</a:t>
              </a:r>
              <a:endParaRPr lang="ru-RU" altLang="ru-RU" sz="2000"/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4557" y="5436"/>
              <a:ext cx="2380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 dirty="0">
                  <a:latin typeface="Times New Roman" pitchFamily="18" charset="0"/>
                </a:rPr>
                <a:t>ценовая</a:t>
              </a:r>
              <a:endParaRPr lang="ru-RU" altLang="ru-RU" sz="2000" dirty="0"/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4557" y="2699"/>
              <a:ext cx="2380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количественная</a:t>
              </a:r>
              <a:endParaRPr lang="ru-RU" altLang="ru-RU" sz="2000"/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7294" y="2104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Курно</a:t>
              </a:r>
              <a:endParaRPr lang="ru-RU" altLang="ru-RU" sz="2000"/>
            </a:p>
          </p:txBody>
        </p:sp>
        <p:sp>
          <p:nvSpPr>
            <p:cNvPr id="12" name="Text Box 64"/>
            <p:cNvSpPr txBox="1">
              <a:spLocks noChangeArrowheads="1"/>
            </p:cNvSpPr>
            <p:nvPr/>
          </p:nvSpPr>
          <p:spPr bwMode="auto">
            <a:xfrm>
              <a:off x="7294" y="2699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Штакельберга</a:t>
              </a:r>
              <a:endParaRPr lang="ru-RU" altLang="ru-RU" sz="2000"/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7294" y="3294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Борьба за лидерство</a:t>
              </a:r>
              <a:endParaRPr lang="ru-RU" altLang="ru-RU" sz="2000"/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7294" y="3889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Бертрана</a:t>
              </a:r>
              <a:endParaRPr lang="ru-RU" altLang="ru-RU" sz="2000"/>
            </a:p>
          </p:txBody>
        </p:sp>
        <p:sp>
          <p:nvSpPr>
            <p:cNvPr id="15" name="Text Box 67"/>
            <p:cNvSpPr txBox="1">
              <a:spLocks noChangeArrowheads="1"/>
            </p:cNvSpPr>
            <p:nvPr/>
          </p:nvSpPr>
          <p:spPr bwMode="auto">
            <a:xfrm>
              <a:off x="7294" y="5436"/>
              <a:ext cx="3689" cy="48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Эджворта</a:t>
              </a:r>
              <a:endParaRPr lang="ru-RU" altLang="ru-RU" sz="2000"/>
            </a:p>
          </p:txBody>
        </p:sp>
        <p:sp>
          <p:nvSpPr>
            <p:cNvPr id="16" name="Text Box 68"/>
            <p:cNvSpPr txBox="1">
              <a:spLocks noChangeArrowheads="1"/>
            </p:cNvSpPr>
            <p:nvPr/>
          </p:nvSpPr>
          <p:spPr bwMode="auto">
            <a:xfrm>
              <a:off x="7294" y="6031"/>
              <a:ext cx="3689" cy="80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dirty="0">
                  <a:latin typeface="Times New Roman" pitchFamily="18" charset="0"/>
                </a:rPr>
                <a:t>Модели с возрастающими</a:t>
              </a:r>
              <a:endParaRPr lang="en-US" altLang="ru-RU" sz="2000" dirty="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ru-RU" altLang="ru-RU" sz="2000" dirty="0">
                  <a:latin typeface="Times New Roman" pitchFamily="18" charset="0"/>
                </a:rPr>
                <a:t>предельными издержками</a:t>
              </a:r>
              <a:endParaRPr lang="ru-RU" altLang="ru-RU" sz="2000" dirty="0"/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7294" y="6983"/>
              <a:ext cx="3689" cy="80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Модели с</a:t>
              </a:r>
              <a:r>
                <a:rPr lang="en-US" altLang="ru-RU" sz="2000">
                  <a:latin typeface="Times New Roman" pitchFamily="18" charset="0"/>
                </a:rPr>
                <a:t> </a:t>
              </a:r>
              <a:r>
                <a:rPr lang="ru-RU" altLang="ru-RU" sz="2000">
                  <a:latin typeface="Times New Roman" pitchFamily="18" charset="0"/>
                </a:rPr>
                <a:t>дифференци</a:t>
              </a:r>
              <a:r>
                <a:rPr lang="en-US" altLang="ru-RU" sz="2000">
                  <a:latin typeface="Times New Roman" pitchFamily="18" charset="0"/>
                </a:rPr>
                <a:t>-</a:t>
              </a:r>
            </a:p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рованным продуктом</a:t>
              </a:r>
              <a:endParaRPr lang="ru-RU" altLang="ru-RU" sz="2000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V="1">
              <a:off x="6937" y="2342"/>
              <a:ext cx="357" cy="35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6937" y="2937"/>
              <a:ext cx="357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6937" y="3175"/>
              <a:ext cx="357" cy="35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V="1">
              <a:off x="6937" y="4127"/>
              <a:ext cx="357" cy="1309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V="1">
              <a:off x="6937" y="4960"/>
              <a:ext cx="357" cy="59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V="1">
              <a:off x="6937" y="5674"/>
              <a:ext cx="357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>
              <a:off x="6937" y="5793"/>
              <a:ext cx="357" cy="59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 flipV="1">
              <a:off x="5033" y="3175"/>
              <a:ext cx="595" cy="95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78"/>
            <p:cNvSpPr>
              <a:spLocks noChangeShapeType="1"/>
            </p:cNvSpPr>
            <p:nvPr/>
          </p:nvSpPr>
          <p:spPr bwMode="auto">
            <a:xfrm>
              <a:off x="4914" y="4603"/>
              <a:ext cx="595" cy="833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79"/>
            <p:cNvSpPr>
              <a:spLocks noChangeShapeType="1"/>
            </p:cNvSpPr>
            <p:nvPr/>
          </p:nvSpPr>
          <p:spPr bwMode="auto">
            <a:xfrm flipV="1">
              <a:off x="2653" y="4603"/>
              <a:ext cx="2023" cy="297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7294" y="7935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Форхаймера</a:t>
              </a:r>
              <a:endParaRPr lang="ru-RU" altLang="ru-RU" sz="2000"/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7294" y="8530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Картель</a:t>
              </a:r>
              <a:endParaRPr lang="ru-RU" altLang="ru-RU" sz="2000"/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7294" y="9125"/>
              <a:ext cx="3689" cy="808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Картель +</a:t>
              </a:r>
              <a:endParaRPr lang="en-US" altLang="ru-RU" sz="200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ru-RU" sz="2000">
                  <a:latin typeface="Times New Roman" pitchFamily="18" charset="0"/>
                </a:rPr>
                <a:t> </a:t>
              </a:r>
              <a:r>
                <a:rPr lang="ru-RU" altLang="ru-RU" sz="2000">
                  <a:latin typeface="Times New Roman" pitchFamily="18" charset="0"/>
                </a:rPr>
                <a:t>конкурентное окружение</a:t>
              </a:r>
              <a:endParaRPr lang="ru-RU" altLang="ru-RU" sz="2000"/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7294" y="10077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Бэйна</a:t>
              </a:r>
              <a:endParaRPr lang="ru-RU" altLang="ru-RU" sz="2000"/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2653" y="8054"/>
              <a:ext cx="1904" cy="3451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 flipV="1">
              <a:off x="6937" y="8173"/>
              <a:ext cx="373" cy="35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86"/>
            <p:cNvSpPr>
              <a:spLocks noChangeShapeType="1"/>
            </p:cNvSpPr>
            <p:nvPr/>
          </p:nvSpPr>
          <p:spPr bwMode="auto">
            <a:xfrm flipV="1">
              <a:off x="6937" y="8768"/>
              <a:ext cx="373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6937" y="9006"/>
              <a:ext cx="357" cy="476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 flipV="1">
              <a:off x="6937" y="10315"/>
              <a:ext cx="350" cy="119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V="1">
              <a:off x="6937" y="10910"/>
              <a:ext cx="357" cy="833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Text Box 90"/>
            <p:cNvSpPr txBox="1">
              <a:spLocks noChangeArrowheads="1"/>
            </p:cNvSpPr>
            <p:nvPr/>
          </p:nvSpPr>
          <p:spPr bwMode="auto">
            <a:xfrm>
              <a:off x="7294" y="10672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Модильяни</a:t>
              </a:r>
              <a:endParaRPr lang="ru-RU" altLang="ru-RU" sz="2000"/>
            </a:p>
          </p:txBody>
        </p:sp>
        <p:sp>
          <p:nvSpPr>
            <p:cNvPr id="39" name="Text Box 91"/>
            <p:cNvSpPr txBox="1">
              <a:spLocks noChangeArrowheads="1"/>
            </p:cNvSpPr>
            <p:nvPr/>
          </p:nvSpPr>
          <p:spPr bwMode="auto">
            <a:xfrm>
              <a:off x="7294" y="4484"/>
              <a:ext cx="3689" cy="833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Динамическая</a:t>
              </a:r>
              <a:endParaRPr lang="en-US" altLang="ru-RU" sz="200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ценовая</a:t>
              </a:r>
              <a:r>
                <a:rPr lang="en-US" altLang="ru-RU" sz="2000">
                  <a:latin typeface="Times New Roman" pitchFamily="18" charset="0"/>
                </a:rPr>
                <a:t> </a:t>
              </a:r>
              <a:r>
                <a:rPr lang="ru-RU" altLang="ru-RU" sz="2000">
                  <a:latin typeface="Times New Roman" pitchFamily="18" charset="0"/>
                </a:rPr>
                <a:t>конкуренция</a:t>
              </a:r>
              <a:endParaRPr lang="ru-RU" altLang="ru-RU" sz="2000"/>
            </a:p>
          </p:txBody>
        </p:sp>
        <p:sp>
          <p:nvSpPr>
            <p:cNvPr id="40" name="Text Box 92"/>
            <p:cNvSpPr txBox="1">
              <a:spLocks noChangeArrowheads="1"/>
            </p:cNvSpPr>
            <p:nvPr/>
          </p:nvSpPr>
          <p:spPr bwMode="auto">
            <a:xfrm>
              <a:off x="7294" y="11267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dirty="0">
                  <a:latin typeface="Times New Roman" pitchFamily="18" charset="0"/>
                </a:rPr>
                <a:t>Модель </a:t>
              </a:r>
              <a:r>
                <a:rPr lang="ru-RU" altLang="ru-RU" dirty="0" err="1" smtClean="0">
                  <a:latin typeface="Times New Roman" pitchFamily="18" charset="0"/>
                </a:rPr>
                <a:t>Милгрома</a:t>
              </a:r>
              <a:r>
                <a:rPr lang="ru-RU" altLang="ru-RU" dirty="0" smtClean="0">
                  <a:latin typeface="Times New Roman" pitchFamily="18" charset="0"/>
                </a:rPr>
                <a:t>-Робертса</a:t>
              </a:r>
              <a:endParaRPr lang="ru-RU" altLang="ru-RU" sz="2000" dirty="0"/>
            </a:p>
          </p:txBody>
        </p:sp>
        <p:sp>
          <p:nvSpPr>
            <p:cNvPr id="41" name="Text Box 93"/>
            <p:cNvSpPr txBox="1">
              <a:spLocks noChangeArrowheads="1"/>
            </p:cNvSpPr>
            <p:nvPr/>
          </p:nvSpPr>
          <p:spPr bwMode="auto">
            <a:xfrm>
              <a:off x="7294" y="11862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dirty="0">
                  <a:latin typeface="Times New Roman" pitchFamily="18" charset="0"/>
                </a:rPr>
                <a:t>Модель </a:t>
              </a:r>
              <a:r>
                <a:rPr lang="ru-RU" altLang="ru-RU" dirty="0" err="1" smtClean="0">
                  <a:latin typeface="Times New Roman" pitchFamily="18" charset="0"/>
                </a:rPr>
                <a:t>Джелмана-Сэлопа</a:t>
              </a:r>
              <a:endParaRPr lang="ru-RU" altLang="ru-RU" dirty="0"/>
            </a:p>
          </p:txBody>
        </p:sp>
        <p:sp>
          <p:nvSpPr>
            <p:cNvPr id="42" name="Text Box 94"/>
            <p:cNvSpPr txBox="1">
              <a:spLocks noChangeArrowheads="1"/>
            </p:cNvSpPr>
            <p:nvPr/>
          </p:nvSpPr>
          <p:spPr bwMode="auto">
            <a:xfrm>
              <a:off x="7294" y="12457"/>
              <a:ext cx="3689" cy="59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dirty="0">
                  <a:latin typeface="Times New Roman" pitchFamily="18" charset="0"/>
                </a:rPr>
                <a:t>Модель </a:t>
              </a:r>
              <a:r>
                <a:rPr lang="ru-RU" altLang="ru-RU" dirty="0" err="1">
                  <a:latin typeface="Times New Roman" pitchFamily="18" charset="0"/>
                </a:rPr>
                <a:t>Спенса</a:t>
              </a:r>
              <a:endParaRPr lang="ru-RU" altLang="ru-RU" dirty="0"/>
            </a:p>
          </p:txBody>
        </p:sp>
        <p:sp>
          <p:nvSpPr>
            <p:cNvPr id="43" name="Text Box 95"/>
            <p:cNvSpPr txBox="1">
              <a:spLocks noChangeArrowheads="1"/>
            </p:cNvSpPr>
            <p:nvPr/>
          </p:nvSpPr>
          <p:spPr bwMode="auto">
            <a:xfrm>
              <a:off x="7294" y="13171"/>
              <a:ext cx="3689" cy="833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dirty="0" smtClean="0">
                  <a:latin typeface="Times New Roman" pitchFamily="18" charset="0"/>
                </a:rPr>
                <a:t>Грабительское</a:t>
              </a:r>
              <a:endParaRPr lang="en-US" altLang="ru-RU" sz="2000" dirty="0" smtClean="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ru-RU" altLang="ru-RU" sz="2000" dirty="0" smtClean="0">
                  <a:latin typeface="Times New Roman" pitchFamily="18" charset="0"/>
                </a:rPr>
                <a:t>ценообразование</a:t>
              </a:r>
              <a:endParaRPr lang="ru-RU" altLang="ru-RU" sz="2000" dirty="0"/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>
              <a:off x="6937" y="5912"/>
              <a:ext cx="357" cy="142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Text Box 97"/>
            <p:cNvSpPr txBox="1">
              <a:spLocks noChangeArrowheads="1"/>
            </p:cNvSpPr>
            <p:nvPr/>
          </p:nvSpPr>
          <p:spPr bwMode="auto">
            <a:xfrm>
              <a:off x="4557" y="11505"/>
              <a:ext cx="2380" cy="833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с барьерами</a:t>
              </a:r>
              <a:r>
                <a:rPr lang="en-US" altLang="ru-RU" sz="2000" b="1">
                  <a:latin typeface="Times New Roman" pitchFamily="18" charset="0"/>
                </a:rPr>
                <a:t> </a:t>
              </a:r>
              <a:r>
                <a:rPr lang="ru-RU" altLang="ru-RU" sz="2000" b="1">
                  <a:latin typeface="Times New Roman" pitchFamily="18" charset="0"/>
                </a:rPr>
                <a:t>входа</a:t>
              </a:r>
              <a:endParaRPr lang="ru-RU" altLang="ru-RU" sz="2000"/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 flipV="1">
              <a:off x="6937" y="11505"/>
              <a:ext cx="357" cy="35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99"/>
            <p:cNvSpPr>
              <a:spLocks noChangeShapeType="1"/>
            </p:cNvSpPr>
            <p:nvPr/>
          </p:nvSpPr>
          <p:spPr bwMode="auto">
            <a:xfrm>
              <a:off x="6937" y="11981"/>
              <a:ext cx="357" cy="119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6937" y="12100"/>
              <a:ext cx="357" cy="59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6937" y="12338"/>
              <a:ext cx="357" cy="1309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4081" y="8054"/>
              <a:ext cx="476" cy="714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319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Принятие решений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условиях неопределенности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30804" y="1442886"/>
            <a:ext cx="89328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Прибыль производителя часто зависит от внешних факторов, кото-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рые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 он не в состоянии контролировать!</a:t>
            </a:r>
          </a:p>
        </p:txBody>
      </p:sp>
      <p:sp>
        <p:nvSpPr>
          <p:cNvPr id="5" name="Прямоугольник 14"/>
          <p:cNvSpPr>
            <a:spLocks noChangeArrowheads="1"/>
          </p:cNvSpPr>
          <p:nvPr/>
        </p:nvSpPr>
        <p:spPr bwMode="auto">
          <a:xfrm>
            <a:off x="148057" y="2114176"/>
            <a:ext cx="499328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err="1" smtClean="0">
                <a:latin typeface="Times New Roman Cyr" pitchFamily="18" charset="0"/>
              </a:rPr>
              <a:t>i</a:t>
            </a:r>
            <a:r>
              <a:rPr lang="en-US" altLang="ru-RU" sz="2200" i="1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= 1,…,</a:t>
            </a:r>
            <a:r>
              <a:rPr lang="en-US" altLang="ru-RU" sz="2200" i="1" dirty="0" smtClean="0">
                <a:latin typeface="Times New Roman Cyr" pitchFamily="18" charset="0"/>
              </a:rPr>
              <a:t>m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проекты</a:t>
            </a:r>
            <a:r>
              <a:rPr lang="en-US" altLang="ru-RU" sz="2200" dirty="0" smtClean="0">
                <a:latin typeface="Times New Roman Cyr" pitchFamily="18" charset="0"/>
              </a:rPr>
              <a:t>,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j</a:t>
            </a:r>
            <a:r>
              <a:rPr lang="ru-RU" altLang="ru-RU" sz="2200" i="1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=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1,…,</a:t>
            </a:r>
            <a:r>
              <a:rPr lang="en-US" altLang="ru-RU" sz="2200" i="1" dirty="0" smtClean="0">
                <a:latin typeface="Times New Roman Cyr" pitchFamily="18" charset="0"/>
              </a:rPr>
              <a:t>n 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состояния внешней среды,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err="1" smtClean="0">
                <a:latin typeface="Times New Roman Cyr" pitchFamily="18" charset="0"/>
              </a:rPr>
              <a:t>x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ij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прибыль (</a:t>
            </a:r>
            <a:r>
              <a:rPr lang="en-US" altLang="ru-RU" sz="2200" i="1" dirty="0" smtClean="0">
                <a:latin typeface="Times New Roman Cyr" pitchFamily="18" charset="0"/>
              </a:rPr>
              <a:t>NPV</a:t>
            </a:r>
            <a:r>
              <a:rPr lang="ru-RU" altLang="ru-RU" sz="2200" dirty="0" smtClean="0">
                <a:latin typeface="Times New Roman Cyr" pitchFamily="18" charset="0"/>
              </a:rPr>
              <a:t>) от реализации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      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i="1" dirty="0" err="1" smtClean="0">
                <a:latin typeface="Times New Roman Cyr" pitchFamily="18" charset="0"/>
              </a:rPr>
              <a:t>i</a:t>
            </a:r>
            <a:r>
              <a:rPr lang="en-US" altLang="ru-RU" sz="2200" dirty="0" smtClean="0">
                <a:latin typeface="Times New Roman Cyr" pitchFamily="18" charset="0"/>
              </a:rPr>
              <a:t>-</a:t>
            </a:r>
            <a:r>
              <a:rPr lang="ru-RU" altLang="ru-RU" sz="2200" dirty="0" smtClean="0">
                <a:latin typeface="Times New Roman Cyr" pitchFamily="18" charset="0"/>
              </a:rPr>
              <a:t>проекта при </a:t>
            </a:r>
            <a:r>
              <a:rPr lang="en-US" altLang="ru-RU" sz="2200" i="1" dirty="0" smtClean="0">
                <a:latin typeface="Times New Roman Cyr" pitchFamily="18" charset="0"/>
              </a:rPr>
              <a:t>j</a:t>
            </a:r>
            <a:r>
              <a:rPr lang="en-US" altLang="ru-RU" sz="2200" dirty="0" smtClean="0">
                <a:latin typeface="Times New Roman Cyr" pitchFamily="18" charset="0"/>
              </a:rPr>
              <a:t>-</a:t>
            </a:r>
            <a:r>
              <a:rPr lang="ru-RU" altLang="ru-RU" sz="2200" dirty="0" smtClean="0">
                <a:latin typeface="Times New Roman Cyr" pitchFamily="18" charset="0"/>
              </a:rPr>
              <a:t>состоянии среды.</a:t>
            </a:r>
            <a:endParaRPr lang="en-US" altLang="ru-RU" sz="2200" dirty="0" smtClean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517084" y="2448864"/>
                <a:ext cx="3195595" cy="1269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Платежная матрица:</a:t>
                </a:r>
                <a:endParaRPr lang="ru-RU" altLang="ru-RU" sz="2200" b="1" dirty="0">
                  <a:solidFill>
                    <a:srgbClr val="00FFFF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ru-RU" sz="2200" i="1" baseline="-250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ru-RU" sz="22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ru-RU" sz="2200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ru-RU" sz="2200" b="0" i="1" baseline="-250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ru-RU" sz="22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ru-RU" sz="2200" b="0" i="1" baseline="-25000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ru-RU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84" y="2448864"/>
                <a:ext cx="3195595" cy="1269963"/>
              </a:xfrm>
              <a:prstGeom prst="rect">
                <a:avLst/>
              </a:prstGeom>
              <a:blipFill>
                <a:blip r:embed="rId2"/>
                <a:stretch>
                  <a:fillRect t="-3365" b="-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97841" y="3528558"/>
                <a:ext cx="8932862" cy="3160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01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573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1717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just" eaLnBrk="1" hangingPunct="1"/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Виды критериев:</a:t>
                </a:r>
              </a:p>
              <a:p>
                <a:pPr marL="457200" indent="-457200" algn="just" eaLnBrk="1" hangingPunct="1">
                  <a:buAutoNum type="arabicPeriod"/>
                </a:pP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Критерий </a:t>
                </a:r>
                <a:r>
                  <a:rPr lang="ru-RU" altLang="ru-RU" sz="2200" dirty="0" err="1" smtClean="0">
                    <a:latin typeface="Times New Roman Cyr" panose="02020603050405020304" pitchFamily="18" charset="0"/>
                  </a:rPr>
                  <a:t>Вальда</a:t>
                </a: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.(крайнего пессимизма):	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lim>
                    </m:limLow>
                  </m:oMath>
                </a14:m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.</a:t>
                </a:r>
                <a:endParaRPr lang="ru-RU" altLang="ru-RU" sz="2200" dirty="0" smtClean="0">
                  <a:latin typeface="Times New Roman Cyr" panose="02020603050405020304" pitchFamily="18" charset="0"/>
                </a:endParaRPr>
              </a:p>
              <a:p>
                <a:pPr marL="457200" indent="-457200" algn="just">
                  <a:buFontTx/>
                  <a:buAutoNum type="arabicPeriod"/>
                </a:pP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Критерий крайнего оптимизма:		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𝑚</m:t>
                        </m:r>
                      </m:lim>
                    </m:limLow>
                  </m:oMath>
                </a14:m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.</a:t>
                </a:r>
                <a:endParaRPr lang="ru-RU" altLang="ru-RU" sz="2200" dirty="0">
                  <a:latin typeface="Times New Roman Cyr" panose="02020603050405020304" pitchFamily="18" charset="0"/>
                </a:endParaRPr>
              </a:p>
              <a:p>
                <a:pPr marL="457200" indent="-457200" algn="just" eaLnBrk="1" hangingPunct="1">
                  <a:buAutoNum type="arabicPeriod"/>
                </a:pP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Критерий Гурвица:</a:t>
                </a:r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  </a:t>
                </a: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𝑚</m:t>
                        </m:r>
                      </m:lim>
                    </m:limLow>
                  </m:oMath>
                </a14:m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.</a:t>
                </a:r>
                <a:endParaRPr lang="ru-RU" altLang="ru-RU" sz="2200" dirty="0" smtClean="0">
                  <a:latin typeface="Times New Roman Cyr" panose="02020603050405020304" pitchFamily="18" charset="0"/>
                </a:endParaRPr>
              </a:p>
              <a:p>
                <a:pPr marL="457200" indent="-457200" algn="just" eaLnBrk="1" hangingPunct="1">
                  <a:buAutoNum type="arabicPeriod"/>
                </a:pP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Критерий математического ожидания: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ru-RU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𝑚</m:t>
                        </m:r>
                      </m:lim>
                    </m:limLow>
                  </m:oMath>
                </a14:m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.</a:t>
                </a:r>
              </a:p>
              <a:p>
                <a:pPr marL="457200" indent="-457200" algn="just" eaLnBrk="1" hangingPunct="1">
                  <a:buAutoNum type="arabicPeriod"/>
                </a:pP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Критерий </a:t>
                </a:r>
                <a:r>
                  <a:rPr lang="ru-RU" altLang="ru-RU" sz="2200" dirty="0" err="1" smtClean="0">
                    <a:latin typeface="Times New Roman Cyr" panose="02020603050405020304" pitchFamily="18" charset="0"/>
                  </a:rPr>
                  <a:t>Сэвиджа</a:t>
                </a: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 (минимизации сожаления):</a:t>
                </a:r>
                <a:endParaRPr lang="en-US" altLang="ru-RU" sz="2200" dirty="0" smtClean="0">
                  <a:latin typeface="Times New Roman Cyr" panose="02020603050405020304" pitchFamily="18" charset="0"/>
                </a:endParaRPr>
              </a:p>
              <a:p>
                <a:pPr marL="0" indent="0" algn="just" eaLnBrk="1" hangingPunct="1"/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      </a:t>
                </a: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lim>
                    </m:limLow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ru-RU" sz="22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𝑚</m:t>
                        </m:r>
                      </m:lim>
                    </m:limLow>
                  </m:oMath>
                </a14:m>
                <a:r>
                  <a:rPr lang="en-US" altLang="ru-RU" sz="2200" dirty="0">
                    <a:latin typeface="Times New Roman Cyr" panose="02020603050405020304" pitchFamily="18" charset="0"/>
                  </a:rPr>
                  <a:t>.</a:t>
                </a:r>
                <a:endParaRPr lang="ru-RU" altLang="ru-RU" sz="2200" dirty="0" smtClean="0">
                  <a:latin typeface="Times New Roman Cyr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841" y="3528558"/>
                <a:ext cx="8932862" cy="3160673"/>
              </a:xfrm>
              <a:prstGeom prst="rect">
                <a:avLst/>
              </a:prstGeom>
              <a:blipFill>
                <a:blip r:embed="rId3"/>
                <a:stretch>
                  <a:fillRect l="-887" t="-772" b="-13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1288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Принятие решений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условиях неопределенности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99561"/>
              </p:ext>
            </p:extLst>
          </p:nvPr>
        </p:nvGraphicFramePr>
        <p:xfrm>
          <a:off x="182470" y="1858765"/>
          <a:ext cx="8798017" cy="2230528"/>
        </p:xfrm>
        <a:graphic>
          <a:graphicData uri="http://schemas.openxmlformats.org/drawingml/2006/table">
            <a:tbl>
              <a:tblPr/>
              <a:tblGrid>
                <a:gridCol w="112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194267195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90201966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976287392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334373553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157815549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92246440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262125718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9382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1336" y="1432348"/>
            <a:ext cx="27879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Численный пример: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367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Принятие решений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условиях неопределенности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95777"/>
              </p:ext>
            </p:extLst>
          </p:nvPr>
        </p:nvGraphicFramePr>
        <p:xfrm>
          <a:off x="182470" y="1858765"/>
          <a:ext cx="8798017" cy="2230528"/>
        </p:xfrm>
        <a:graphic>
          <a:graphicData uri="http://schemas.openxmlformats.org/drawingml/2006/table">
            <a:tbl>
              <a:tblPr/>
              <a:tblGrid>
                <a:gridCol w="112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194267195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90201966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976287392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334373553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157815549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92246440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262125718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9382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1336" y="1432348"/>
            <a:ext cx="27879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Численный пример: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57291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Принятие решений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условиях неопределенности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55914"/>
              </p:ext>
            </p:extLst>
          </p:nvPr>
        </p:nvGraphicFramePr>
        <p:xfrm>
          <a:off x="182470" y="1858765"/>
          <a:ext cx="8798017" cy="2230528"/>
        </p:xfrm>
        <a:graphic>
          <a:graphicData uri="http://schemas.openxmlformats.org/drawingml/2006/table">
            <a:tbl>
              <a:tblPr/>
              <a:tblGrid>
                <a:gridCol w="112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194267195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90201966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976287392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334373553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157815549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92246440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262125718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9382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1336" y="1432348"/>
            <a:ext cx="27879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Численный пример: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18034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Принятие решений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условиях неопределенности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61380"/>
              </p:ext>
            </p:extLst>
          </p:nvPr>
        </p:nvGraphicFramePr>
        <p:xfrm>
          <a:off x="182470" y="1858765"/>
          <a:ext cx="8798017" cy="2230528"/>
        </p:xfrm>
        <a:graphic>
          <a:graphicData uri="http://schemas.openxmlformats.org/drawingml/2006/table">
            <a:tbl>
              <a:tblPr/>
              <a:tblGrid>
                <a:gridCol w="112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194267195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90201966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976287392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334373553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157815549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92246440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262125718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Г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9382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1336" y="1432348"/>
            <a:ext cx="27879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Численный пример: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3587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Концентрация фирм на рынке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39701" y="1058064"/>
            <a:ext cx="88947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Показатели концентрации:</a:t>
            </a:r>
          </a:p>
          <a:p>
            <a:pPr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Индекс концентрации </a:t>
            </a:r>
            <a:r>
              <a:rPr lang="en-US" altLang="ru-RU" sz="2200" b="1" i="1" dirty="0" err="1">
                <a:solidFill>
                  <a:srgbClr val="00FFFF"/>
                </a:solidFill>
                <a:latin typeface="Times New Roman" panose="02020603050405020304" pitchFamily="18" charset="0"/>
              </a:rPr>
              <a:t>CR</a:t>
            </a:r>
            <a:r>
              <a:rPr lang="en-US" altLang="ru-RU" sz="2200" b="1" i="1" baseline="-25000" dirty="0" err="1">
                <a:solidFill>
                  <a:srgbClr val="00FFFF"/>
                </a:solidFill>
                <a:latin typeface="Times New Roman" panose="02020603050405020304" pitchFamily="18" charset="0"/>
              </a:rPr>
              <a:t>k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</a:rPr>
              <a:t>– сумма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долей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k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крупнейших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</a:rPr>
              <a:t>компаний, действующих на рынке.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</a:rPr>
              <a:t>Индекс Линда </a:t>
            </a:r>
            <a:r>
              <a:rPr lang="en-US" altLang="ru-RU" sz="2200" i="1" dirty="0" err="1">
                <a:latin typeface="Times New Roman" panose="02020603050405020304" pitchFamily="18" charset="0"/>
              </a:rPr>
              <a:t>IL</a:t>
            </a:r>
            <a:r>
              <a:rPr lang="en-US" altLang="ru-RU" sz="22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ru-RU" sz="2200" dirty="0">
                <a:latin typeface="Times New Roman" panose="02020603050405020304" pitchFamily="18" charset="0"/>
              </a:rPr>
              <a:t> –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показатель, учитывающий различия </a:t>
            </a:r>
            <a:r>
              <a:rPr lang="ru-RU" altLang="ru-RU" sz="2200" dirty="0">
                <a:latin typeface="Times New Roman" panose="02020603050405020304" pitchFamily="18" charset="0"/>
              </a:rPr>
              <a:t>в ядре.</a:t>
            </a:r>
            <a:br>
              <a:rPr lang="ru-RU" altLang="ru-RU" sz="2200" dirty="0">
                <a:latin typeface="Times New Roman" panose="02020603050405020304" pitchFamily="18" charset="0"/>
              </a:rPr>
            </a:br>
            <a:r>
              <a:rPr lang="ru-RU" altLang="ru-RU" sz="2200" dirty="0">
                <a:latin typeface="Times New Roman" panose="02020603050405020304" pitchFamily="18" charset="0"/>
              </a:rPr>
              <a:t/>
            </a:r>
            <a:br>
              <a:rPr lang="ru-RU" altLang="ru-RU" sz="2200" dirty="0">
                <a:latin typeface="Times New Roman" panose="02020603050405020304" pitchFamily="18" charset="0"/>
              </a:rPr>
            </a:br>
            <a:r>
              <a:rPr lang="ru-RU" altLang="ru-RU" sz="2200" dirty="0">
                <a:latin typeface="Times New Roman" panose="02020603050405020304" pitchFamily="18" charset="0"/>
              </a:rPr>
              <a:t/>
            </a:r>
            <a:br>
              <a:rPr lang="ru-RU" altLang="ru-RU" sz="2200" dirty="0">
                <a:latin typeface="Times New Roman" panose="02020603050405020304" pitchFamily="18" charset="0"/>
              </a:rPr>
            </a:br>
            <a:r>
              <a:rPr lang="ru-RU" altLang="ru-RU" sz="2200" dirty="0">
                <a:latin typeface="Times New Roman" panose="02020603050405020304" pitchFamily="18" charset="0"/>
              </a:rPr>
              <a:t/>
            </a:r>
            <a:br>
              <a:rPr lang="ru-RU" altLang="ru-RU" sz="2200" dirty="0">
                <a:latin typeface="Times New Roman" panose="02020603050405020304" pitchFamily="18" charset="0"/>
              </a:rPr>
            </a:br>
            <a:endParaRPr lang="en-US" altLang="ru-RU" sz="2200" dirty="0">
              <a:latin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</a:rPr>
              <a:t>Индекс энтропии </a:t>
            </a:r>
            <a:r>
              <a:rPr lang="en-US" altLang="ru-RU" sz="2200" i="1" dirty="0">
                <a:latin typeface="Times New Roman" panose="02020603050405020304" pitchFamily="18" charset="0"/>
              </a:rPr>
              <a:t>E</a:t>
            </a:r>
            <a:r>
              <a:rPr lang="en-US" altLang="ru-RU" sz="2200" dirty="0">
                <a:latin typeface="Times New Roman" panose="02020603050405020304" pitchFamily="18" charset="0"/>
              </a:rPr>
              <a:t> – </a:t>
            </a:r>
            <a:r>
              <a:rPr lang="ru-RU" altLang="ru-RU" sz="2200" dirty="0">
                <a:latin typeface="Times New Roman" panose="02020603050405020304" pitchFamily="18" charset="0"/>
              </a:rPr>
              <a:t>средняя доля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компаний, </a:t>
            </a:r>
            <a:r>
              <a:rPr lang="ru-RU" altLang="ru-RU" sz="2200" dirty="0">
                <a:latin typeface="Times New Roman" panose="02020603050405020304" pitchFamily="18" charset="0"/>
              </a:rPr>
              <a:t>действующих на рынке,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взвешенная </a:t>
            </a:r>
            <a:r>
              <a:rPr lang="ru-RU" altLang="ru-RU" sz="2200" dirty="0">
                <a:latin typeface="Times New Roman" panose="02020603050405020304" pitchFamily="18" charset="0"/>
              </a:rPr>
              <a:t>по логарифму обратной величины</a:t>
            </a:r>
          </a:p>
          <a:p>
            <a:pPr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Индекс </a:t>
            </a:r>
            <a:r>
              <a:rPr lang="ru-RU" altLang="ru-RU" sz="2200" b="1" dirty="0" err="1">
                <a:solidFill>
                  <a:srgbClr val="00FFFF"/>
                </a:solidFill>
                <a:latin typeface="Times New Roman" panose="02020603050405020304" pitchFamily="18" charset="0"/>
              </a:rPr>
              <a:t>Херфиндаля-Хиршмана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HHI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– </a:t>
            </a:r>
            <a:r>
              <a:rPr lang="ru-RU" altLang="ru-RU" sz="2200" dirty="0">
                <a:latin typeface="Times New Roman" panose="02020603050405020304" pitchFamily="18" charset="0"/>
              </a:rPr>
              <a:t>сумма квадратов долей 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всех</a:t>
            </a:r>
            <a:r>
              <a:rPr lang="ru-RU" altLang="ru-RU" sz="2200" dirty="0">
                <a:latin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компаний</a:t>
            </a:r>
            <a:r>
              <a:rPr lang="ru-RU" altLang="ru-RU" sz="2200" dirty="0">
                <a:latin typeface="Times New Roman" panose="02020603050405020304" pitchFamily="18" charset="0"/>
              </a:rPr>
              <a:t>, действующих на рынке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81468"/>
              </p:ext>
            </p:extLst>
          </p:nvPr>
        </p:nvGraphicFramePr>
        <p:xfrm>
          <a:off x="543015" y="2406182"/>
          <a:ext cx="1001140" cy="70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Формула" r:id="rId4" imgW="698400" imgH="495000" progId="Equation.3">
                  <p:embed/>
                </p:oleObj>
              </mc:Choice>
              <mc:Fallback>
                <p:oleObj name="Формула" r:id="rId4" imgW="698400" imgH="495000" progId="Equation.3">
                  <p:embed/>
                  <p:pic>
                    <p:nvPicPr>
                      <p:cNvPr id="144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15" y="2406182"/>
                        <a:ext cx="1001140" cy="707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823666"/>
              </p:ext>
            </p:extLst>
          </p:nvPr>
        </p:nvGraphicFramePr>
        <p:xfrm>
          <a:off x="1557427" y="2371257"/>
          <a:ext cx="3799058" cy="77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Формула" r:id="rId6" imgW="2666880" imgH="545760" progId="Equation.3">
                  <p:embed/>
                </p:oleObj>
              </mc:Choice>
              <mc:Fallback>
                <p:oleObj name="Формула" r:id="rId6" imgW="2666880" imgH="545760" progId="Equation.3">
                  <p:embed/>
                  <p:pic>
                    <p:nvPicPr>
                      <p:cNvPr id="144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427" y="2371257"/>
                        <a:ext cx="3799058" cy="77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72640"/>
              </p:ext>
            </p:extLst>
          </p:nvPr>
        </p:nvGraphicFramePr>
        <p:xfrm>
          <a:off x="549275" y="3050337"/>
          <a:ext cx="58785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Уравнение" r:id="rId8" imgW="4127400" imgH="545760" progId="Equation.3">
                  <p:embed/>
                </p:oleObj>
              </mc:Choice>
              <mc:Fallback>
                <p:oleObj name="Уравнение" r:id="rId8" imgW="4127400" imgH="545760" progId="Equation.3">
                  <p:embed/>
                  <p:pic>
                    <p:nvPicPr>
                      <p:cNvPr id="144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050337"/>
                        <a:ext cx="58785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89774"/>
              </p:ext>
            </p:extLst>
          </p:nvPr>
        </p:nvGraphicFramePr>
        <p:xfrm>
          <a:off x="6182082" y="4136362"/>
          <a:ext cx="2013012" cy="38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Формула" r:id="rId10" imgW="1257120" imgH="241200" progId="Equation.3">
                  <p:embed/>
                </p:oleObj>
              </mc:Choice>
              <mc:Fallback>
                <p:oleObj name="Формула" r:id="rId10" imgW="1257120" imgH="241200" progId="Equation.3">
                  <p:embed/>
                  <p:pic>
                    <p:nvPicPr>
                      <p:cNvPr id="144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082" y="4136362"/>
                        <a:ext cx="2013012" cy="381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243583"/>
              </p:ext>
            </p:extLst>
          </p:nvPr>
        </p:nvGraphicFramePr>
        <p:xfrm>
          <a:off x="4732964" y="4760673"/>
          <a:ext cx="2616741" cy="405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Формула" r:id="rId12" imgW="1790640" imgH="279360" progId="Equation.3">
                  <p:embed/>
                </p:oleObj>
              </mc:Choice>
              <mc:Fallback>
                <p:oleObj name="Формула" r:id="rId12" imgW="1790640" imgH="279360" progId="Equation.3">
                  <p:embed/>
                  <p:pic>
                    <p:nvPicPr>
                      <p:cNvPr id="144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964" y="4760673"/>
                        <a:ext cx="2616741" cy="405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7992" y="5222545"/>
            <a:ext cx="884249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Низкая </a:t>
            </a:r>
            <a:r>
              <a:rPr lang="ru-RU" altLang="ru-RU" sz="2200" dirty="0">
                <a:latin typeface="Times New Roman" panose="02020603050405020304" pitchFamily="18" charset="0"/>
              </a:rPr>
              <a:t>степень концентрации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: 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CR</a:t>
            </a:r>
            <a:r>
              <a:rPr lang="en-US" altLang="ru-RU" sz="22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 &lt; 45%, 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HHI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 &lt; 1000.</a:t>
            </a:r>
            <a:endParaRPr lang="ru-RU" altLang="ru-RU" sz="2200" dirty="0">
              <a:latin typeface="Times New Roman" panose="02020603050405020304" pitchFamily="18" charset="0"/>
            </a:endParaRPr>
          </a:p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Средняя </a:t>
            </a:r>
            <a:r>
              <a:rPr lang="ru-RU" altLang="ru-RU" sz="2200" dirty="0">
                <a:latin typeface="Times New Roman" panose="02020603050405020304" pitchFamily="18" charset="0"/>
              </a:rPr>
              <a:t>степень концентрации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: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 45% &lt;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CR</a:t>
            </a:r>
            <a:r>
              <a:rPr lang="en-US" altLang="ru-RU" sz="22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 </a:t>
            </a:r>
            <a:r>
              <a:rPr lang="en-US" altLang="ru-RU" sz="2200" dirty="0">
                <a:latin typeface="Times New Roman" panose="02020603050405020304" pitchFamily="18" charset="0"/>
              </a:rPr>
              <a:t>&lt; 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70%,  1000 &lt;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HHI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 &lt; 2500</a:t>
            </a:r>
            <a:r>
              <a:rPr lang="en-US" altLang="ru-RU" sz="2200" dirty="0">
                <a:latin typeface="Times New Roman" panose="02020603050405020304" pitchFamily="18" charset="0"/>
              </a:rPr>
              <a:t>.</a:t>
            </a:r>
            <a:endParaRPr lang="ru-RU" altLang="ru-RU" sz="2200" dirty="0">
              <a:latin typeface="Times New Roman" panose="02020603050405020304" pitchFamily="18" charset="0"/>
            </a:endParaRPr>
          </a:p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Высокая </a:t>
            </a:r>
            <a:r>
              <a:rPr lang="ru-RU" altLang="ru-RU" sz="2200" dirty="0">
                <a:latin typeface="Times New Roman" panose="02020603050405020304" pitchFamily="18" charset="0"/>
              </a:rPr>
              <a:t>степень концентрации: </a:t>
            </a:r>
            <a:r>
              <a:rPr lang="en-US" altLang="ru-RU" sz="2200" i="1" dirty="0">
                <a:latin typeface="Times New Roman" panose="02020603050405020304" pitchFamily="18" charset="0"/>
              </a:rPr>
              <a:t>CR</a:t>
            </a:r>
            <a:r>
              <a:rPr lang="en-US" altLang="ru-RU" sz="2200" baseline="-25000" dirty="0">
                <a:latin typeface="Times New Roman" panose="02020603050405020304" pitchFamily="18" charset="0"/>
              </a:rPr>
              <a:t>3</a:t>
            </a:r>
            <a:r>
              <a:rPr lang="en-US" altLang="ru-RU" sz="2200" dirty="0">
                <a:latin typeface="Times New Roman" panose="02020603050405020304" pitchFamily="18" charset="0"/>
              </a:rPr>
              <a:t> 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&gt; 70%,  </a:t>
            </a:r>
            <a:r>
              <a:rPr lang="en-US" altLang="ru-RU" sz="2200" i="1" dirty="0">
                <a:latin typeface="Times New Roman" panose="02020603050405020304" pitchFamily="18" charset="0"/>
              </a:rPr>
              <a:t>HHI</a:t>
            </a:r>
            <a:r>
              <a:rPr lang="en-US" altLang="ru-RU" sz="2200" dirty="0">
                <a:latin typeface="Times New Roman" panose="02020603050405020304" pitchFamily="18" charset="0"/>
              </a:rPr>
              <a:t> 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&gt; 2500</a:t>
            </a:r>
            <a:r>
              <a:rPr lang="en-US" altLang="ru-RU" sz="2200" dirty="0">
                <a:latin typeface="Times New Roman" panose="02020603050405020304" pitchFamily="18" charset="0"/>
              </a:rPr>
              <a:t>.</a:t>
            </a:r>
            <a:endParaRPr lang="ru-RU" altLang="ru-RU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637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Принятие решений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условиях неопределенности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1743"/>
              </p:ext>
            </p:extLst>
          </p:nvPr>
        </p:nvGraphicFramePr>
        <p:xfrm>
          <a:off x="182470" y="1858765"/>
          <a:ext cx="8798017" cy="2230528"/>
        </p:xfrm>
        <a:graphic>
          <a:graphicData uri="http://schemas.openxmlformats.org/drawingml/2006/table">
            <a:tbl>
              <a:tblPr/>
              <a:tblGrid>
                <a:gridCol w="112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194267195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90201966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976287392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334373553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157815549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92246440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262125718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Г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Л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9382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1336" y="1432348"/>
            <a:ext cx="27879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Численный пример: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0881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Принятие решений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условиях неопределенности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68185"/>
              </p:ext>
            </p:extLst>
          </p:nvPr>
        </p:nvGraphicFramePr>
        <p:xfrm>
          <a:off x="182470" y="1858765"/>
          <a:ext cx="8798017" cy="2230528"/>
        </p:xfrm>
        <a:graphic>
          <a:graphicData uri="http://schemas.openxmlformats.org/drawingml/2006/table">
            <a:tbl>
              <a:tblPr/>
              <a:tblGrid>
                <a:gridCol w="112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194267195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90201966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976287392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334373553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157815549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92246440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262125718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Г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Л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4,6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Вер.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9382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1336" y="1432348"/>
            <a:ext cx="27879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Численный пример: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59257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Принятие решений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условиях неопределенности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Group 75"/>
          <p:cNvGraphicFramePr>
            <a:graphicFrameLocks noGrp="1"/>
          </p:cNvGraphicFramePr>
          <p:nvPr>
            <p:extLst/>
          </p:nvPr>
        </p:nvGraphicFramePr>
        <p:xfrm>
          <a:off x="182470" y="1858765"/>
          <a:ext cx="8798017" cy="2230528"/>
        </p:xfrm>
        <a:graphic>
          <a:graphicData uri="http://schemas.openxmlformats.org/drawingml/2006/table">
            <a:tbl>
              <a:tblPr/>
              <a:tblGrid>
                <a:gridCol w="112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194267195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90201966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976287392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334373553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1578155494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922464407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3262125718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Г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Л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4,6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Вер.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93826"/>
                  </a:ext>
                </a:extLst>
              </a:tr>
            </a:tbl>
          </a:graphicData>
        </a:graphic>
      </p:graphicFrame>
      <p:graphicFrame>
        <p:nvGraphicFramePr>
          <p:cNvPr id="10" name="Group 75"/>
          <p:cNvGraphicFramePr>
            <a:graphicFrameLocks noGrp="1"/>
          </p:cNvGraphicFramePr>
          <p:nvPr>
            <p:extLst/>
          </p:nvPr>
        </p:nvGraphicFramePr>
        <p:xfrm>
          <a:off x="179593" y="4650841"/>
          <a:ext cx="5357299" cy="1859023"/>
        </p:xfrm>
        <a:graphic>
          <a:graphicData uri="http://schemas.openxmlformats.org/drawingml/2006/table">
            <a:tbl>
              <a:tblPr/>
              <a:tblGrid>
                <a:gridCol w="112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73">
                  <a:extLst>
                    <a:ext uri="{9D8B030D-6E8A-4147-A177-3AD203B41FA5}">
                      <a16:colId xmlns:a16="http://schemas.microsoft.com/office/drawing/2014/main" val="1942671954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Пр.4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1336" y="1432348"/>
            <a:ext cx="27879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Численный пример: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3301" y="4215009"/>
            <a:ext cx="28805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Матрица сожаления: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11185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Россия: эмпирические данные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48057" y="1051621"/>
            <a:ext cx="883243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Современное состояние рынков и тенденции (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Светлана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Авдашева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):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</a:rPr>
              <a:t>Концентрация в большинстве отраслей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соответствует общемировой.</a:t>
            </a:r>
            <a:r>
              <a:rPr lang="ru-RU" altLang="ru-RU" sz="2200" dirty="0">
                <a:latin typeface="Times New Roman" panose="02020603050405020304" pitchFamily="18" charset="0"/>
              </a:rPr>
              <a:t/>
            </a:r>
            <a:br>
              <a:rPr lang="ru-RU" altLang="ru-RU" sz="2200" dirty="0">
                <a:latin typeface="Times New Roman" panose="02020603050405020304" pitchFamily="18" charset="0"/>
              </a:rPr>
            </a:br>
            <a:r>
              <a:rPr lang="ru-RU" altLang="ru-RU" sz="2200" dirty="0">
                <a:latin typeface="Times New Roman" panose="02020603050405020304" pitchFamily="18" charset="0"/>
              </a:rPr>
              <a:t>При этом </a:t>
            </a:r>
            <a:r>
              <a:rPr lang="en-US" altLang="ru-RU" sz="2200" i="1" dirty="0">
                <a:latin typeface="Times New Roman" panose="02020603050405020304" pitchFamily="18" charset="0"/>
              </a:rPr>
              <a:t>CR</a:t>
            </a:r>
            <a:r>
              <a:rPr lang="en-US" altLang="ru-RU" sz="2200" baseline="-25000" dirty="0">
                <a:latin typeface="Times New Roman" panose="02020603050405020304" pitchFamily="18" charset="0"/>
              </a:rPr>
              <a:t>4</a:t>
            </a:r>
            <a:r>
              <a:rPr lang="en-US" altLang="ru-RU" sz="2200" dirty="0">
                <a:latin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во многих отраслях примерно </a:t>
            </a:r>
            <a:r>
              <a:rPr lang="ru-RU" altLang="ru-RU" sz="2200" dirty="0">
                <a:latin typeface="Times New Roman" panose="02020603050405020304" pitchFamily="18" charset="0"/>
              </a:rPr>
              <a:t>на 10 пунктов выше, чем в США, однако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настолько </a:t>
            </a:r>
            <a:r>
              <a:rPr lang="ru-RU" altLang="ru-RU" sz="2200" dirty="0">
                <a:latin typeface="Times New Roman" panose="02020603050405020304" pitchFamily="18" charset="0"/>
              </a:rPr>
              <a:t>же ниже, чем в Японии.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</a:rPr>
              <a:t>На высококонцентрированных рынках концентрация незначительно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снижается</a:t>
            </a:r>
            <a:r>
              <a:rPr lang="ru-RU" altLang="ru-RU" sz="2200" dirty="0">
                <a:latin typeface="Times New Roman" panose="02020603050405020304" pitchFamily="18" charset="0"/>
              </a:rPr>
              <a:t>, на </a:t>
            </a:r>
            <a:r>
              <a:rPr lang="ru-RU" altLang="ru-RU" sz="2200" dirty="0" err="1">
                <a:latin typeface="Times New Roman" panose="02020603050405020304" pitchFamily="18" charset="0"/>
              </a:rPr>
              <a:t>низкоконцентрированных</a:t>
            </a:r>
            <a:r>
              <a:rPr lang="ru-RU" altLang="ru-RU" sz="2200" dirty="0">
                <a:latin typeface="Times New Roman" panose="02020603050405020304" pitchFamily="18" charset="0"/>
              </a:rPr>
              <a:t> – повышается.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</a:rPr>
              <a:t>Показатели концентрации в долгосрочной перспективе устойчивы. При этом наблюдается перераспределение рынка между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производи-</a:t>
            </a:r>
            <a:r>
              <a:rPr lang="ru-RU" altLang="ru-RU" sz="2200" dirty="0" err="1" smtClean="0">
                <a:latin typeface="Times New Roman" panose="02020603050405020304" pitchFamily="18" charset="0"/>
              </a:rPr>
              <a:t>телями</a:t>
            </a:r>
            <a:r>
              <a:rPr lang="ru-RU" altLang="ru-RU" sz="2200" dirty="0">
                <a:latin typeface="Times New Roman" panose="02020603050405020304" pitchFamily="18" charset="0"/>
              </a:rPr>
              <a:t>, в том числе, за счет входа/выхода фирм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.</a:t>
            </a:r>
            <a:endParaRPr lang="ru-RU" altLang="ru-RU" sz="2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97292"/>
              </p:ext>
            </p:extLst>
          </p:nvPr>
        </p:nvGraphicFramePr>
        <p:xfrm>
          <a:off x="182563" y="4639513"/>
          <a:ext cx="8815388" cy="1856400"/>
        </p:xfrm>
        <a:graphic>
          <a:graphicData uri="http://schemas.openxmlformats.org/drawingml/2006/table">
            <a:tbl>
              <a:tblPr/>
              <a:tblGrid>
                <a:gridCol w="1697995">
                  <a:extLst>
                    <a:ext uri="{9D8B030D-6E8A-4147-A177-3AD203B41FA5}">
                      <a16:colId xmlns:a16="http://schemas.microsoft.com/office/drawing/2014/main" val="1259232954"/>
                    </a:ext>
                  </a:extLst>
                </a:gridCol>
                <a:gridCol w="761964">
                  <a:extLst>
                    <a:ext uri="{9D8B030D-6E8A-4147-A177-3AD203B41FA5}">
                      <a16:colId xmlns:a16="http://schemas.microsoft.com/office/drawing/2014/main" val="573638021"/>
                    </a:ext>
                  </a:extLst>
                </a:gridCol>
                <a:gridCol w="618263">
                  <a:extLst>
                    <a:ext uri="{9D8B030D-6E8A-4147-A177-3AD203B41FA5}">
                      <a16:colId xmlns:a16="http://schemas.microsoft.com/office/drawing/2014/main" val="1081065221"/>
                    </a:ext>
                  </a:extLst>
                </a:gridCol>
                <a:gridCol w="1708030">
                  <a:extLst>
                    <a:ext uri="{9D8B030D-6E8A-4147-A177-3AD203B41FA5}">
                      <a16:colId xmlns:a16="http://schemas.microsoft.com/office/drawing/2014/main" val="4101751975"/>
                    </a:ext>
                  </a:extLst>
                </a:gridCol>
                <a:gridCol w="644284">
                  <a:extLst>
                    <a:ext uri="{9D8B030D-6E8A-4147-A177-3AD203B41FA5}">
                      <a16:colId xmlns:a16="http://schemas.microsoft.com/office/drawing/2014/main" val="2960240900"/>
                    </a:ext>
                  </a:extLst>
                </a:gridCol>
                <a:gridCol w="615173">
                  <a:extLst>
                    <a:ext uri="{9D8B030D-6E8A-4147-A177-3AD203B41FA5}">
                      <a16:colId xmlns:a16="http://schemas.microsoft.com/office/drawing/2014/main" val="4040344746"/>
                    </a:ext>
                  </a:extLst>
                </a:gridCol>
                <a:gridCol w="1604513">
                  <a:extLst>
                    <a:ext uri="{9D8B030D-6E8A-4147-A177-3AD203B41FA5}">
                      <a16:colId xmlns:a16="http://schemas.microsoft.com/office/drawing/2014/main" val="3361123810"/>
                    </a:ext>
                  </a:extLst>
                </a:gridCol>
                <a:gridCol w="569343">
                  <a:extLst>
                    <a:ext uri="{9D8B030D-6E8A-4147-A177-3AD203B41FA5}">
                      <a16:colId xmlns:a16="http://schemas.microsoft.com/office/drawing/2014/main" val="2204335766"/>
                    </a:ext>
                  </a:extLst>
                </a:gridCol>
                <a:gridCol w="595823">
                  <a:extLst>
                    <a:ext uri="{9D8B030D-6E8A-4147-A177-3AD203B41FA5}">
                      <a16:colId xmlns:a16="http://schemas.microsoft.com/office/drawing/2014/main" val="2388585306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Высококонц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</a:t>
                      </a:r>
                      <a:r>
                        <a:rPr kumimoji="0" lang="en-US" altLang="ru-RU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ru-RU" altLang="ru-RU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HHI</a:t>
                      </a:r>
                      <a:endParaRPr kumimoji="0" lang="ru-RU" altLang="ru-RU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Среднеконц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</a:t>
                      </a:r>
                      <a:r>
                        <a:rPr kumimoji="0" lang="en-US" altLang="ru-RU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ru-RU" altLang="ru-RU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HHI</a:t>
                      </a:r>
                      <a:endParaRPr kumimoji="0" lang="ru-RU" altLang="ru-RU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Низкоконц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</a:t>
                      </a:r>
                      <a:r>
                        <a:rPr kumimoji="0" lang="en-US" altLang="ru-RU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ru-RU" altLang="ru-RU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HHI</a:t>
                      </a:r>
                      <a:endParaRPr kumimoji="0" lang="ru-RU" altLang="ru-RU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53882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Горнохимич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93,8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4931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Синт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красит.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59,0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1570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Азотная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938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6378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Содовая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4369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Синт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каучук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2151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Лакокрасоч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632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13576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Хим.-</a:t>
                      </a:r>
                      <a:r>
                        <a:rPr kumimoji="0" lang="ru-RU" altLang="ru-RU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фотогр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87,8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5636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Шины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52,7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1358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Хим.-фарм.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462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300685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Калийн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  <a:r>
                        <a:rPr kumimoji="0" lang="ru-RU" altLang="ru-RU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удоб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  <a:endParaRPr kumimoji="0" lang="ru-RU" altLang="ru-RU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3682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Изд. из пласт.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57,2</a:t>
                      </a:r>
                      <a:endParaRPr kumimoji="0" lang="ru-RU" altLang="ru-RU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2459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631910"/>
                  </a:ext>
                </a:extLst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01613" y="4170121"/>
            <a:ext cx="87233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Россия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, химическая и нефтехимическая промышленность:</a:t>
            </a:r>
            <a:endParaRPr lang="ru-RU" altLang="ru-RU" sz="2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4538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Барьеры входа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62135" y="1045254"/>
            <a:ext cx="88122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Входной барьер</a:t>
            </a:r>
            <a:r>
              <a:rPr lang="ru-RU" altLang="ru-RU" sz="2200" dirty="0"/>
              <a:t> – всё, что позволяет укоренившимся фирмам получать </a:t>
            </a:r>
            <a:r>
              <a:rPr lang="ru-RU" altLang="ru-RU" sz="2200" dirty="0" smtClean="0"/>
              <a:t>сверхприбыли </a:t>
            </a:r>
            <a:r>
              <a:rPr lang="ru-RU" altLang="ru-RU" sz="2200" dirty="0"/>
              <a:t>без угрозы входа. 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60128" y="1790936"/>
            <a:ext cx="880310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42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652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881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51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08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65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22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9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Барьеры, устанавливаемые государством </a:t>
            </a:r>
            <a:r>
              <a:rPr lang="ru-RU" altLang="ru-RU" sz="2200" dirty="0">
                <a:latin typeface="Times New Roman Cyr" panose="02020603050405020304" pitchFamily="18" charset="0"/>
              </a:rPr>
              <a:t>(лицензии,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разрешения</a:t>
            </a:r>
            <a:r>
              <a:rPr lang="ru-RU" altLang="ru-RU" sz="2200" dirty="0">
                <a:latin typeface="Times New Roman Cyr" panose="02020603050405020304" pitchFamily="18" charset="0"/>
              </a:rPr>
              <a:t>).</a:t>
            </a:r>
          </a:p>
          <a:p>
            <a:pPr algn="just" eaLnBrk="1" hangingPunct="1"/>
            <a:r>
              <a:rPr lang="en-US" altLang="ru-RU" sz="2200" dirty="0">
                <a:latin typeface="Times New Roman Cyr" panose="02020603050405020304" pitchFamily="18" charset="0"/>
              </a:rPr>
              <a:t>    ##</a:t>
            </a:r>
            <a:r>
              <a:rPr lang="ru-RU" altLang="ru-RU" sz="2200" dirty="0">
                <a:latin typeface="Times New Roman Cyr" panose="02020603050405020304" pitchFamily="18" charset="0"/>
              </a:rPr>
              <a:t> Продажа лицензий на предоставление услуг мобильной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связи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.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Барьеры, не связанные с деятельностью государства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(абсолютные преимущества </a:t>
            </a:r>
            <a:r>
              <a:rPr lang="ru-RU" altLang="ru-RU" sz="2200" dirty="0">
                <a:latin typeface="Times New Roman Cyr" panose="02020603050405020304" pitchFamily="18" charset="0"/>
              </a:rPr>
              <a:t>в издержках, эффект масштаба, доступ к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ресурсам…)</a:t>
            </a:r>
            <a:endParaRPr lang="en-US" altLang="ru-RU" sz="2200" dirty="0">
              <a:latin typeface="Times New Roman Cyr" panose="02020603050405020304" pitchFamily="18" charset="0"/>
            </a:endParaRPr>
          </a:p>
          <a:p>
            <a:pPr algn="just" eaLnBrk="1" hangingPunct="1"/>
            <a:r>
              <a:rPr lang="en-US" altLang="ru-RU" sz="2200" dirty="0">
                <a:latin typeface="Times New Roman Cyr" panose="02020603050405020304" pitchFamily="18" charset="0"/>
              </a:rPr>
              <a:t>    ## </a:t>
            </a:r>
            <a:r>
              <a:rPr lang="ru-RU" altLang="ru-RU" sz="2200" dirty="0">
                <a:latin typeface="Times New Roman Cyr" panose="02020603050405020304" pitchFamily="18" charset="0"/>
              </a:rPr>
              <a:t>«</a:t>
            </a:r>
            <a:r>
              <a:rPr lang="en-US" altLang="ru-RU" sz="2200" dirty="0">
                <a:latin typeface="Times New Roman Cyr" panose="02020603050405020304" pitchFamily="18" charset="0"/>
              </a:rPr>
              <a:t>Polaroid</a:t>
            </a:r>
            <a:r>
              <a:rPr lang="ru-RU" altLang="ru-RU" sz="2200" dirty="0">
                <a:latin typeface="Times New Roman Cyr" panose="02020603050405020304" pitchFamily="18" charset="0"/>
              </a:rPr>
              <a:t>»</a:t>
            </a:r>
            <a:r>
              <a:rPr lang="en-US" altLang="ru-RU" sz="2200" dirty="0">
                <a:latin typeface="Times New Roman Cyr" panose="02020603050405020304" pitchFamily="18" charset="0"/>
              </a:rPr>
              <a:t> –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закрыт доступ на </a:t>
            </a:r>
            <a:r>
              <a:rPr lang="ru-RU" altLang="ru-RU" sz="2200" dirty="0">
                <a:latin typeface="Times New Roman Cyr" panose="02020603050405020304" pitchFamily="18" charset="0"/>
              </a:rPr>
              <a:t>рынок моментальной фотографии.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8751" y="3546149"/>
            <a:ext cx="88217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4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Блокированный вход.</a:t>
            </a:r>
            <a:r>
              <a:rPr lang="ru-RU" altLang="ru-RU" sz="2200" dirty="0">
                <a:latin typeface="Times New Roman Cyr" panose="02020603050405020304" pitchFamily="18" charset="0"/>
              </a:rPr>
              <a:t>  Укоренившиеся фирмы конкурируют, не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обра-щая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внимания </a:t>
            </a:r>
            <a:r>
              <a:rPr lang="ru-RU" altLang="ru-RU" sz="2200" dirty="0">
                <a:latin typeface="Times New Roman Cyr" panose="02020603050405020304" pitchFamily="18" charset="0"/>
              </a:rPr>
              <a:t>на возможный вход новичков. Но даже отсутствие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специ-альных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мер,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ограничивающих </a:t>
            </a:r>
            <a:r>
              <a:rPr lang="ru-RU" altLang="ru-RU" sz="2200" dirty="0">
                <a:latin typeface="Times New Roman Cyr" panose="02020603050405020304" pitchFamily="18" charset="0"/>
              </a:rPr>
              <a:t>вход, не делает рынок привлекательным для новых фирм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.</a:t>
            </a:r>
          </a:p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Сдерживаемый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вход. </a:t>
            </a:r>
            <a:r>
              <a:rPr lang="ru-RU" altLang="ru-RU" sz="2200" dirty="0">
                <a:latin typeface="Times New Roman Cyr" panose="02020603050405020304" pitchFamily="18" charset="0"/>
              </a:rPr>
              <a:t>Вход невозможно блокировать, но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укоренившие-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ся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фирмы </a:t>
            </a:r>
            <a:r>
              <a:rPr lang="ru-RU" altLang="ru-RU" sz="2200" dirty="0">
                <a:latin typeface="Times New Roman Cyr" panose="02020603050405020304" pitchFamily="18" charset="0"/>
              </a:rPr>
              <a:t>модифицируют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поведение</a:t>
            </a:r>
            <a:r>
              <a:rPr lang="ru-RU" altLang="ru-RU" sz="2200" dirty="0">
                <a:latin typeface="Times New Roman Cyr" panose="02020603050405020304" pitchFamily="18" charset="0"/>
              </a:rPr>
              <a:t>, чтобы эффективно мешать входу.</a:t>
            </a:r>
          </a:p>
          <a:p>
            <a:pPr algn="just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Предоставляемый вход.</a:t>
            </a:r>
            <a:r>
              <a:rPr lang="ru-RU" altLang="ru-RU" sz="2200" dirty="0">
                <a:latin typeface="Times New Roman Cyr" panose="02020603050405020304" pitchFamily="18" charset="0"/>
              </a:rPr>
              <a:t> Укоренившиеся фирмы (каждая в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отдельнос-ти</a:t>
            </a:r>
            <a:r>
              <a:rPr lang="ru-RU" altLang="ru-RU" sz="2200" dirty="0">
                <a:latin typeface="Times New Roman Cyr" panose="02020603050405020304" pitchFamily="18" charset="0"/>
              </a:rPr>
              <a:t>)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находят </a:t>
            </a:r>
            <a:r>
              <a:rPr lang="ru-RU" altLang="ru-RU" sz="2200" dirty="0">
                <a:latin typeface="Times New Roman Cyr" panose="02020603050405020304" pitchFamily="18" charset="0"/>
              </a:rPr>
              <a:t>более выгодным позволить новичкам войти, нежели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возво-дить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дорогостоящие </a:t>
            </a:r>
            <a:r>
              <a:rPr lang="ru-RU" altLang="ru-RU" sz="2200" dirty="0">
                <a:latin typeface="Times New Roman Cyr" panose="02020603050405020304" pitchFamily="18" charset="0"/>
              </a:rPr>
              <a:t>входные барьеры.</a:t>
            </a:r>
          </a:p>
        </p:txBody>
      </p:sp>
    </p:spTree>
    <p:extLst>
      <p:ext uri="{BB962C8B-B14F-4D97-AF65-F5344CB8AC3E}">
        <p14:creationId xmlns:p14="http://schemas.microsoft.com/office/powerpoint/2010/main" val="399335519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Модели с барьерами входа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25413" y="1049007"/>
            <a:ext cx="897413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Модель </a:t>
            </a:r>
            <a:r>
              <a:rPr lang="ru-RU" altLang="ru-RU" sz="2200" b="1" dirty="0" err="1">
                <a:solidFill>
                  <a:srgbClr val="00FFFF"/>
                </a:solidFill>
              </a:rPr>
              <a:t>Бэйна</a:t>
            </a:r>
            <a:r>
              <a:rPr lang="ru-RU" altLang="ru-RU" sz="2200" dirty="0"/>
              <a:t> (абсолютные преимущества в издержках) – сравнение </a:t>
            </a:r>
            <a:r>
              <a:rPr lang="ru-RU" altLang="ru-RU" sz="2200" dirty="0" err="1" smtClean="0"/>
              <a:t>ди-сконтированной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стоимости</a:t>
            </a:r>
            <a:r>
              <a:rPr lang="en-US" altLang="ru-RU" sz="2200" dirty="0"/>
              <a:t> </a:t>
            </a:r>
            <a:r>
              <a:rPr lang="ru-RU" altLang="ru-RU" sz="2200" dirty="0"/>
              <a:t>потока прибыли, которую получит </a:t>
            </a:r>
            <a:r>
              <a:rPr lang="ru-RU" altLang="ru-RU" sz="2200" dirty="0" smtClean="0"/>
              <a:t>укоренив-</a:t>
            </a:r>
            <a:r>
              <a:rPr lang="ru-RU" altLang="ru-RU" sz="2200" dirty="0" err="1" smtClean="0"/>
              <a:t>шаяся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фирма, препятствуя входу потенциальных конкурентов (при этом угроза входа </a:t>
            </a:r>
            <a:r>
              <a:rPr lang="ru-RU" altLang="ru-RU" sz="2200" dirty="0" smtClean="0"/>
              <a:t>отсутствует </a:t>
            </a:r>
            <a:r>
              <a:rPr lang="ru-RU" altLang="ru-RU" sz="2200" dirty="0"/>
              <a:t>или незначительна), и потока прибыли, который фирма получит, </a:t>
            </a:r>
            <a:r>
              <a:rPr lang="ru-RU" altLang="ru-RU" sz="2200" dirty="0" smtClean="0"/>
              <a:t>максимизируя </a:t>
            </a:r>
            <a:r>
              <a:rPr lang="ru-RU" altLang="ru-RU" sz="2200" dirty="0"/>
              <a:t>прибыль в </a:t>
            </a:r>
            <a:r>
              <a:rPr lang="ru-RU" altLang="ru-RU" sz="2200" dirty="0" smtClean="0"/>
              <a:t>краткосрочном периоде </a:t>
            </a:r>
            <a:r>
              <a:rPr lang="ru-RU" altLang="ru-RU" sz="2200" dirty="0"/>
              <a:t>(вход конкурентов вероятен).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22237" y="3077992"/>
            <a:ext cx="89185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Выбор зависит от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прибыли </a:t>
            </a:r>
            <a:r>
              <a:rPr lang="ru-RU" altLang="ru-RU" sz="2200" b="1" dirty="0">
                <a:solidFill>
                  <a:srgbClr val="00FFFF"/>
                </a:solidFill>
              </a:rPr>
              <a:t>и от дисконтирующего множителя </a:t>
            </a:r>
            <a:r>
              <a:rPr lang="ru-RU" altLang="ru-RU" sz="2200" b="1" i="1" dirty="0">
                <a:solidFill>
                  <a:srgbClr val="00FFFF"/>
                </a:solidFill>
              </a:rPr>
              <a:t>δ</a:t>
            </a:r>
            <a:r>
              <a:rPr lang="ru-RU" altLang="ru-RU" sz="2200" b="1" dirty="0">
                <a:solidFill>
                  <a:srgbClr val="00FFFF"/>
                </a:solidFill>
              </a:rPr>
              <a:t>!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34938" y="3496301"/>
            <a:ext cx="894238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Модель Модильяни</a:t>
            </a:r>
            <a:r>
              <a:rPr lang="ru-RU" altLang="ru-RU" sz="2200" dirty="0"/>
              <a:t> формализует ситуацию относительного </a:t>
            </a:r>
            <a:r>
              <a:rPr lang="ru-RU" altLang="ru-RU" sz="2200" dirty="0" err="1" smtClean="0"/>
              <a:t>преимуще</a:t>
            </a:r>
            <a:r>
              <a:rPr lang="en-US" altLang="ru-RU" sz="2200" dirty="0" smtClean="0"/>
              <a:t>-</a:t>
            </a:r>
            <a:r>
              <a:rPr lang="ru-RU" altLang="ru-RU" sz="2200" dirty="0" err="1" smtClean="0"/>
              <a:t>ства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в издержках, связанного с положительным эффектом масштаба. </a:t>
            </a:r>
            <a:r>
              <a:rPr lang="ru-RU" altLang="ru-RU" sz="2200" dirty="0" smtClean="0"/>
              <a:t>Мо</a:t>
            </a:r>
            <a:r>
              <a:rPr lang="en-US" altLang="ru-RU" sz="2200" dirty="0" smtClean="0"/>
              <a:t>-</a:t>
            </a:r>
            <a:r>
              <a:rPr lang="ru-RU" altLang="ru-RU" sz="2200" dirty="0" err="1" smtClean="0"/>
              <a:t>дель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описывает ситуацию в отрасли, характеризующейся высокими </a:t>
            </a:r>
            <a:r>
              <a:rPr lang="en-US" altLang="ru-RU" sz="2200" i="1" dirty="0" smtClean="0"/>
              <a:t>FC</a:t>
            </a:r>
            <a:r>
              <a:rPr lang="ru-RU" altLang="ru-RU" sz="2200" dirty="0" smtClean="0"/>
              <a:t>, </a:t>
            </a:r>
            <a:r>
              <a:rPr lang="ru-RU" altLang="ru-RU" sz="2200" dirty="0"/>
              <a:t>которые делают невыгодной работу на малых объемах </a:t>
            </a:r>
            <a:r>
              <a:rPr lang="ru-RU" altLang="ru-RU" sz="2200" dirty="0" smtClean="0"/>
              <a:t>производства</a:t>
            </a:r>
            <a:r>
              <a:rPr lang="ru-RU" altLang="ru-RU" sz="2200" dirty="0"/>
              <a:t>. 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55575" y="4906256"/>
            <a:ext cx="887888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Модель </a:t>
            </a:r>
            <a:r>
              <a:rPr lang="ru-RU" altLang="ru-RU" sz="2200" b="1" dirty="0" err="1">
                <a:solidFill>
                  <a:srgbClr val="00FFFF"/>
                </a:solidFill>
              </a:rPr>
              <a:t>Милгрома</a:t>
            </a:r>
            <a:r>
              <a:rPr lang="ru-RU" altLang="ru-RU" sz="2200" b="1" dirty="0">
                <a:solidFill>
                  <a:srgbClr val="00FFFF"/>
                </a:solidFill>
              </a:rPr>
              <a:t>-Робертса</a:t>
            </a:r>
            <a:r>
              <a:rPr lang="ru-RU" altLang="ru-RU" sz="2200" dirty="0"/>
              <a:t> учитывает асимметрию информации. </a:t>
            </a:r>
            <a:r>
              <a:rPr lang="ru-RU" altLang="ru-RU" sz="2200" dirty="0" err="1" smtClean="0"/>
              <a:t>Уко</a:t>
            </a:r>
            <a:r>
              <a:rPr lang="en-US" altLang="ru-RU" sz="2200" dirty="0" smtClean="0"/>
              <a:t>-</a:t>
            </a:r>
            <a:r>
              <a:rPr lang="ru-RU" altLang="ru-RU" sz="2200" dirty="0" err="1" smtClean="0"/>
              <a:t>ренившаяся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фирма назначает низкую цену не потому, что имеет </a:t>
            </a:r>
            <a:r>
              <a:rPr lang="ru-RU" altLang="ru-RU" sz="2200" dirty="0" smtClean="0"/>
              <a:t>боль</a:t>
            </a:r>
            <a:r>
              <a:rPr lang="en-US" altLang="ru-RU" sz="2200" dirty="0" smtClean="0"/>
              <a:t>-</a:t>
            </a:r>
            <a:r>
              <a:rPr lang="ru-RU" altLang="ru-RU" sz="2200" dirty="0" err="1" smtClean="0"/>
              <a:t>шие</a:t>
            </a:r>
            <a:r>
              <a:rPr lang="ru-RU" altLang="ru-RU" sz="2200" dirty="0" smtClean="0"/>
              <a:t> производственные </a:t>
            </a:r>
            <a:r>
              <a:rPr lang="ru-RU" altLang="ru-RU" sz="2200" dirty="0"/>
              <a:t>мощности, а потому, что пытается передать </a:t>
            </a:r>
            <a:r>
              <a:rPr lang="ru-RU" altLang="ru-RU" sz="2200" dirty="0" smtClean="0"/>
              <a:t>ин</a:t>
            </a:r>
            <a:r>
              <a:rPr lang="en-US" altLang="ru-RU" sz="2200" dirty="0" smtClean="0"/>
              <a:t>-</a:t>
            </a:r>
            <a:r>
              <a:rPr lang="ru-RU" altLang="ru-RU" sz="2200" dirty="0" smtClean="0"/>
              <a:t>формацию </a:t>
            </a:r>
            <a:r>
              <a:rPr lang="ru-RU" altLang="ru-RU" sz="2200" dirty="0"/>
              <a:t>о том, что </a:t>
            </a:r>
            <a:r>
              <a:rPr lang="ru-RU" altLang="ru-RU" sz="2200" dirty="0" smtClean="0"/>
              <a:t>либо </a:t>
            </a:r>
            <a:r>
              <a:rPr lang="ru-RU" altLang="ru-RU" sz="2200" dirty="0"/>
              <a:t>спрос, либо ее предельные издержки низки, а, значит, вход в отрасль </a:t>
            </a:r>
            <a:r>
              <a:rPr lang="ru-RU" altLang="ru-RU" sz="2200" dirty="0" smtClean="0"/>
              <a:t>малоприбылен</a:t>
            </a:r>
            <a:r>
              <a:rPr lang="ru-RU" altLang="ru-RU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973259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Джелмана-Сэлопа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921125" y="911980"/>
            <a:ext cx="292824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dirty="0"/>
              <a:t>лидер с издержками </a:t>
            </a:r>
            <a:r>
              <a:rPr lang="en-US" altLang="ru-RU" sz="2200" i="1" dirty="0"/>
              <a:t>c</a:t>
            </a:r>
            <a:r>
              <a:rPr lang="en-US" altLang="ru-RU" sz="2200" baseline="-25000" dirty="0"/>
              <a:t>1</a:t>
            </a:r>
            <a:endParaRPr lang="ru-RU" altLang="ru-RU" sz="2200" baseline="-25000" dirty="0"/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601828"/>
              </p:ext>
            </p:extLst>
          </p:nvPr>
        </p:nvGraphicFramePr>
        <p:xfrm>
          <a:off x="2561974" y="984338"/>
          <a:ext cx="1375027" cy="34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Формула" r:id="rId3" imgW="850680" imgH="241200" progId="Equation.3">
                  <p:embed/>
                </p:oleObj>
              </mc:Choice>
              <mc:Fallback>
                <p:oleObj name="Формула" r:id="rId3" imgW="850680" imgH="241200" progId="Equation.3">
                  <p:embed/>
                  <p:pic>
                    <p:nvPicPr>
                      <p:cNvPr id="137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974" y="984338"/>
                        <a:ext cx="1375027" cy="3426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41854" y="1235583"/>
            <a:ext cx="76610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200" dirty="0"/>
              <a:t>последователь с издержками </a:t>
            </a:r>
            <a:r>
              <a:rPr lang="en-US" altLang="ru-RU" sz="2200" i="1" dirty="0"/>
              <a:t>c</a:t>
            </a:r>
            <a:r>
              <a:rPr lang="en-US" altLang="ru-RU" sz="2200" baseline="-25000" dirty="0"/>
              <a:t>2</a:t>
            </a:r>
            <a:r>
              <a:rPr lang="ru-RU" altLang="ru-RU" sz="2200" dirty="0"/>
              <a:t>, ценой </a:t>
            </a:r>
            <a:r>
              <a:rPr lang="en-US" altLang="ru-RU" sz="2200" i="1" dirty="0"/>
              <a:t>p</a:t>
            </a:r>
            <a:r>
              <a:rPr lang="ru-RU" altLang="ru-RU" sz="2200" baseline="-25000" dirty="0"/>
              <a:t>2</a:t>
            </a:r>
            <a:r>
              <a:rPr lang="ru-RU" altLang="ru-RU" sz="2200" dirty="0"/>
              <a:t> и малым объемом </a:t>
            </a:r>
            <a:r>
              <a:rPr lang="en-US" altLang="ru-RU" sz="2200" i="1" dirty="0"/>
              <a:t>K</a:t>
            </a:r>
            <a:r>
              <a:rPr lang="en-US" altLang="ru-RU" sz="2200" baseline="-25000" dirty="0"/>
              <a:t>2</a:t>
            </a:r>
            <a:endParaRPr lang="ru-RU" altLang="ru-RU" sz="2200" baseline="-25000" dirty="0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16637" y="1723303"/>
            <a:ext cx="889835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Стратегии лидера: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Закрытие входа с помощью понижения цены.</a:t>
            </a:r>
          </a:p>
          <a:p>
            <a:pPr eaLnBrk="1" hangingPunct="1">
              <a:buFontTx/>
              <a:buAutoNum type="arabicPeriod"/>
            </a:pPr>
            <a:endParaRPr lang="ru-RU" altLang="ru-RU" sz="2200" dirty="0">
              <a:latin typeface="Times New Roman Cyr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Максимизация прибыли на остаточном спросе.</a:t>
            </a:r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559105"/>
              </p:ext>
            </p:extLst>
          </p:nvPr>
        </p:nvGraphicFramePr>
        <p:xfrm>
          <a:off x="558800" y="2353513"/>
          <a:ext cx="3525362" cy="411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Формула" r:id="rId5" imgW="2361960" imgH="279360" progId="Equation.3">
                  <p:embed/>
                </p:oleObj>
              </mc:Choice>
              <mc:Fallback>
                <p:oleObj name="Формула" r:id="rId5" imgW="2361960" imgH="279360" progId="Equation.3">
                  <p:embed/>
                  <p:pic>
                    <p:nvPicPr>
                      <p:cNvPr id="137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353513"/>
                        <a:ext cx="3525362" cy="411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391062"/>
              </p:ext>
            </p:extLst>
          </p:nvPr>
        </p:nvGraphicFramePr>
        <p:xfrm>
          <a:off x="505243" y="3059112"/>
          <a:ext cx="5084673" cy="571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Формула" r:id="rId7" imgW="3708360" imgH="393480" progId="Equation.3">
                  <p:embed/>
                </p:oleObj>
              </mc:Choice>
              <mc:Fallback>
                <p:oleObj name="Формула" r:id="rId7" imgW="3708360" imgH="393480" progId="Equation.3">
                  <p:embed/>
                  <p:pic>
                    <p:nvPicPr>
                      <p:cNvPr id="137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43" y="3059112"/>
                        <a:ext cx="5084673" cy="5718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801360"/>
              </p:ext>
            </p:extLst>
          </p:nvPr>
        </p:nvGraphicFramePr>
        <p:xfrm>
          <a:off x="536215" y="5020156"/>
          <a:ext cx="7331075" cy="52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Формула" r:id="rId9" imgW="4952880" imgH="355320" progId="Equation.3">
                  <p:embed/>
                </p:oleObj>
              </mc:Choice>
              <mc:Fallback>
                <p:oleObj name="Формула" r:id="rId9" imgW="4952880" imgH="355320" progId="Equation.3">
                  <p:embed/>
                  <p:pic>
                    <p:nvPicPr>
                      <p:cNvPr id="137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15" y="5020156"/>
                        <a:ext cx="7331075" cy="522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116636" y="3966081"/>
            <a:ext cx="886385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76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985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08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431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003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575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147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19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Стратегия  последователя:  максимизация  прибыли  при  условии,</a:t>
            </a:r>
          </a:p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что лидеру выгодно осуществлять политику предоставления входа.</a:t>
            </a:r>
          </a:p>
        </p:txBody>
      </p:sp>
      <p:graphicFrame>
        <p:nvGraphicFramePr>
          <p:cNvPr id="4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61236"/>
              </p:ext>
            </p:extLst>
          </p:nvPr>
        </p:nvGraphicFramePr>
        <p:xfrm>
          <a:off x="506831" y="3480550"/>
          <a:ext cx="6068593" cy="57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Формула" r:id="rId11" imgW="4419360" imgH="393480" progId="Equation.3">
                  <p:embed/>
                </p:oleObj>
              </mc:Choice>
              <mc:Fallback>
                <p:oleObj name="Формула" r:id="rId11" imgW="4419360" imgH="393480" progId="Equation.3">
                  <p:embed/>
                  <p:pic>
                    <p:nvPicPr>
                      <p:cNvPr id="1372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31" y="3480550"/>
                        <a:ext cx="6068593" cy="577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5547805" y="3038266"/>
            <a:ext cx="30376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 – эффективное </a:t>
            </a:r>
            <a:r>
              <a:rPr lang="ru-RU" altLang="ru-RU" sz="2200" dirty="0" smtClean="0"/>
              <a:t>рацион.</a:t>
            </a:r>
            <a:endParaRPr lang="ru-RU" altLang="ru-RU" sz="2200" dirty="0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6452558" y="3461290"/>
            <a:ext cx="26914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dirty="0"/>
              <a:t> – случайное </a:t>
            </a:r>
            <a:r>
              <a:rPr lang="ru-RU" altLang="ru-RU" sz="2200" dirty="0" smtClean="0"/>
              <a:t>рацион.</a:t>
            </a:r>
            <a:endParaRPr lang="ru-RU" altLang="ru-RU" sz="2200" dirty="0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124035" y="4647693"/>
            <a:ext cx="39428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Эффективное рационирование:</a:t>
            </a:r>
          </a:p>
        </p:txBody>
      </p: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129007" y="5409064"/>
            <a:ext cx="36148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Случайное рационирование:</a:t>
            </a:r>
          </a:p>
        </p:txBody>
      </p:sp>
      <p:graphicFrame>
        <p:nvGraphicFramePr>
          <p:cNvPr id="4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23641"/>
              </p:ext>
            </p:extLst>
          </p:nvPr>
        </p:nvGraphicFramePr>
        <p:xfrm>
          <a:off x="558800" y="5809667"/>
          <a:ext cx="8274650" cy="51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Формула" r:id="rId13" imgW="5689440" imgH="355320" progId="Equation.3">
                  <p:embed/>
                </p:oleObj>
              </mc:Choice>
              <mc:Fallback>
                <p:oleObj name="Формула" r:id="rId13" imgW="5689440" imgH="355320" progId="Equation.3">
                  <p:embed/>
                  <p:pic>
                    <p:nvPicPr>
                      <p:cNvPr id="137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809667"/>
                        <a:ext cx="8274650" cy="513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27275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1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Спенса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п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оследовательного выбора мощностей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109538" y="1928813"/>
            <a:ext cx="78022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Фирма-лидер:</a:t>
            </a:r>
            <a:r>
              <a:rPr lang="ru-RU" altLang="ru-RU" sz="2200" dirty="0"/>
              <a:t> выбрала мощности </a:t>
            </a:r>
            <a:r>
              <a:rPr lang="en-US" altLang="ru-RU" sz="2200" i="1" dirty="0"/>
              <a:t>K</a:t>
            </a:r>
            <a:r>
              <a:rPr lang="ru-RU" altLang="ru-RU" sz="2200" dirty="0"/>
              <a:t> ценой </a:t>
            </a:r>
            <a:r>
              <a:rPr lang="en-US" altLang="ru-RU" sz="2200" i="1" dirty="0"/>
              <a:t>r</a:t>
            </a:r>
            <a:r>
              <a:rPr lang="en-US" altLang="ru-RU" sz="2200" dirty="0"/>
              <a:t> </a:t>
            </a:r>
            <a:r>
              <a:rPr lang="ru-RU" altLang="ru-RU" sz="2200" dirty="0"/>
              <a:t>заранее, </a:t>
            </a:r>
            <a:r>
              <a:rPr lang="en-US" altLang="ru-RU" sz="2200" i="1" dirty="0" smtClean="0"/>
              <a:t>MC = c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123825" y="1510970"/>
            <a:ext cx="40343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Рынок однородного продукта:</a:t>
            </a:r>
          </a:p>
        </p:txBody>
      </p:sp>
      <p:graphicFrame>
        <p:nvGraphicFramePr>
          <p:cNvPr id="5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92888"/>
              </p:ext>
            </p:extLst>
          </p:nvPr>
        </p:nvGraphicFramePr>
        <p:xfrm>
          <a:off x="4156435" y="1590183"/>
          <a:ext cx="1596404" cy="35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Формула" r:id="rId3" imgW="1079280" imgH="241200" progId="Equation.3">
                  <p:embed/>
                </p:oleObj>
              </mc:Choice>
              <mc:Fallback>
                <p:oleObj name="Формула" r:id="rId3" imgW="1079280" imgH="241200" progId="Equation.3">
                  <p:embed/>
                  <p:pic>
                    <p:nvPicPr>
                      <p:cNvPr id="1382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435" y="1590183"/>
                        <a:ext cx="1596404" cy="351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5685218" y="1516429"/>
            <a:ext cx="34070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– цена входа (лицензия</a:t>
            </a:r>
            <a:r>
              <a:rPr lang="en-US" altLang="ru-RU" sz="2200" dirty="0"/>
              <a:t>,</a:t>
            </a:r>
            <a:r>
              <a:rPr lang="ru-RU" altLang="ru-RU" sz="2200" dirty="0"/>
              <a:t>…)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04775" y="2241550"/>
            <a:ext cx="77961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Фирма-последователь:</a:t>
            </a:r>
            <a:r>
              <a:rPr lang="ru-RU" altLang="ru-RU" sz="2200" dirty="0"/>
              <a:t> выбирает мощности ценой </a:t>
            </a:r>
            <a:r>
              <a:rPr lang="en-US" altLang="ru-RU" sz="2200" i="1" dirty="0"/>
              <a:t>r</a:t>
            </a:r>
            <a:r>
              <a:rPr lang="ru-RU" altLang="ru-RU" sz="2200" dirty="0"/>
              <a:t>, </a:t>
            </a:r>
            <a:r>
              <a:rPr lang="en-US" altLang="ru-RU" sz="2200" i="1" dirty="0" smtClean="0"/>
              <a:t>MC = c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123825" y="2663825"/>
            <a:ext cx="89699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Цель фирм – максимизация прибыли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при количественной </a:t>
            </a:r>
            <a:r>
              <a:rPr lang="ru-RU" altLang="ru-RU" sz="2200" b="1" dirty="0">
                <a:solidFill>
                  <a:srgbClr val="00FFFF"/>
                </a:solidFill>
              </a:rPr>
              <a:t>дуополии!</a:t>
            </a:r>
            <a:endParaRPr lang="ru-RU" altLang="ru-RU" sz="2200" dirty="0"/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114300" y="3089275"/>
            <a:ext cx="27879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>
                <a:solidFill>
                  <a:srgbClr val="00FFFF"/>
                </a:solidFill>
              </a:rPr>
              <a:t>Численный пример:</a:t>
            </a:r>
            <a:endParaRPr lang="ru-RU" altLang="ru-RU" sz="2200"/>
          </a:p>
        </p:txBody>
      </p:sp>
      <p:graphicFrame>
        <p:nvGraphicFramePr>
          <p:cNvPr id="6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08545"/>
              </p:ext>
            </p:extLst>
          </p:nvPr>
        </p:nvGraphicFramePr>
        <p:xfrm>
          <a:off x="2899972" y="3158287"/>
          <a:ext cx="4481571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Формула" r:id="rId5" imgW="3009600" imgH="241200" progId="Equation.3">
                  <p:embed/>
                </p:oleObj>
              </mc:Choice>
              <mc:Fallback>
                <p:oleObj name="Формула" r:id="rId5" imgW="3009600" imgH="241200" progId="Equation.3">
                  <p:embed/>
                  <p:pic>
                    <p:nvPicPr>
                      <p:cNvPr id="1382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972" y="3158287"/>
                        <a:ext cx="4481571" cy="35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00488"/>
              </p:ext>
            </p:extLst>
          </p:nvPr>
        </p:nvGraphicFramePr>
        <p:xfrm>
          <a:off x="171450" y="3492499"/>
          <a:ext cx="3917950" cy="105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Формула" r:id="rId7" imgW="2844720" imgH="774360" progId="Equation.3">
                  <p:embed/>
                </p:oleObj>
              </mc:Choice>
              <mc:Fallback>
                <p:oleObj name="Формула" r:id="rId7" imgW="2844720" imgH="774360" progId="Equation.3">
                  <p:embed/>
                  <p:pic>
                    <p:nvPicPr>
                      <p:cNvPr id="13826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3492499"/>
                        <a:ext cx="3917950" cy="1052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184272"/>
              </p:ext>
            </p:extLst>
          </p:nvPr>
        </p:nvGraphicFramePr>
        <p:xfrm>
          <a:off x="169863" y="4469682"/>
          <a:ext cx="4488401" cy="106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Формула" r:id="rId9" imgW="3225600" imgH="774360" progId="Equation.3">
                  <p:embed/>
                </p:oleObj>
              </mc:Choice>
              <mc:Fallback>
                <p:oleObj name="Формула" r:id="rId9" imgW="3225600" imgH="774360" progId="Equation.3">
                  <p:embed/>
                  <p:pic>
                    <p:nvPicPr>
                      <p:cNvPr id="1382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4469682"/>
                        <a:ext cx="4488401" cy="1065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" name="Picture 28" descr="Pic13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218" y="3575875"/>
            <a:ext cx="3318903" cy="315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84984"/>
              </p:ext>
            </p:extLst>
          </p:nvPr>
        </p:nvGraphicFramePr>
        <p:xfrm>
          <a:off x="203200" y="5432756"/>
          <a:ext cx="5482018" cy="60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Формула" r:id="rId12" imgW="3974760" imgH="444240" progId="Equation.3">
                  <p:embed/>
                </p:oleObj>
              </mc:Choice>
              <mc:Fallback>
                <p:oleObj name="Формула" r:id="rId12" imgW="3974760" imgH="444240" progId="Equation.3">
                  <p:embed/>
                  <p:pic>
                    <p:nvPicPr>
                      <p:cNvPr id="1382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5432756"/>
                        <a:ext cx="5482018" cy="603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87393"/>
              </p:ext>
            </p:extLst>
          </p:nvPr>
        </p:nvGraphicFramePr>
        <p:xfrm>
          <a:off x="175584" y="6067091"/>
          <a:ext cx="2242490" cy="35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Уравнение" r:id="rId14" imgW="1511280" imgH="241200" progId="Equation.3">
                  <p:embed/>
                </p:oleObj>
              </mc:Choice>
              <mc:Fallback>
                <p:oleObj name="Уравнение" r:id="rId14" imgW="1511280" imgH="241200" progId="Equation.3">
                  <p:embed/>
                  <p:pic>
                    <p:nvPicPr>
                      <p:cNvPr id="138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84" y="6067091"/>
                        <a:ext cx="2242490" cy="350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155559"/>
              </p:ext>
            </p:extLst>
          </p:nvPr>
        </p:nvGraphicFramePr>
        <p:xfrm>
          <a:off x="180975" y="6411615"/>
          <a:ext cx="3045304" cy="36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Формула" r:id="rId16" imgW="1968480" imgH="241200" progId="Equation.3">
                  <p:embed/>
                </p:oleObj>
              </mc:Choice>
              <mc:Fallback>
                <p:oleObj name="Формула" r:id="rId16" imgW="1968480" imgH="241200" progId="Equation.3">
                  <p:embed/>
                  <p:pic>
                    <p:nvPicPr>
                      <p:cNvPr id="138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6411615"/>
                        <a:ext cx="3045304" cy="365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17973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Спенса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п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оследовательного выбора мощностей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147638" y="1528642"/>
            <a:ext cx="27570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Прибыли в точке </a:t>
            </a:r>
            <a:r>
              <a:rPr lang="en-US" altLang="ru-RU" sz="2200" b="1" i="1" dirty="0">
                <a:solidFill>
                  <a:srgbClr val="00FFFF"/>
                </a:solidFill>
              </a:rPr>
              <a:t>A</a:t>
            </a:r>
            <a:r>
              <a:rPr lang="ru-RU" altLang="ru-RU" sz="2200" b="1" dirty="0">
                <a:solidFill>
                  <a:srgbClr val="00FFFF"/>
                </a:solidFill>
              </a:rPr>
              <a:t>:</a:t>
            </a:r>
            <a:endParaRPr lang="ru-RU" altLang="ru-RU" sz="2200" dirty="0"/>
          </a:p>
        </p:txBody>
      </p:sp>
      <p:graphicFrame>
        <p:nvGraphicFramePr>
          <p:cNvPr id="3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41098"/>
              </p:ext>
            </p:extLst>
          </p:nvPr>
        </p:nvGraphicFramePr>
        <p:xfrm>
          <a:off x="229559" y="2280502"/>
          <a:ext cx="4555092" cy="392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0" name="Формула" r:id="rId4" imgW="3263760" imgH="279360" progId="Equation.3">
                  <p:embed/>
                </p:oleObj>
              </mc:Choice>
              <mc:Fallback>
                <p:oleObj name="Формула" r:id="rId4" imgW="3263760" imgH="279360" progId="Equation.3">
                  <p:embed/>
                  <p:pic>
                    <p:nvPicPr>
                      <p:cNvPr id="139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9" y="2280502"/>
                        <a:ext cx="4555092" cy="392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409635"/>
              </p:ext>
            </p:extLst>
          </p:nvPr>
        </p:nvGraphicFramePr>
        <p:xfrm>
          <a:off x="230188" y="1929663"/>
          <a:ext cx="5566764" cy="410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1" name="Формула" r:id="rId6" imgW="4012920" imgH="279360" progId="Equation.3">
                  <p:embed/>
                </p:oleObj>
              </mc:Choice>
              <mc:Fallback>
                <p:oleObj name="Формула" r:id="rId6" imgW="4012920" imgH="279360" progId="Equation.3">
                  <p:embed/>
                  <p:pic>
                    <p:nvPicPr>
                      <p:cNvPr id="139283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1929663"/>
                        <a:ext cx="5566764" cy="410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142875" y="2590651"/>
            <a:ext cx="54057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Прибыли в точке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B</a:t>
            </a:r>
            <a:r>
              <a:rPr lang="en-US" altLang="ru-RU" sz="2200" b="1" dirty="0">
                <a:solidFill>
                  <a:srgbClr val="00FFFF"/>
                </a:solidFill>
              </a:rPr>
              <a:t>,</a:t>
            </a:r>
            <a:r>
              <a:rPr lang="ru-RU" altLang="ru-RU" sz="2200" b="1" i="1" dirty="0" smtClean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в зависимости от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K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:</a:t>
            </a:r>
            <a:endParaRPr lang="ru-RU" altLang="ru-RU" sz="2200" dirty="0"/>
          </a:p>
        </p:txBody>
      </p:sp>
      <p:graphicFrame>
        <p:nvGraphicFramePr>
          <p:cNvPr id="41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970557"/>
              </p:ext>
            </p:extLst>
          </p:nvPr>
        </p:nvGraphicFramePr>
        <p:xfrm>
          <a:off x="238123" y="2933462"/>
          <a:ext cx="6035085" cy="3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" name="Уравнение" r:id="rId8" imgW="4686120" imgH="279360" progId="Equation.3">
                  <p:embed/>
                </p:oleObj>
              </mc:Choice>
              <mc:Fallback>
                <p:oleObj name="Уравнение" r:id="rId8" imgW="4686120" imgH="279360" progId="Equation.3">
                  <p:embed/>
                  <p:pic>
                    <p:nvPicPr>
                      <p:cNvPr id="139285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3" y="2933462"/>
                        <a:ext cx="6035085" cy="393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430414"/>
              </p:ext>
            </p:extLst>
          </p:nvPr>
        </p:nvGraphicFramePr>
        <p:xfrm>
          <a:off x="213205" y="3281214"/>
          <a:ext cx="794196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name="Формула" r:id="rId10" imgW="5537160" imgH="291960" progId="Equation.3">
                  <p:embed/>
                </p:oleObj>
              </mc:Choice>
              <mc:Fallback>
                <p:oleObj name="Формула" r:id="rId10" imgW="5537160" imgH="291960" progId="Equation.3">
                  <p:embed/>
                  <p:pic>
                    <p:nvPicPr>
                      <p:cNvPr id="139286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5" y="3281214"/>
                        <a:ext cx="7941967" cy="415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144314" y="3716497"/>
            <a:ext cx="43924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Последователь входит на рынок:</a:t>
            </a:r>
            <a:endParaRPr lang="ru-RU" altLang="ru-RU" sz="2200" dirty="0"/>
          </a:p>
        </p:txBody>
      </p:sp>
      <p:graphicFrame>
        <p:nvGraphicFramePr>
          <p:cNvPr id="44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224854"/>
              </p:ext>
            </p:extLst>
          </p:nvPr>
        </p:nvGraphicFramePr>
        <p:xfrm>
          <a:off x="209401" y="4097497"/>
          <a:ext cx="3511993" cy="34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" name="Формула" r:id="rId12" imgW="2666880" imgH="241200" progId="Equation.3">
                  <p:embed/>
                </p:oleObj>
              </mc:Choice>
              <mc:Fallback>
                <p:oleObj name="Формула" r:id="rId12" imgW="2666880" imgH="241200" progId="Equation.3">
                  <p:embed/>
                  <p:pic>
                    <p:nvPicPr>
                      <p:cNvPr id="139288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01" y="4097497"/>
                        <a:ext cx="3511993" cy="341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733675"/>
              </p:ext>
            </p:extLst>
          </p:nvPr>
        </p:nvGraphicFramePr>
        <p:xfrm>
          <a:off x="6273207" y="1409629"/>
          <a:ext cx="2842217" cy="18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5" name="Диаграмма" r:id="rId14" imgW="4448155" imgH="2886090" progId="Excel.Chart.8">
                  <p:embed/>
                </p:oleObj>
              </mc:Choice>
              <mc:Fallback>
                <p:oleObj name="Диаграмма" r:id="rId14" imgW="4448155" imgH="2886090" progId="Excel.Chart.8">
                  <p:embed/>
                  <p:pic>
                    <p:nvPicPr>
                      <p:cNvPr id="1392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207" y="1409629"/>
                        <a:ext cx="2842217" cy="189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3838138" y="4019230"/>
            <a:ext cx="44048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Оптимум: </a:t>
            </a:r>
            <a:r>
              <a:rPr lang="en-US" altLang="ru-RU" sz="2200" b="1" i="1" dirty="0">
                <a:solidFill>
                  <a:srgbClr val="00FFFF"/>
                </a:solidFill>
              </a:rPr>
              <a:t>A</a:t>
            </a:r>
            <a:r>
              <a:rPr lang="ru-RU" altLang="ru-RU" sz="2200" b="1" dirty="0">
                <a:solidFill>
                  <a:srgbClr val="00FFFF"/>
                </a:solidFill>
              </a:rPr>
              <a:t>(0,7</a:t>
            </a:r>
            <a:r>
              <a:rPr lang="en-US" altLang="ru-RU" sz="2200" b="1" dirty="0">
                <a:solidFill>
                  <a:srgbClr val="00FFFF"/>
                </a:solidFill>
              </a:rPr>
              <a:t>; 0,5)</a:t>
            </a:r>
            <a:r>
              <a:rPr lang="ru-RU" altLang="ru-RU" sz="2200" b="1" dirty="0">
                <a:solidFill>
                  <a:srgbClr val="00FFFF"/>
                </a:solidFill>
              </a:rPr>
              <a:t>,  </a:t>
            </a:r>
            <a:r>
              <a:rPr lang="ru-RU" altLang="ru-RU" sz="2200" b="1" i="1" dirty="0">
                <a:solidFill>
                  <a:srgbClr val="00FFFF"/>
                </a:solidFill>
                <a:sym typeface="Symbol" panose="05050102010706020507" pitchFamily="18" charset="2"/>
              </a:rPr>
              <a:t></a:t>
            </a:r>
            <a:r>
              <a:rPr lang="en-US" altLang="ru-RU" sz="2200" b="1" i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=</a:t>
            </a:r>
            <a:r>
              <a:rPr lang="en-US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0</a:t>
            </a:r>
            <a:r>
              <a:rPr lang="en-US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,</a:t>
            </a:r>
            <a:r>
              <a:rPr lang="ru-RU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35</a:t>
            </a:r>
            <a:r>
              <a:rPr lang="en-US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–</a:t>
            </a:r>
            <a:r>
              <a:rPr lang="en-US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ru-RU" sz="2200" b="1" i="1" dirty="0">
                <a:solidFill>
                  <a:srgbClr val="00FFFF"/>
                </a:solidFill>
                <a:sym typeface="Symbol" panose="05050102010706020507" pitchFamily="18" charset="2"/>
              </a:rPr>
              <a:t>F</a:t>
            </a:r>
            <a:r>
              <a:rPr lang="en-US" altLang="ru-RU" sz="2200" b="1" dirty="0">
                <a:solidFill>
                  <a:srgbClr val="00FFFF"/>
                </a:solidFill>
              </a:rPr>
              <a:t>.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147009" y="4410714"/>
            <a:ext cx="474989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Последователь не входит на рынок:</a:t>
            </a:r>
            <a:endParaRPr lang="ru-RU" altLang="ru-RU" sz="2200" dirty="0"/>
          </a:p>
        </p:txBody>
      </p:sp>
      <p:graphicFrame>
        <p:nvGraphicFramePr>
          <p:cNvPr id="48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063291"/>
              </p:ext>
            </p:extLst>
          </p:nvPr>
        </p:nvGraphicFramePr>
        <p:xfrm>
          <a:off x="237497" y="4755316"/>
          <a:ext cx="5046884" cy="377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" name="Формула" r:id="rId16" imgW="3962160" imgH="291960" progId="Equation.3">
                  <p:embed/>
                </p:oleObj>
              </mc:Choice>
              <mc:Fallback>
                <p:oleObj name="Формула" r:id="rId16" imgW="3962160" imgH="291960" progId="Equation.3">
                  <p:embed/>
                  <p:pic>
                    <p:nvPicPr>
                      <p:cNvPr id="139293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7" y="4755316"/>
                        <a:ext cx="5046884" cy="377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9169"/>
              </p:ext>
            </p:extLst>
          </p:nvPr>
        </p:nvGraphicFramePr>
        <p:xfrm>
          <a:off x="4485055" y="3802851"/>
          <a:ext cx="933105" cy="30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7" name="Формула" r:id="rId18" imgW="698400" imgH="215640" progId="Equation.3">
                  <p:embed/>
                </p:oleObj>
              </mc:Choice>
              <mc:Fallback>
                <p:oleObj name="Формула" r:id="rId18" imgW="698400" imgH="215640" progId="Equation.3">
                  <p:embed/>
                  <p:pic>
                    <p:nvPicPr>
                      <p:cNvPr id="139294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055" y="3802851"/>
                        <a:ext cx="933105" cy="305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142875" y="5576284"/>
            <a:ext cx="12923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Пример:</a:t>
            </a:r>
            <a:endParaRPr lang="ru-RU" altLang="ru-RU" sz="2200" dirty="0"/>
          </a:p>
        </p:txBody>
      </p:sp>
      <p:graphicFrame>
        <p:nvGraphicFramePr>
          <p:cNvPr id="51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906401"/>
              </p:ext>
            </p:extLst>
          </p:nvPr>
        </p:nvGraphicFramePr>
        <p:xfrm>
          <a:off x="226864" y="5130822"/>
          <a:ext cx="7661424" cy="347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Формула" r:id="rId20" imgW="5790960" imgH="241200" progId="Equation.3">
                  <p:embed/>
                </p:oleObj>
              </mc:Choice>
              <mc:Fallback>
                <p:oleObj name="Формула" r:id="rId20" imgW="5790960" imgH="241200" progId="Equation.3">
                  <p:embed/>
                  <p:pic>
                    <p:nvPicPr>
                      <p:cNvPr id="139297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64" y="5130822"/>
                        <a:ext cx="7661424" cy="347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305147"/>
              </p:ext>
            </p:extLst>
          </p:nvPr>
        </p:nvGraphicFramePr>
        <p:xfrm>
          <a:off x="1404574" y="5598739"/>
          <a:ext cx="3631883" cy="40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9" name="Формула" r:id="rId22" imgW="2501640" imgH="279360" progId="Equation.3">
                  <p:embed/>
                </p:oleObj>
              </mc:Choice>
              <mc:Fallback>
                <p:oleObj name="Формула" r:id="rId22" imgW="2501640" imgH="279360" progId="Equation.3">
                  <p:embed/>
                  <p:pic>
                    <p:nvPicPr>
                      <p:cNvPr id="139298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574" y="5598739"/>
                        <a:ext cx="3631883" cy="40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393196"/>
              </p:ext>
            </p:extLst>
          </p:nvPr>
        </p:nvGraphicFramePr>
        <p:xfrm>
          <a:off x="1374680" y="5973163"/>
          <a:ext cx="4854985" cy="36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0" name="Формула" r:id="rId24" imgW="3225600" imgH="241200" progId="Equation.3">
                  <p:embed/>
                </p:oleObj>
              </mc:Choice>
              <mc:Fallback>
                <p:oleObj name="Формула" r:id="rId24" imgW="3225600" imgH="241200" progId="Equation.3">
                  <p:embed/>
                  <p:pic>
                    <p:nvPicPr>
                      <p:cNvPr id="139302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680" y="5973163"/>
                        <a:ext cx="4854985" cy="360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4419413" y="6218522"/>
            <a:ext cx="47245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dirty="0"/>
              <a:t>– деньги на </a:t>
            </a:r>
            <a:r>
              <a:rPr lang="ru-RU" altLang="ru-RU" sz="2200" b="1" dirty="0">
                <a:solidFill>
                  <a:srgbClr val="00FFFF"/>
                </a:solidFill>
              </a:rPr>
              <a:t>лоббирование лицензий</a:t>
            </a:r>
            <a:r>
              <a:rPr lang="ru-RU" altLang="ru-RU" sz="2200" dirty="0"/>
              <a:t>.</a:t>
            </a:r>
          </a:p>
        </p:txBody>
      </p:sp>
      <p:graphicFrame>
        <p:nvGraphicFramePr>
          <p:cNvPr id="72" name="Objec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455192"/>
              </p:ext>
            </p:extLst>
          </p:nvPr>
        </p:nvGraphicFramePr>
        <p:xfrm>
          <a:off x="1374680" y="6329158"/>
          <a:ext cx="3110375" cy="3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1" name="Формула" r:id="rId26" imgW="2184120" imgH="215640" progId="Equation.3">
                  <p:embed/>
                </p:oleObj>
              </mc:Choice>
              <mc:Fallback>
                <p:oleObj name="Формула" r:id="rId26" imgW="2184120" imgH="215640" progId="Equation.3">
                  <p:embed/>
                  <p:pic>
                    <p:nvPicPr>
                      <p:cNvPr id="139308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680" y="6329158"/>
                        <a:ext cx="3110375" cy="318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18846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43" grpId="0"/>
      <p:bldOleChart spid="45" grpId="0"/>
      <p:bldP spid="46" grpId="0"/>
      <p:bldP spid="47" grpId="0"/>
      <p:bldP spid="5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Стратегическое ценообразование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08898" y="3784492"/>
            <a:ext cx="8939213" cy="41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95000"/>
              </a:lnSpc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Высокая цена на новый продукт, не имеющий близких аналогов.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8896" y="1068479"/>
            <a:ext cx="649619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Виды ценообразования в долгосрочном периоде: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«Цена снятия сливок».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«Цена плавного спуска».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«Цена рынка».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«Цена проникновения».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«Цена дна рынка».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363660" y="1454519"/>
                <a:ext cx="4845685" cy="1767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ru-RU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 ориентация на высокое качество</a:t>
                </a:r>
              </a:p>
              <a:p>
                <a:pPr eaLnBrk="1" hangingPunct="1"/>
                <a:endParaRPr lang="ru-RU" altLang="ru-RU" sz="3200" b="1" dirty="0" smtClean="0">
                  <a:solidFill>
                    <a:srgbClr val="00FFFF"/>
                  </a:solidFill>
                  <a:latin typeface="+mj-lt"/>
                </a:endParaRPr>
              </a:p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ru-RU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r>
                  <a:rPr lang="ru-RU" altLang="ru-RU" sz="2200" b="1" dirty="0">
                    <a:solidFill>
                      <a:srgbClr val="00FFFF"/>
                    </a:solidFill>
                    <a:latin typeface="+mj-lt"/>
                  </a:rPr>
                  <a:t> о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риентация на низкую цену</a:t>
                </a:r>
                <a:endParaRPr lang="ru-RU" altLang="ru-RU" sz="2200" b="1" dirty="0">
                  <a:solidFill>
                    <a:srgbClr val="00FF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660" y="1454519"/>
                <a:ext cx="4845685" cy="1767792"/>
              </a:xfrm>
              <a:prstGeom prst="rect">
                <a:avLst/>
              </a:prstGeom>
              <a:blipFill>
                <a:blip r:embed="rId2"/>
                <a:stretch>
                  <a:fillRect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9821" y="3212651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Цена снятия сливок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0287" y="4096620"/>
            <a:ext cx="4599736" cy="234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Преимущества: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Высокая удельная прибыль,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защи-щающая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от колебаний издержек и покрывающая расходы на 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R&amp;D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Эффект «элитного товара».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Сдерживание спроса при малых производственных мощностях.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13541" y="4104814"/>
            <a:ext cx="4330459" cy="170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Недостатки: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Рынок может не существовать.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Ограничение массового спроса.</a:t>
            </a:r>
          </a:p>
          <a:p>
            <a:pPr marL="276225" indent="-276225">
              <a:lnSpc>
                <a:spcPct val="95000"/>
              </a:lnSpc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Привлечение конкурентов, в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т.ч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. производящих имитации.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4114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" grpId="0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30261</TotalTime>
  <Words>1766</Words>
  <Application>Microsoft Office PowerPoint</Application>
  <PresentationFormat>Экран (4:3)</PresentationFormat>
  <Paragraphs>587</Paragraphs>
  <Slides>23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Формула</vt:lpstr>
      <vt:lpstr>Уравнение</vt:lpstr>
      <vt:lpstr>Диаграмма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912</cp:revision>
  <dcterms:created xsi:type="dcterms:W3CDTF">1997-05-19T02:18:46Z</dcterms:created>
  <dcterms:modified xsi:type="dcterms:W3CDTF">2019-02-04T12:29:11Z</dcterms:modified>
</cp:coreProperties>
</file>