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91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375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C0C0C0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55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image" Target="../media/image10.png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21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-2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8.1-8.2</a:t>
            </a:r>
            <a:endParaRPr lang="en-US" altLang="ru-RU" sz="60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Монополистическая конкуренция.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Внешние эффекты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Гравитационная модель для России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196" y="1401223"/>
            <a:ext cx="7728847" cy="630942"/>
          </a:xfrm>
          <a:prstGeom prst="rect">
            <a:avLst/>
          </a:prstGeom>
          <a:blipFill rotWithShape="1">
            <a:blip r:embed="rId2"/>
            <a:stretch>
              <a:fillRect b="-9709"/>
            </a:stretch>
          </a:blipFill>
        </p:spPr>
        <p:txBody>
          <a:bodyPr/>
          <a:lstStyle/>
          <a:p>
            <a:r>
              <a:rPr lang="ru-RU" sz="2200">
                <a:noFill/>
              </a:rPr>
              <a:t> 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134938" y="1067012"/>
            <a:ext cx="234947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Базовая модель: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25975"/>
              </p:ext>
            </p:extLst>
          </p:nvPr>
        </p:nvGraphicFramePr>
        <p:xfrm>
          <a:off x="169444" y="2371937"/>
          <a:ext cx="8807450" cy="4475988"/>
        </p:xfrm>
        <a:graphic>
          <a:graphicData uri="http://schemas.openxmlformats.org/drawingml/2006/table">
            <a:tbl>
              <a:tblPr/>
              <a:tblGrid>
                <a:gridCol w="2832549">
                  <a:extLst>
                    <a:ext uri="{9D8B030D-6E8A-4147-A177-3AD203B41FA5}">
                      <a16:colId xmlns:a16="http://schemas.microsoft.com/office/drawing/2014/main" val="732312867"/>
                    </a:ext>
                  </a:extLst>
                </a:gridCol>
                <a:gridCol w="3226938">
                  <a:extLst>
                    <a:ext uri="{9D8B030D-6E8A-4147-A177-3AD203B41FA5}">
                      <a16:colId xmlns:a16="http://schemas.microsoft.com/office/drawing/2014/main" val="3040850224"/>
                    </a:ext>
                  </a:extLst>
                </a:gridCol>
                <a:gridCol w="2747963">
                  <a:extLst>
                    <a:ext uri="{9D8B030D-6E8A-4147-A177-3AD203B41FA5}">
                      <a16:colId xmlns:a16="http://schemas.microsoft.com/office/drawing/2014/main" val="25761283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Регион-экспортер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Регион-импортер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Отклонение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859389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–21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76349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 область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–1304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,4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1160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–101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,3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2012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Санкт-Петербург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Ленинградская обл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–72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19204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Тульская область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–66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871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Владимирская область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–64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53888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661745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Калининградская обл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96263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Тюменская область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198342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Ямало-Ненецкий АО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34279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Санкт-Петербург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83219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Ямало-Ненецкий АО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Тюменская область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882871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Тюменская область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Ямало-Ненецкий а. о.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293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44652"/>
                  </a:ext>
                </a:extLst>
              </a:tr>
            </a:tbl>
          </a:graphicData>
        </a:graphic>
      </p:graphicFrame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116097" y="1943311"/>
            <a:ext cx="89011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Крупнейшие пары регионов-</a:t>
            </a:r>
            <a:r>
              <a:rPr lang="ru-RU" altLang="ru-RU" sz="2200" b="1" dirty="0" err="1">
                <a:solidFill>
                  <a:srgbClr val="00FFFF"/>
                </a:solidFill>
                <a:latin typeface="Times New Roman Cyr" panose="02020603050405020304" pitchFamily="18" charset="0"/>
              </a:rPr>
              <a:t>аутлаеров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в базовой модели для России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6430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Модифицированные модели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26372" y="3573344"/>
            <a:ext cx="8890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Модели с учетом указанных отклонений: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2238" y="1095435"/>
            <a:ext cx="9021762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rgbClr val="00FFFF"/>
                </a:solidFill>
              </a:rPr>
              <a:t>Ключевые замеченные причины отклонений (первое приближение):</a:t>
            </a:r>
          </a:p>
          <a:p>
            <a:pPr marL="276225" indent="-276225">
              <a:buFontTx/>
              <a:buAutoNum type="arabicPeriod"/>
              <a:defRPr/>
            </a:pPr>
            <a:r>
              <a:rPr lang="ru-RU" sz="2200" dirty="0"/>
              <a:t>Отсутствие железнодорожного сообщения </a:t>
            </a:r>
            <a:r>
              <a:rPr lang="ru-RU" sz="2200" dirty="0" smtClean="0"/>
              <a:t>(сокращает торговлю).</a:t>
            </a:r>
            <a:endParaRPr lang="en-US" sz="2200" dirty="0"/>
          </a:p>
          <a:p>
            <a:pPr marL="276225" indent="-276225">
              <a:buFontTx/>
              <a:buAutoNum type="arabicPeriod"/>
              <a:defRPr/>
            </a:pPr>
            <a:r>
              <a:rPr lang="ru-RU" sz="2200" dirty="0"/>
              <a:t>Общая граница двух регионов </a:t>
            </a:r>
            <a:r>
              <a:rPr lang="ru-RU" sz="2200" dirty="0" smtClean="0"/>
              <a:t>(увеличивает торговлю).</a:t>
            </a:r>
            <a:endParaRPr lang="ru-RU" sz="2200" dirty="0"/>
          </a:p>
          <a:p>
            <a:pPr marL="276225" indent="-276225">
              <a:buFontTx/>
              <a:buAutoNum type="arabicPeriod"/>
              <a:defRPr/>
            </a:pPr>
            <a:r>
              <a:rPr lang="ru-RU" sz="2200" dirty="0"/>
              <a:t>Особая роль столиц и, в первую очередь, Москвы (ее </a:t>
            </a:r>
            <a:r>
              <a:rPr lang="ru-RU" sz="2200" dirty="0" err="1" smtClean="0"/>
              <a:t>недоторговля</a:t>
            </a:r>
            <a:r>
              <a:rPr lang="ru-RU" sz="2200" dirty="0" smtClean="0"/>
              <a:t> </a:t>
            </a:r>
            <a:r>
              <a:rPr lang="ru-RU" sz="2200" dirty="0"/>
              <a:t>в роли экспортера.</a:t>
            </a:r>
            <a:endParaRPr lang="en-US" sz="2200" dirty="0"/>
          </a:p>
          <a:p>
            <a:pPr marL="276225" indent="-276225">
              <a:buFontTx/>
              <a:buAutoNum type="arabicPeriod"/>
              <a:defRPr/>
            </a:pPr>
            <a:r>
              <a:rPr lang="ru-RU" sz="2200" dirty="0"/>
              <a:t>Наличие границы с иностранным государством (влияет на сокращение </a:t>
            </a:r>
            <a:r>
              <a:rPr lang="ru-RU" sz="2200" dirty="0" smtClean="0"/>
              <a:t>внутрироссийской </a:t>
            </a:r>
            <a:r>
              <a:rPr lang="ru-RU" sz="2200" dirty="0"/>
              <a:t>торговли).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2620" y="4023616"/>
            <a:ext cx="6195054" cy="600164"/>
          </a:xfrm>
          <a:prstGeom prst="rect">
            <a:avLst/>
          </a:prstGeom>
          <a:blipFill rotWithShape="1">
            <a:blip r:embed="rId2"/>
            <a:stretch>
              <a:fillRect b="-10204"/>
            </a:stretch>
          </a:blipFill>
        </p:spPr>
        <p:txBody>
          <a:bodyPr/>
          <a:lstStyle/>
          <a:p>
            <a:r>
              <a:rPr lang="ru-RU" sz="2200">
                <a:noFill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4494" y="4642683"/>
            <a:ext cx="7109455" cy="600164"/>
          </a:xfrm>
          <a:prstGeom prst="rect">
            <a:avLst/>
          </a:prstGeom>
          <a:blipFill rotWithShape="1">
            <a:blip r:embed="rId3"/>
            <a:stretch>
              <a:fillRect b="-10204"/>
            </a:stretch>
          </a:blipFill>
        </p:spPr>
        <p:txBody>
          <a:bodyPr/>
          <a:lstStyle/>
          <a:p>
            <a:r>
              <a:rPr lang="ru-RU" sz="2200">
                <a:noFill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085" y="5237426"/>
            <a:ext cx="8106893" cy="593817"/>
          </a:xfrm>
          <a:prstGeom prst="rect">
            <a:avLst/>
          </a:prstGeom>
          <a:blipFill rotWithShape="1">
            <a:blip r:embed="rId4"/>
            <a:stretch>
              <a:fillRect b="-9184"/>
            </a:stretch>
          </a:blipFill>
        </p:spPr>
        <p:txBody>
          <a:bodyPr/>
          <a:lstStyle/>
          <a:p>
            <a:r>
              <a:rPr lang="ru-RU" sz="2200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2730" y="5861251"/>
            <a:ext cx="9021382" cy="593817"/>
          </a:xfrm>
          <a:prstGeom prst="rect">
            <a:avLst/>
          </a:prstGeom>
          <a:blipFill rotWithShape="1">
            <a:blip r:embed="rId5"/>
            <a:stretch>
              <a:fillRect b="-9184"/>
            </a:stretch>
          </a:blipFill>
        </p:spPr>
        <p:txBody>
          <a:bodyPr/>
          <a:lstStyle/>
          <a:p>
            <a:r>
              <a:rPr lang="ru-RU" sz="22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7593023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Выводы по моделя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</a:t>
            </a: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7"/>
          <p:cNvSpPr>
            <a:spLocks noChangeArrowheads="1"/>
          </p:cNvSpPr>
          <p:nvPr/>
        </p:nvSpPr>
        <p:spPr bwMode="auto">
          <a:xfrm>
            <a:off x="134937" y="1074738"/>
            <a:ext cx="889952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ru-RU" altLang="ru-RU" sz="2200" dirty="0"/>
              <a:t>Размер региона-экспортера значимо положительно влияет на объемы </a:t>
            </a:r>
            <a:r>
              <a:rPr lang="ru-RU" altLang="ru-RU" sz="2200" dirty="0" smtClean="0"/>
              <a:t>экспорта</a:t>
            </a:r>
            <a:r>
              <a:rPr lang="ru-RU" altLang="ru-RU" sz="2200" dirty="0"/>
              <a:t>. Эластичность экспорта по размеру региона </a:t>
            </a:r>
            <a:r>
              <a:rPr lang="ru-RU" altLang="ru-RU" sz="2200" dirty="0" smtClean="0"/>
              <a:t>равна </a:t>
            </a:r>
            <a:r>
              <a:rPr lang="ru-RU" altLang="ru-RU" sz="2200" dirty="0"/>
              <a:t>1,1.</a:t>
            </a:r>
          </a:p>
          <a:p>
            <a:pPr algn="just" eaLnBrk="1" hangingPunct="1">
              <a:buFontTx/>
              <a:buAutoNum type="arabicPeriod"/>
            </a:pPr>
            <a:r>
              <a:rPr lang="ru-RU" altLang="ru-RU" sz="2200" dirty="0"/>
              <a:t>Размер региона-импортера значимо положительно влияет на объемы </a:t>
            </a:r>
            <a:r>
              <a:rPr lang="ru-RU" altLang="ru-RU" sz="2200" dirty="0" smtClean="0"/>
              <a:t>импорта</a:t>
            </a:r>
            <a:r>
              <a:rPr lang="ru-RU" altLang="ru-RU" sz="2200" dirty="0"/>
              <a:t>. Эластичность импорта по размеру региона </a:t>
            </a:r>
            <a:r>
              <a:rPr lang="ru-RU" altLang="ru-RU" sz="2200" dirty="0" smtClean="0"/>
              <a:t>равна </a:t>
            </a:r>
            <a:r>
              <a:rPr lang="ru-RU" altLang="ru-RU" sz="2200" dirty="0"/>
              <a:t>0,85.</a:t>
            </a:r>
          </a:p>
          <a:p>
            <a:pPr algn="just" eaLnBrk="1" hangingPunct="1">
              <a:buFontTx/>
              <a:buAutoNum type="arabicPeriod"/>
            </a:pPr>
            <a:r>
              <a:rPr lang="ru-RU" altLang="ru-RU" sz="2200" dirty="0"/>
              <a:t>Расстояние значимо отрицательно влияет на размер торговли. </a:t>
            </a:r>
            <a:r>
              <a:rPr lang="ru-RU" altLang="ru-RU" sz="2200" dirty="0" err="1" smtClean="0"/>
              <a:t>Элас-тичность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объема торговли по расстоянию </a:t>
            </a:r>
            <a:r>
              <a:rPr lang="ru-RU" altLang="ru-RU" sz="2200" dirty="0" smtClean="0"/>
              <a:t>равна </a:t>
            </a:r>
            <a:r>
              <a:rPr lang="ru-RU" altLang="ru-RU" sz="2200" dirty="0"/>
              <a:t>–1,3.</a:t>
            </a:r>
          </a:p>
          <a:p>
            <a:pPr algn="just" eaLnBrk="1" hangingPunct="1">
              <a:buFontTx/>
              <a:buAutoNum type="arabicPeriod"/>
            </a:pPr>
            <a:r>
              <a:rPr lang="ru-RU" altLang="ru-RU" sz="2200" dirty="0"/>
              <a:t>Отсутствие у региона железнодорожного сообщения оказывает </a:t>
            </a:r>
            <a:r>
              <a:rPr lang="ru-RU" altLang="ru-RU" sz="2200" dirty="0" err="1" smtClean="0"/>
              <a:t>зна-чимое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(примерно в 2 раза) отрицательное влияние на </a:t>
            </a:r>
            <a:r>
              <a:rPr lang="ru-RU" altLang="ru-RU" sz="2200" dirty="0" smtClean="0"/>
              <a:t>торговлю.</a:t>
            </a:r>
            <a:endParaRPr lang="ru-RU" altLang="ru-RU" sz="2200" dirty="0"/>
          </a:p>
          <a:p>
            <a:pPr algn="just" eaLnBrk="1" hangingPunct="1">
              <a:buFontTx/>
              <a:buAutoNum type="arabicPeriod"/>
            </a:pPr>
            <a:r>
              <a:rPr lang="ru-RU" altLang="ru-RU" sz="2200" dirty="0"/>
              <a:t>Соседние регионы торгуют </a:t>
            </a:r>
            <a:r>
              <a:rPr lang="ru-RU" altLang="ru-RU" sz="2200" dirty="0" smtClean="0"/>
              <a:t>существенно </a:t>
            </a:r>
            <a:r>
              <a:rPr lang="ru-RU" altLang="ru-RU" sz="2200" dirty="0"/>
              <a:t>(</a:t>
            </a:r>
            <a:r>
              <a:rPr lang="ru-RU" altLang="ru-RU" sz="2200" dirty="0" smtClean="0"/>
              <a:t>приблизительно </a:t>
            </a:r>
            <a:r>
              <a:rPr lang="ru-RU" altLang="ru-RU" sz="2200" dirty="0"/>
              <a:t>в 1,5 раза) больше.</a:t>
            </a:r>
          </a:p>
          <a:p>
            <a:pPr algn="just" eaLnBrk="1" hangingPunct="1">
              <a:buFontTx/>
              <a:buAutoNum type="arabicPeriod"/>
            </a:pPr>
            <a:r>
              <a:rPr lang="ru-RU" altLang="ru-RU" sz="2200" dirty="0"/>
              <a:t>Регионы РФ втрое меньше импортируют товары из Москвы.</a:t>
            </a:r>
          </a:p>
          <a:p>
            <a:pPr algn="just" eaLnBrk="1" hangingPunct="1">
              <a:buFontTx/>
              <a:buAutoNum type="arabicPeriod"/>
            </a:pPr>
            <a:r>
              <a:rPr lang="ru-RU" altLang="ru-RU" sz="2200" dirty="0"/>
              <a:t>Наличие у региона границы с другим государством оказывает </a:t>
            </a:r>
            <a:r>
              <a:rPr lang="ru-RU" altLang="ru-RU" sz="2200" dirty="0" err="1" smtClean="0"/>
              <a:t>зна-чимое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(</a:t>
            </a:r>
            <a:r>
              <a:rPr lang="ru-RU" altLang="ru-RU" sz="2200" dirty="0" smtClean="0"/>
              <a:t>приблизительно </a:t>
            </a:r>
            <a:r>
              <a:rPr lang="ru-RU" altLang="ru-RU" sz="2200" dirty="0"/>
              <a:t>в 1,5 раза) отрицательное влияние на размер торговли.</a:t>
            </a:r>
          </a:p>
        </p:txBody>
      </p:sp>
    </p:spTree>
    <p:extLst>
      <p:ext uri="{BB962C8B-B14F-4D97-AF65-F5344CB8AC3E}">
        <p14:creationId xmlns:p14="http://schemas.microsoft.com/office/powerpoint/2010/main" val="357746633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Внешние эффекты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4937" y="1080665"/>
            <a:ext cx="89573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Внешние эффекты </a:t>
            </a:r>
            <a:r>
              <a:rPr lang="ru-RU" altLang="ru-RU" sz="2200" b="1" dirty="0">
                <a:solidFill>
                  <a:srgbClr val="00FFFF"/>
                </a:solidFill>
              </a:rPr>
              <a:t>(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экстерналии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) </a:t>
            </a:r>
            <a:r>
              <a:rPr lang="ru-RU" altLang="ru-RU" sz="2200" dirty="0"/>
              <a:t>– </a:t>
            </a:r>
            <a:r>
              <a:rPr lang="ru-RU" altLang="ru-RU" sz="2200" dirty="0" smtClean="0"/>
              <a:t>побочные эффекты, воздействую-</a:t>
            </a:r>
            <a:r>
              <a:rPr lang="ru-RU" altLang="ru-RU" sz="2200" dirty="0" err="1" smtClean="0"/>
              <a:t>щие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на третьих лиц и не </a:t>
            </a:r>
            <a:r>
              <a:rPr lang="ru-RU" altLang="ru-RU" sz="2200" dirty="0" smtClean="0"/>
              <a:t>учтенные теми, </a:t>
            </a:r>
            <a:r>
              <a:rPr lang="ru-RU" altLang="ru-RU" sz="2200" dirty="0"/>
              <a:t>кто это действие совершает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761" y="1809931"/>
            <a:ext cx="88995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Возможные направления действия:</a:t>
            </a:r>
          </a:p>
          <a:p>
            <a:pPr marL="352425" indent="-352425" algn="just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Производство – производство</a:t>
            </a:r>
            <a:endParaRPr lang="ru-RU" altLang="ru-RU" sz="2200" dirty="0" smtClean="0"/>
          </a:p>
          <a:p>
            <a:pPr marL="352425" algn="just"/>
            <a:r>
              <a:rPr lang="ru-RU" altLang="ru-RU" sz="2200" b="1" dirty="0" smtClean="0">
                <a:solidFill>
                  <a:srgbClr val="00FFFF"/>
                </a:solidFill>
              </a:rPr>
              <a:t>Отриц.:</a:t>
            </a:r>
            <a:r>
              <a:rPr lang="ru-RU" altLang="ru-RU" sz="2200" dirty="0" smtClean="0"/>
              <a:t> химзавод, загрязняющий окружающую среду, уменьшает прибыли находящегося неподалеку курорта.</a:t>
            </a:r>
          </a:p>
          <a:p>
            <a:pPr marL="352425" algn="just"/>
            <a:r>
              <a:rPr lang="ru-RU" altLang="ru-RU" sz="2200" b="1" dirty="0" err="1" smtClean="0">
                <a:solidFill>
                  <a:srgbClr val="00FFFF"/>
                </a:solidFill>
              </a:rPr>
              <a:t>Полож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.: </a:t>
            </a:r>
            <a:r>
              <a:rPr lang="ru-RU" altLang="ru-RU" sz="2200" dirty="0" smtClean="0"/>
              <a:t>пасека и яблоневый сад положительно влияют друг на друга.</a:t>
            </a:r>
            <a:endParaRPr lang="ru-RU" alt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176" y="3529144"/>
            <a:ext cx="89780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2.  Производство – потребление</a:t>
            </a:r>
            <a:endParaRPr lang="ru-RU" altLang="ru-RU" sz="2200" dirty="0" smtClean="0"/>
          </a:p>
          <a:p>
            <a:pPr marL="352425" algn="just"/>
            <a:r>
              <a:rPr lang="ru-RU" altLang="ru-RU" sz="2200" b="1" dirty="0" smtClean="0">
                <a:solidFill>
                  <a:srgbClr val="00FFFF"/>
                </a:solidFill>
              </a:rPr>
              <a:t>Отриц.: </a:t>
            </a:r>
            <a:r>
              <a:rPr lang="ru-RU" altLang="ru-RU" sz="2200" dirty="0" smtClean="0"/>
              <a:t>выбросы химзавода влияют на здоровье местных жителей.</a:t>
            </a:r>
          </a:p>
          <a:p>
            <a:pPr marL="352425" algn="just"/>
            <a:r>
              <a:rPr lang="ru-RU" altLang="ru-RU" sz="2200" b="1" dirty="0" err="1" smtClean="0">
                <a:solidFill>
                  <a:srgbClr val="00FFFF"/>
                </a:solidFill>
              </a:rPr>
              <a:t>Полож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.: </a:t>
            </a:r>
            <a:r>
              <a:rPr lang="ru-RU" altLang="ru-RU" sz="2200" dirty="0" smtClean="0"/>
              <a:t>завод ремонтирует дорогу, по которой ездят местные жители.</a:t>
            </a:r>
            <a:endParaRPr lang="ru-RU" alt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176" y="4574971"/>
            <a:ext cx="88995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3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  Потребление – производство</a:t>
            </a:r>
            <a:endParaRPr lang="ru-RU" altLang="ru-RU" sz="2200" dirty="0" smtClean="0"/>
          </a:p>
          <a:p>
            <a:pPr marL="352425" algn="just"/>
            <a:r>
              <a:rPr lang="ru-RU" altLang="ru-RU" sz="2200" b="1" dirty="0" smtClean="0">
                <a:solidFill>
                  <a:srgbClr val="00FFFF"/>
                </a:solidFill>
              </a:rPr>
              <a:t>Отриц.: </a:t>
            </a:r>
            <a:r>
              <a:rPr lang="ru-RU" altLang="ru-RU" sz="2200" dirty="0" smtClean="0"/>
              <a:t>пикники, как причина пожара, вредят лесному хозяйству.</a:t>
            </a:r>
          </a:p>
          <a:p>
            <a:pPr marL="352425" algn="just"/>
            <a:r>
              <a:rPr lang="ru-RU" altLang="ru-RU" sz="2200" b="1" dirty="0" err="1" smtClean="0">
                <a:solidFill>
                  <a:srgbClr val="00FFFF"/>
                </a:solidFill>
              </a:rPr>
              <a:t>Полож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.: </a:t>
            </a:r>
            <a:r>
              <a:rPr lang="ru-RU" altLang="ru-RU" sz="2200" dirty="0" smtClean="0"/>
              <a:t>людная улица позволяет не охранять забор предприятия.</a:t>
            </a:r>
            <a:endParaRPr lang="ru-RU" altLang="ru-RU" sz="2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8546" y="5617076"/>
            <a:ext cx="88995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4.  Потребление – потребление</a:t>
            </a:r>
            <a:endParaRPr lang="ru-RU" altLang="ru-RU" sz="2200" dirty="0" smtClean="0"/>
          </a:p>
          <a:p>
            <a:pPr marL="352425" algn="just"/>
            <a:r>
              <a:rPr lang="ru-RU" altLang="ru-RU" sz="2200" b="1" dirty="0" smtClean="0">
                <a:solidFill>
                  <a:srgbClr val="00FFFF"/>
                </a:solidFill>
              </a:rPr>
              <a:t>Отриц.: </a:t>
            </a:r>
            <a:r>
              <a:rPr lang="ru-RU" altLang="ru-RU" sz="2200" dirty="0" smtClean="0"/>
              <a:t>въезд в центр на личном автомобиле усиливает пробку.</a:t>
            </a:r>
          </a:p>
          <a:p>
            <a:pPr marL="352425" algn="just"/>
            <a:r>
              <a:rPr lang="ru-RU" altLang="ru-RU" sz="2200" b="1" dirty="0" err="1" smtClean="0">
                <a:solidFill>
                  <a:srgbClr val="00FFFF"/>
                </a:solidFill>
              </a:rPr>
              <a:t>Полож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.: </a:t>
            </a:r>
            <a:r>
              <a:rPr lang="ru-RU" altLang="ru-RU" sz="2200" dirty="0" smtClean="0"/>
              <a:t>изучение иностранного языка облегчает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жизнь иностранцам.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58382573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Провалы рынка и их устранение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4937" y="1080665"/>
            <a:ext cx="89573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Провал рынка возникает при отсутствии платы за внешний эффект!</a:t>
            </a:r>
            <a:endParaRPr lang="ru-RU" alt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761" y="1423067"/>
            <a:ext cx="88995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/>
              <a:t>Ресурс нужен различным экономическим агентам, однако по некоторым причинам рынка не возникает, и агенты не учитывают возникающие затраты</a:t>
            </a:r>
            <a:r>
              <a:rPr lang="en-US" altLang="ru-RU" sz="2200" dirty="0" smtClean="0"/>
              <a:t>/</a:t>
            </a:r>
            <a:r>
              <a:rPr lang="ru-RU" altLang="ru-RU" sz="2200" dirty="0" smtClean="0"/>
              <a:t>прибыли и производят продукцию в неэффективном объеме.</a:t>
            </a:r>
            <a:endParaRPr lang="ru-RU" alt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4176" y="3344051"/>
            <a:ext cx="889952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Возможные способы решения проблемы внешних эффектов:</a:t>
            </a:r>
            <a:endParaRPr lang="ru-RU" altLang="ru-RU" sz="2200" dirty="0"/>
          </a:p>
          <a:p>
            <a:pPr marL="263525" indent="-263525" algn="just">
              <a:buAutoNum type="arabicPeriod"/>
            </a:pPr>
            <a:r>
              <a:rPr lang="ru-RU" altLang="ru-RU" sz="2200" dirty="0" smtClean="0"/>
              <a:t>Регламентация.</a:t>
            </a:r>
          </a:p>
          <a:p>
            <a:pPr marL="263525" indent="-263525" algn="just">
              <a:buAutoNum type="arabicPeriod"/>
            </a:pPr>
            <a:r>
              <a:rPr lang="ru-RU" altLang="ru-RU" sz="2200" dirty="0" smtClean="0"/>
              <a:t>Закрепление прав собственности и создание рынка.</a:t>
            </a:r>
            <a:endParaRPr lang="ru-RU" altLang="ru-RU" sz="2200" dirty="0"/>
          </a:p>
          <a:p>
            <a:pPr marL="263525" indent="-263525" algn="just">
              <a:buAutoNum type="arabicPeriod"/>
            </a:pPr>
            <a:r>
              <a:rPr lang="ru-RU" altLang="ru-RU" sz="2200" dirty="0" err="1" smtClean="0"/>
              <a:t>Интернализация</a:t>
            </a:r>
            <a:r>
              <a:rPr lang="ru-RU" altLang="ru-RU" sz="2200" dirty="0" smtClean="0"/>
              <a:t> внешних эффектов.</a:t>
            </a:r>
          </a:p>
          <a:p>
            <a:pPr marL="263525" indent="-263525" algn="just">
              <a:buAutoNum type="arabicPeriod"/>
            </a:pPr>
            <a:r>
              <a:rPr lang="ru-RU" altLang="ru-RU" sz="2200" dirty="0" smtClean="0"/>
              <a:t>Налоги и субсидии </a:t>
            </a:r>
            <a:r>
              <a:rPr lang="ru-RU" altLang="ru-RU" sz="2200" dirty="0" err="1" smtClean="0"/>
              <a:t>Пигу</a:t>
            </a:r>
            <a:r>
              <a:rPr lang="ru-RU" altLang="ru-RU" sz="2200" dirty="0" smtClean="0"/>
              <a:t>, возвращающие экономическую систему в эффективное состояние + неискажающее налогообложение, </a:t>
            </a:r>
            <a:r>
              <a:rPr lang="ru-RU" altLang="ru-RU" sz="2200" dirty="0" err="1" smtClean="0"/>
              <a:t>позволя-ющее</a:t>
            </a:r>
            <a:r>
              <a:rPr lang="ru-RU" altLang="ru-RU" sz="2200" dirty="0" smtClean="0"/>
              <a:t> всем агентам получать не менее, чем первоначальные прибыли.</a:t>
            </a:r>
            <a:endParaRPr lang="ru-RU" altLang="ru-RU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7682" y="2570757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Теорема </a:t>
            </a:r>
            <a:r>
              <a:rPr lang="ru-RU" altLang="ru-RU" sz="2200" b="1" dirty="0" err="1">
                <a:solidFill>
                  <a:srgbClr val="00FFFF"/>
                </a:solidFill>
              </a:rPr>
              <a:t>Коуза</a:t>
            </a:r>
            <a:r>
              <a:rPr lang="ru-RU" altLang="ru-RU" sz="2200" b="1" dirty="0">
                <a:solidFill>
                  <a:srgbClr val="00FFFF"/>
                </a:solidFill>
              </a:rPr>
              <a:t>: </a:t>
            </a:r>
            <a:r>
              <a:rPr lang="ru-RU" altLang="ru-RU" sz="2200" dirty="0"/>
              <a:t>при невысоких </a:t>
            </a:r>
            <a:r>
              <a:rPr lang="ru-RU" altLang="ru-RU" sz="2200" dirty="0" err="1"/>
              <a:t>трансакционных</a:t>
            </a:r>
            <a:r>
              <a:rPr lang="ru-RU" altLang="ru-RU" sz="2200" dirty="0"/>
              <a:t> издержках любое чет-кое распределение прав собственности устраняет </a:t>
            </a:r>
            <a:r>
              <a:rPr lang="ru-RU" altLang="ru-RU" sz="2200" dirty="0" smtClean="0"/>
              <a:t>неэффективность.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124432565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Налоги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Пигу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. 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34937" y="1080665"/>
                <a:ext cx="8957304" cy="773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Комбинат: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=15,  </m:t>
                    </m:r>
                    <m:sSub>
                      <m:sSubPr>
                        <m:ctrlPr>
                          <a:rPr lang="en-US" alt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=2000+5</m:t>
                    </m:r>
                    <m:sSub>
                      <m:sSubPr>
                        <m:ctrlPr>
                          <a:rPr lang="en-US" alt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+0,01</m:t>
                    </m:r>
                    <m:sSubSup>
                      <m:sSubSupPr>
                        <m:ctrlPr>
                          <a:rPr lang="en-US" alt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ru-RU" sz="2200" dirty="0" smtClean="0"/>
                  <a:t>.</a:t>
                </a:r>
              </a:p>
              <a:p>
                <a:pPr algn="just"/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Курорт: </a:t>
                </a:r>
                <a:r>
                  <a:rPr lang="ru-RU" altLang="ru-RU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=70−0,4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sz="2200" dirty="0" smtClean="0"/>
                  <a:t>.</a:t>
                </a:r>
                <a:endParaRPr lang="ru-RU" altLang="ru-RU" sz="2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" y="1080665"/>
                <a:ext cx="8957304" cy="773481"/>
              </a:xfrm>
              <a:prstGeom prst="rect">
                <a:avLst/>
              </a:prstGeom>
              <a:blipFill>
                <a:blip r:embed="rId2"/>
                <a:stretch>
                  <a:fillRect l="-884" t="-3937" b="-15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14176" y="3590247"/>
            <a:ext cx="88995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ru-RU" sz="2200" b="1" dirty="0" smtClean="0">
                <a:solidFill>
                  <a:srgbClr val="00FFFF"/>
                </a:solidFill>
              </a:rPr>
              <a:t>1.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Интернализация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внешних эффектов с помощью объединения:</a:t>
            </a:r>
            <a:endParaRPr lang="ru-RU" altLang="ru-RU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7682" y="1937709"/>
            <a:ext cx="8851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0. Индивидуальная рациональность:</a:t>
            </a:r>
            <a:r>
              <a:rPr lang="ru-RU" altLang="ru-RU" sz="2200" dirty="0" smtClean="0"/>
              <a:t>    </a:t>
            </a:r>
            <a:endParaRPr lang="ru-RU" alt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46867" y="2259331"/>
                <a:ext cx="6088743" cy="587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</a:rPr>
                        <m:t>−2000−5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</a:rPr>
                        <m:t>−0,01</m:t>
                      </m:r>
                      <m:sSubSup>
                        <m:sSubSupPr>
                          <m:ctrlPr>
                            <a:rPr lang="ru-RU" altLang="ru-RU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7" y="2259331"/>
                <a:ext cx="6088743" cy="587277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535610" y="2239923"/>
                <a:ext cx="143021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sz="2200" dirty="0" smtClean="0"/>
                  <a:t>,</a:t>
                </a:r>
                <a:endParaRPr lang="ru-RU" sz="22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610" y="2239923"/>
                <a:ext cx="1430213" cy="430887"/>
              </a:xfrm>
              <a:prstGeom prst="rect">
                <a:avLst/>
              </a:prstGeom>
              <a:blipFill>
                <a:blip r:embed="rId4"/>
                <a:stretch>
                  <a:fillRect l="-426" t="-8451" b="-28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46867" y="2661724"/>
                <a:ext cx="5549487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70−0,4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−10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7" y="2661724"/>
                <a:ext cx="5549487" cy="575414"/>
              </a:xfrm>
              <a:prstGeom prst="rect">
                <a:avLst/>
              </a:prstGeom>
              <a:blipFill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535610" y="2644139"/>
                <a:ext cx="260839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=12,5,</m:t>
                    </m:r>
                  </m:oMath>
                </a14:m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610" y="2644139"/>
                <a:ext cx="2608390" cy="430887"/>
              </a:xfrm>
              <a:prstGeom prst="rect">
                <a:avLst/>
              </a:prstGeom>
              <a:blipFill>
                <a:blip r:embed="rId6"/>
                <a:stretch>
                  <a:fillRect l="-234" b="-1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46867" y="3100198"/>
                <a:ext cx="164704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𝟓𝟐𝟓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7" y="3100198"/>
                <a:ext cx="1647042" cy="430887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989764" y="3099342"/>
                <a:ext cx="165025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64" y="3099342"/>
                <a:ext cx="1650251" cy="430887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46866" y="3946285"/>
                <a:ext cx="8785059" cy="564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ru-RU" altLang="ru-RU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ru-RU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alt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100" i="1">
                          <a:latin typeface="Cambria Math" panose="02040503050406030204" pitchFamily="18" charset="0"/>
                        </a:rPr>
                        <m:t>−2000−0,01</m:t>
                      </m:r>
                      <m:sSubSup>
                        <m:sSubSupPr>
                          <m:ctrlPr>
                            <a:rPr lang="ru-RU" altLang="ru-RU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ru-RU" sz="21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ru-RU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70−0,4</m:t>
                          </m:r>
                          <m:sSub>
                            <m:sSubPr>
                              <m:ctrlPr>
                                <a:rPr lang="en-US" altLang="ru-RU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altLang="ru-RU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0,1</m:t>
                          </m:r>
                          <m:sSub>
                            <m:sSubPr>
                              <m:ctrlPr>
                                <a:rPr lang="en-US" altLang="ru-RU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100" i="1">
                          <a:latin typeface="Cambria Math" panose="02040503050406030204" pitchFamily="18" charset="0"/>
                        </a:rPr>
                        <m:t>−10</m:t>
                      </m:r>
                      <m:sSub>
                        <m:sSubPr>
                          <m:ctrlPr>
                            <a:rPr lang="en-US" alt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1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ru-RU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1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ru-RU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ru-RU" sz="21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6" y="3946285"/>
                <a:ext cx="8785059" cy="564706"/>
              </a:xfrm>
              <a:prstGeom prst="rect">
                <a:avLst/>
              </a:prstGeom>
              <a:blipFill>
                <a:blip r:embed="rId9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29281" y="4263843"/>
                <a:ext cx="4361379" cy="1630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altLang="ru-RU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altLang="ru-RU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𝜕𝜋</m:t>
                                  </m:r>
                                </m:num>
                                <m:den>
                                  <m:r>
                                    <a:rPr lang="ru-RU" altLang="ru-RU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altLang="ru-RU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=10−0,02</m:t>
                              </m:r>
                              <m:sSub>
                                <m:sSubPr>
                                  <m:ctrlP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−0,1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𝜕𝜋</m:t>
                                  </m:r>
                                </m:num>
                                <m:den>
                                  <m:r>
                                    <a:rPr lang="ru-RU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ru-RU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62</m:t>
                              </m:r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−0,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−0,1</m:t>
                              </m:r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81" y="4263843"/>
                <a:ext cx="4361379" cy="16301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5673957" y="4502491"/>
                <a:ext cx="214532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2200" dirty="0" smtClean="0"/>
                  <a:t>,</a:t>
                </a:r>
                <a:endParaRPr lang="ru-RU" sz="2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57" y="4502491"/>
                <a:ext cx="2145329" cy="430887"/>
              </a:xfrm>
              <a:prstGeom prst="rect">
                <a:avLst/>
              </a:prstGeom>
              <a:blipFill>
                <a:blip r:embed="rId11"/>
                <a:stretch>
                  <a:fillRect l="-568" t="-10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5673957" y="5135307"/>
                <a:ext cx="258878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=40,</m:t>
                    </m:r>
                  </m:oMath>
                </a14:m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57" y="5135307"/>
                <a:ext cx="2588786" cy="430887"/>
              </a:xfrm>
              <a:prstGeom prst="rect">
                <a:avLst/>
              </a:prstGeom>
              <a:blipFill>
                <a:blip r:embed="rId12"/>
                <a:stretch>
                  <a:fillRect l="-472" b="-9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28574" y="5800385"/>
                <a:ext cx="152601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74" y="5800385"/>
                <a:ext cx="1526019" cy="430887"/>
              </a:xfrm>
              <a:prstGeom prst="rect">
                <a:avLst/>
              </a:prstGeom>
              <a:blipFill>
                <a:blip r:embed="rId1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2019813" y="5784129"/>
                <a:ext cx="144436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𝟓𝟔𝟎</m:t>
                    </m:r>
                  </m:oMath>
                </a14:m>
                <a:r>
                  <a:rPr lang="en-US" sz="2200" b="1" dirty="0" smtClean="0">
                    <a:solidFill>
                      <a:srgbClr val="00FFFF"/>
                    </a:solidFill>
                  </a:rPr>
                  <a:t>,</a:t>
                </a:r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13" y="5784129"/>
                <a:ext cx="1444361" cy="430887"/>
              </a:xfrm>
              <a:prstGeom prst="rect">
                <a:avLst/>
              </a:prstGeom>
              <a:blipFill>
                <a:blip r:embed="rId14"/>
                <a:stretch>
                  <a:fillRect t="-9859" r="-5485" b="-26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3657601" y="3101889"/>
                <a:ext cx="488649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𝟓𝟐𝟓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𝟓𝟖𝟕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200" b="1" dirty="0" smtClean="0">
                    <a:solidFill>
                      <a:srgbClr val="00FFFF"/>
                    </a:solidFill>
                  </a:rPr>
                  <a:t>.</a:t>
                </a:r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101889"/>
                <a:ext cx="4886497" cy="430887"/>
              </a:xfrm>
              <a:prstGeom prst="rect">
                <a:avLst/>
              </a:prstGeom>
              <a:blipFill>
                <a:blip r:embed="rId1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3587264" y="5786477"/>
                <a:ext cx="552156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𝟓𝟔𝟎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𝟕𝟒𝟎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𝟓𝟖𝟕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200" b="1" dirty="0" smtClean="0">
                    <a:solidFill>
                      <a:srgbClr val="00FFFF"/>
                    </a:solidFill>
                  </a:rPr>
                  <a:t>.</a:t>
                </a:r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264" y="5786477"/>
                <a:ext cx="5521567" cy="430887"/>
              </a:xfrm>
              <a:prstGeom prst="rect">
                <a:avLst/>
              </a:prstGeom>
              <a:blipFill>
                <a:blip r:embed="rId16"/>
                <a:stretch>
                  <a:fillRect t="-9859" r="-773" b="-28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/>
          <p:cNvSpPr/>
          <p:nvPr/>
        </p:nvSpPr>
        <p:spPr>
          <a:xfrm>
            <a:off x="464456" y="6160165"/>
            <a:ext cx="8638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/>
              <a:t>Объединение позволяет увеличить общественное благосостояние!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421374054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3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Налоги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Пигу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. 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14176" y="4662918"/>
            <a:ext cx="90298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ru-RU" sz="2200" b="1" dirty="0">
                <a:solidFill>
                  <a:srgbClr val="00FFFF"/>
                </a:solidFill>
              </a:rPr>
              <a:t>3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.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Неискажающее налогообложение:</a:t>
            </a:r>
          </a:p>
          <a:p>
            <a:pPr algn="just"/>
            <a:r>
              <a:rPr lang="ru-RU" altLang="ru-RU" sz="2200" dirty="0" smtClean="0"/>
              <a:t>    Аккордный налог</a:t>
            </a:r>
            <a:r>
              <a:rPr lang="en-US" altLang="ru-RU" sz="2200" dirty="0" smtClean="0"/>
              <a:t>/</a:t>
            </a:r>
            <a:r>
              <a:rPr lang="ru-RU" altLang="ru-RU" sz="2200" dirty="0" smtClean="0"/>
              <a:t>субсидия – возвращает прибыль к исходному уровню</a:t>
            </a:r>
            <a:endParaRPr lang="ru-RU" altLang="ru-RU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7682" y="1058459"/>
            <a:ext cx="8851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2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. Налоги и субсидии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Пигу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:</a:t>
            </a:r>
          </a:p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   </a:t>
            </a:r>
            <a:r>
              <a:rPr lang="ru-RU" altLang="ru-RU" sz="2200" dirty="0" smtClean="0"/>
              <a:t>Вводим налог </a:t>
            </a:r>
            <a:r>
              <a:rPr lang="en-US" altLang="ru-RU" sz="2200" i="1" dirty="0" smtClean="0"/>
              <a:t>t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за производство единицы продукции комбината и</a:t>
            </a:r>
          </a:p>
          <a:p>
            <a:pPr algn="just"/>
            <a:r>
              <a:rPr lang="ru-RU" altLang="ru-RU" sz="2200" dirty="0"/>
              <a:t> </a:t>
            </a:r>
            <a:r>
              <a:rPr lang="ru-RU" altLang="ru-RU" sz="2200" dirty="0" smtClean="0"/>
              <a:t>   субсидируем каждого туриста в размере </a:t>
            </a:r>
            <a:r>
              <a:rPr lang="en-US" altLang="ru-RU" sz="2200" i="1" dirty="0" smtClean="0"/>
              <a:t>s</a:t>
            </a:r>
            <a:r>
              <a:rPr lang="ru-RU" altLang="ru-RU" sz="2200" dirty="0" smtClean="0"/>
              <a:t> для перехода в оптимум.  </a:t>
            </a:r>
            <a:endParaRPr lang="ru-RU" alt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57204" y="2101066"/>
                <a:ext cx="7536594" cy="587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</a:rPr>
                        <m:t>−2000−5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</a:rPr>
                        <m:t>−0,01</m:t>
                      </m:r>
                      <m:sSubSup>
                        <m:sSubSupPr>
                          <m:ctrlPr>
                            <a:rPr lang="ru-RU" altLang="ru-RU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2101066"/>
                <a:ext cx="7536594" cy="587277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260413" y="2503001"/>
                <a:ext cx="305246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=500−50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2200" dirty="0" smtClean="0"/>
                  <a:t>,</a:t>
                </a:r>
                <a:endParaRPr lang="ru-RU" sz="22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13" y="2503001"/>
                <a:ext cx="3052465" cy="430887"/>
              </a:xfrm>
              <a:prstGeom prst="rect">
                <a:avLst/>
              </a:prstGeom>
              <a:blipFill>
                <a:blip r:embed="rId3"/>
                <a:stretch>
                  <a:fillRect l="-399" t="-10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53345" y="2995907"/>
                <a:ext cx="6316727" cy="575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70−0,4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altLang="ru-RU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−10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45" y="2995907"/>
                <a:ext cx="6316727" cy="575414"/>
              </a:xfrm>
              <a:prstGeom prst="rect">
                <a:avLst/>
              </a:prstGeom>
              <a:blipFill>
                <a:blip r:embed="rId4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453345" y="3456947"/>
                <a:ext cx="390764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60+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−0,8</m:t>
                      </m:r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−0,1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∙300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45" y="3456947"/>
                <a:ext cx="3907640" cy="430887"/>
              </a:xfrm>
              <a:prstGeom prst="rect">
                <a:avLst/>
              </a:prstGeom>
              <a:blipFill>
                <a:blip r:embed="rId5"/>
                <a:stretch>
                  <a:fillRect l="-156" b="-9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873666" y="4246740"/>
                <a:ext cx="489640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ru-RU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𝟏𝟎𝟐𝟎</m:t>
                    </m:r>
                  </m:oMath>
                </a14:m>
                <a:r>
                  <a:rPr lang="en-US" sz="2200" b="1" dirty="0" smtClean="0">
                    <a:solidFill>
                      <a:srgbClr val="00FFFF"/>
                    </a:solidFill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𝟔𝟒𝟎</m:t>
                    </m:r>
                  </m:oMath>
                </a14:m>
                <a:r>
                  <a:rPr lang="en-US" sz="2200" b="1" dirty="0" smtClean="0">
                    <a:solidFill>
                      <a:srgbClr val="00FFFF"/>
                    </a:solidFill>
                  </a:rPr>
                  <a:t>.</a:t>
                </a:r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66" y="4246740"/>
                <a:ext cx="4896407" cy="430887"/>
              </a:xfrm>
              <a:prstGeom prst="rect">
                <a:avLst/>
              </a:prstGeom>
              <a:blipFill>
                <a:blip r:embed="rId6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418174" y="5330276"/>
                <a:ext cx="450551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ru-R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=−1020+</m:t>
                    </m:r>
                    <m:r>
                      <a:rPr lang="en-US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=525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𝟏𝟓𝟒𝟓</m:t>
                    </m:r>
                  </m:oMath>
                </a14:m>
                <a:r>
                  <a:rPr lang="en-US" sz="2200" b="1" dirty="0" smtClean="0">
                    <a:solidFill>
                      <a:srgbClr val="00FFFF"/>
                    </a:solidFill>
                  </a:rPr>
                  <a:t>.</a:t>
                </a:r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74" y="5330276"/>
                <a:ext cx="4505517" cy="430887"/>
              </a:xfrm>
              <a:prstGeom prst="rect">
                <a:avLst/>
              </a:prstGeom>
              <a:blipFill>
                <a:blip r:embed="rId7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6326249" y="2519051"/>
                <a:ext cx="91861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200" b="1" dirty="0" smtClean="0">
                    <a:solidFill>
                      <a:srgbClr val="00FFFF"/>
                    </a:solidFill>
                  </a:rPr>
                  <a:t>.</a:t>
                </a:r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49" y="2519051"/>
                <a:ext cx="918612" cy="430887"/>
              </a:xfrm>
              <a:prstGeom prst="rect">
                <a:avLst/>
              </a:prstGeom>
              <a:blipFill>
                <a:blip r:embed="rId8"/>
                <a:stretch>
                  <a:fillRect t="-9859" r="-7333" b="-28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439619" y="2520607"/>
                <a:ext cx="272561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10−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−0,02</m:t>
                      </m:r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altLang="ru-RU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9" y="2520607"/>
                <a:ext cx="2725612" cy="430887"/>
              </a:xfrm>
              <a:prstGeom prst="rect">
                <a:avLst/>
              </a:prstGeom>
              <a:blipFill>
                <a:blip r:embed="rId9"/>
                <a:stretch>
                  <a:fillRect l="-224" b="-9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4517823" y="3411321"/>
                <a:ext cx="316665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30+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/0,8=40,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823" y="3411321"/>
                <a:ext cx="3166658" cy="430887"/>
              </a:xfrm>
              <a:prstGeom prst="rect">
                <a:avLst/>
              </a:prstGeom>
              <a:blipFill>
                <a:blip r:embed="rId10"/>
                <a:stretch>
                  <a:fillRect l="-192" b="-1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7773397" y="3411321"/>
                <a:ext cx="101170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200" b="1" dirty="0" smtClean="0">
                    <a:solidFill>
                      <a:srgbClr val="00FFFF"/>
                    </a:solidFill>
                  </a:rPr>
                  <a:t>.</a:t>
                </a:r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397" y="3411321"/>
                <a:ext cx="1011707" cy="430887"/>
              </a:xfrm>
              <a:prstGeom prst="rect">
                <a:avLst/>
              </a:prstGeom>
              <a:blipFill>
                <a:blip r:embed="rId11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/>
          <p:cNvSpPr/>
          <p:nvPr/>
        </p:nvSpPr>
        <p:spPr>
          <a:xfrm>
            <a:off x="453345" y="3906242"/>
            <a:ext cx="85362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Проблема:</a:t>
            </a:r>
            <a:r>
              <a:rPr lang="ru-RU" altLang="ru-RU" sz="2200" dirty="0" smtClean="0"/>
              <a:t> убытки комбината и избыточная прибыль курорта!</a:t>
            </a:r>
            <a:endParaRPr lang="ru-RU" alt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896781" y="5303912"/>
                <a:ext cx="428238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ru-R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640−</m:t>
                    </m:r>
                    <m:r>
                      <a:rPr lang="en-US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ru-R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=62,5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𝟓𝟕𝟕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200" b="1" dirty="0">
                    <a:solidFill>
                      <a:srgbClr val="00FFFF"/>
                    </a:solidFill>
                  </a:rPr>
                  <a:t>.</a:t>
                </a:r>
                <a:endParaRPr 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781" y="5303912"/>
                <a:ext cx="4282389" cy="430887"/>
              </a:xfrm>
              <a:prstGeom prst="rect">
                <a:avLst/>
              </a:prstGeom>
              <a:blipFill>
                <a:blip r:embed="rId12"/>
                <a:stretch>
                  <a:fillRect t="-9859" r="-142" b="-28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137682" y="5780788"/>
            <a:ext cx="9006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Выигрыш общества (изменение общественного благосостояния):</a:t>
            </a:r>
          </a:p>
          <a:p>
            <a:pPr algn="just"/>
            <a:endParaRPr lang="ru-RU" altLang="ru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171990" y="6086112"/>
                <a:ext cx="852714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𝑆𝑊</m:t>
                      </m:r>
                      <m:r>
                        <a:rPr lang="en-US" altLang="ru-RU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=4∙300+577,5−2∙40−1545=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𝟏𝟓𝟐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ru-RU" sz="2200" b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0" y="6086112"/>
                <a:ext cx="8527143" cy="430887"/>
              </a:xfrm>
              <a:prstGeom prst="rect">
                <a:avLst/>
              </a:prstGeom>
              <a:blipFill>
                <a:blip r:embed="rId13"/>
                <a:stretch>
                  <a:fillRect l="-71" r="-71" b="-9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1576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3" grpId="0"/>
      <p:bldP spid="12" grpId="0"/>
      <p:bldP spid="13" grpId="0"/>
      <p:bldP spid="14" grpId="0"/>
      <p:bldP spid="15" grpId="0"/>
      <p:bldP spid="23" grpId="0"/>
      <p:bldP spid="28" grpId="0"/>
      <p:bldP spid="31" grpId="0"/>
      <p:bldP spid="32" grpId="0"/>
      <p:bldP spid="33" grpId="0"/>
      <p:bldP spid="34" grpId="0"/>
      <p:bldP spid="4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Сетевые внешние эффекты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2182" y="1080665"/>
            <a:ext cx="904423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Сетевые внешние эффекты </a:t>
            </a:r>
            <a:r>
              <a:rPr lang="ru-RU" altLang="ru-RU" sz="2200" dirty="0" smtClean="0"/>
              <a:t>– особый вид </a:t>
            </a:r>
            <a:r>
              <a:rPr lang="ru-RU" altLang="ru-RU" sz="2200" dirty="0" err="1" smtClean="0"/>
              <a:t>экстерналий</a:t>
            </a:r>
            <a:r>
              <a:rPr lang="ru-RU" altLang="ru-RU" sz="2200" dirty="0" smtClean="0"/>
              <a:t>, при котором </a:t>
            </a:r>
            <a:r>
              <a:rPr lang="ru-RU" altLang="ru-RU" sz="2200" dirty="0" err="1" smtClean="0"/>
              <a:t>по-лезность</a:t>
            </a:r>
            <a:r>
              <a:rPr lang="ru-RU" altLang="ru-RU" sz="2200" dirty="0" smtClean="0"/>
              <a:t> товара для одного индивида зависит от числа и иногда </a:t>
            </a:r>
            <a:r>
              <a:rPr lang="ru-RU" altLang="ru-RU" sz="2200" dirty="0" err="1" smtClean="0"/>
              <a:t>личнос-тей</a:t>
            </a:r>
            <a:r>
              <a:rPr lang="ru-RU" altLang="ru-RU" sz="2200" dirty="0" smtClean="0"/>
              <a:t> других людей, потребляющих данный товар.</a:t>
            </a:r>
          </a:p>
          <a:p>
            <a:pPr algn="just"/>
            <a:r>
              <a:rPr lang="en-US" altLang="ru-RU" sz="2200" dirty="0" smtClean="0"/>
              <a:t>##</a:t>
            </a:r>
            <a:r>
              <a:rPr lang="ru-RU" altLang="ru-RU" sz="2200" dirty="0" smtClean="0"/>
              <a:t> Мода, тарифы сотовых операторов, программные продукты, стандарты и форматы, социальные сети, языки, платежные системы, валюты</a:t>
            </a:r>
            <a:r>
              <a:rPr lang="en-US" altLang="ru-RU" sz="2200" dirty="0" smtClean="0"/>
              <a:t>,</a:t>
            </a:r>
            <a:r>
              <a:rPr lang="ru-RU" altLang="ru-RU" sz="2200" dirty="0" smtClean="0"/>
              <a:t>…</a:t>
            </a:r>
            <a:endParaRPr lang="ru-RU" alt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591" y="2860925"/>
            <a:ext cx="88995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Классический спрос: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 </a:t>
            </a:r>
            <a:r>
              <a:rPr lang="en-US" altLang="ru-RU" sz="2200" i="1" dirty="0" smtClean="0"/>
              <a:t>n </a:t>
            </a:r>
            <a:r>
              <a:rPr lang="en-US" altLang="ru-RU" sz="2200" dirty="0" smtClean="0"/>
              <a:t>= 1000 </a:t>
            </a:r>
            <a:r>
              <a:rPr lang="ru-RU" altLang="ru-RU" sz="2200" dirty="0" smtClean="0"/>
              <a:t>индивидов, резервная цена </a:t>
            </a:r>
            <a:r>
              <a:rPr lang="en-US" altLang="ru-RU" sz="2200" i="1" dirty="0" smtClean="0"/>
              <a:t>v</a:t>
            </a:r>
            <a:r>
              <a:rPr lang="en-US" altLang="ru-RU" sz="2200" i="1" baseline="-25000" dirty="0" smtClean="0"/>
              <a:t>i </a:t>
            </a:r>
            <a:r>
              <a:rPr lang="en-US" altLang="ru-RU" sz="2200" dirty="0" smtClean="0"/>
              <a:t>= 1000 – </a:t>
            </a:r>
            <a:r>
              <a:rPr lang="en-US" altLang="ru-RU" sz="2200" i="1" dirty="0" err="1" smtClean="0"/>
              <a:t>i</a:t>
            </a:r>
            <a:r>
              <a:rPr lang="ru-RU" altLang="ru-RU" sz="2200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6591" y="3137996"/>
                <a:ext cx="8899527" cy="54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Спрос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на сетевое благо: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</a:rPr>
                  <a:t> </a:t>
                </a:r>
                <a:r>
                  <a:rPr lang="ru-RU" altLang="ru-RU" sz="2200" dirty="0" smtClean="0"/>
                  <a:t>резервная цена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1000−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>
                      <m:f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ru-RU" altLang="ru-RU" sz="2200" dirty="0" smtClean="0"/>
                  <a:t>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1" y="3137996"/>
                <a:ext cx="8899527" cy="545662"/>
              </a:xfrm>
              <a:prstGeom prst="rect">
                <a:avLst/>
              </a:prstGeom>
              <a:blipFill>
                <a:blip r:embed="rId3"/>
                <a:stretch>
                  <a:fillRect l="-890" t="-1124" b="-7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roup 8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28968"/>
              </p:ext>
            </p:extLst>
          </p:nvPr>
        </p:nvGraphicFramePr>
        <p:xfrm>
          <a:off x="164978" y="3728883"/>
          <a:ext cx="3649663" cy="2925970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3611863395"/>
                    </a:ext>
                  </a:extLst>
                </a:gridCol>
                <a:gridCol w="1220788">
                  <a:extLst>
                    <a:ext uri="{9D8B030D-6E8A-4147-A177-3AD203B41FA5}">
                      <a16:colId xmlns:a16="http://schemas.microsoft.com/office/drawing/2014/main" val="970917816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265515381"/>
                    </a:ext>
                  </a:extLst>
                </a:gridCol>
              </a:tblGrid>
              <a:tr h="4083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ru-RU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ru-RU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24056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17755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71954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210</a:t>
                      </a:r>
                      <a:endParaRPr kumimoji="0" lang="en-US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87137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600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05895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266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…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5087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800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589893"/>
                  </a:ext>
                </a:extLst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4022224" y="3622081"/>
            <a:ext cx="4620401" cy="7287690"/>
            <a:chOff x="3781594" y="3622081"/>
            <a:chExt cx="4620401" cy="7287690"/>
          </a:xfrm>
        </p:grpSpPr>
        <p:sp>
          <p:nvSpPr>
            <p:cNvPr id="22" name="Дуга 21"/>
            <p:cNvSpPr/>
            <p:nvPr/>
          </p:nvSpPr>
          <p:spPr bwMode="auto">
            <a:xfrm flipH="1">
              <a:off x="4148726" y="4237902"/>
              <a:ext cx="3669221" cy="6671869"/>
            </a:xfrm>
            <a:prstGeom prst="arc">
              <a:avLst>
                <a:gd name="adj1" fmla="val 12426956"/>
                <a:gd name="adj2" fmla="val 1996642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4214162" y="3709742"/>
              <a:ext cx="0" cy="296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4214163" y="6659665"/>
              <a:ext cx="3790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6770078" y="6277547"/>
              <a:ext cx="1631917" cy="47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Размер  сети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26" name="Rectangle 70"/>
            <p:cNvSpPr>
              <a:spLocks noChangeArrowheads="1"/>
            </p:cNvSpPr>
            <p:nvPr/>
          </p:nvSpPr>
          <p:spPr bwMode="auto">
            <a:xfrm>
              <a:off x="4229896" y="3622081"/>
              <a:ext cx="1588708" cy="96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/>
                <a:t>Готовность платить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3781594" y="5551275"/>
              <a:ext cx="507734" cy="397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 flipV="1">
              <a:off x="4212311" y="5553483"/>
              <a:ext cx="370231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70"/>
            <p:cNvSpPr>
              <a:spLocks noChangeArrowheads="1"/>
            </p:cNvSpPr>
            <p:nvPr/>
          </p:nvSpPr>
          <p:spPr bwMode="auto">
            <a:xfrm>
              <a:off x="7013193" y="5554840"/>
              <a:ext cx="507734" cy="414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4484582" y="5557665"/>
              <a:ext cx="482496" cy="397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>
                  <a:latin typeface="Times New Roman Cyr" pitchFamily="18" charset="0"/>
                </a:rPr>
                <a:t>В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6507218" y="4008841"/>
              <a:ext cx="871285" cy="47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Спрос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5119774" y="5149874"/>
              <a:ext cx="1737035" cy="47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Предложение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67003" y="5502706"/>
              <a:ext cx="130781" cy="11886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7" name="Овал 36"/>
            <p:cNvSpPr/>
            <p:nvPr/>
          </p:nvSpPr>
          <p:spPr bwMode="auto">
            <a:xfrm>
              <a:off x="7378503" y="5504032"/>
              <a:ext cx="130781" cy="11886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8" name="Овал 37"/>
            <p:cNvSpPr/>
            <p:nvPr/>
          </p:nvSpPr>
          <p:spPr bwMode="auto">
            <a:xfrm>
              <a:off x="4151601" y="5505357"/>
              <a:ext cx="130781" cy="11886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20718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Динамика на рынке сетевых благ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-32909" y="1056331"/>
            <a:ext cx="4811152" cy="7588558"/>
            <a:chOff x="3781594" y="3622081"/>
            <a:chExt cx="4620401" cy="7287690"/>
          </a:xfrm>
        </p:grpSpPr>
        <p:sp>
          <p:nvSpPr>
            <p:cNvPr id="22" name="Дуга 21"/>
            <p:cNvSpPr/>
            <p:nvPr/>
          </p:nvSpPr>
          <p:spPr bwMode="auto">
            <a:xfrm flipH="1">
              <a:off x="4148726" y="4237902"/>
              <a:ext cx="3669221" cy="6671869"/>
            </a:xfrm>
            <a:prstGeom prst="arc">
              <a:avLst>
                <a:gd name="adj1" fmla="val 12426956"/>
                <a:gd name="adj2" fmla="val 1996642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4214162" y="3709742"/>
              <a:ext cx="0" cy="296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4214163" y="6669877"/>
              <a:ext cx="3790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6770078" y="6277547"/>
              <a:ext cx="1631917" cy="47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Размер  сети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26" name="Rectangle 70"/>
            <p:cNvSpPr>
              <a:spLocks noChangeArrowheads="1"/>
            </p:cNvSpPr>
            <p:nvPr/>
          </p:nvSpPr>
          <p:spPr bwMode="auto">
            <a:xfrm>
              <a:off x="4229896" y="3622081"/>
              <a:ext cx="1588708" cy="96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/>
                <a:t>Готовность платить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3781594" y="5551279"/>
              <a:ext cx="507734" cy="397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 flipV="1">
              <a:off x="4212311" y="5553483"/>
              <a:ext cx="370231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70"/>
            <p:cNvSpPr>
              <a:spLocks noChangeArrowheads="1"/>
            </p:cNvSpPr>
            <p:nvPr/>
          </p:nvSpPr>
          <p:spPr bwMode="auto">
            <a:xfrm>
              <a:off x="7027371" y="5605199"/>
              <a:ext cx="507734" cy="414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4484582" y="5557665"/>
              <a:ext cx="482496" cy="397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>
                  <a:latin typeface="Times New Roman Cyr" pitchFamily="18" charset="0"/>
                </a:rPr>
                <a:t>В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7099462" y="4647038"/>
              <a:ext cx="871285" cy="47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Спрос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5119774" y="4821429"/>
              <a:ext cx="1737035" cy="691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Низкие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издержки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4467003" y="5502706"/>
              <a:ext cx="130781" cy="11886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7" name="Овал 36"/>
            <p:cNvSpPr/>
            <p:nvPr/>
          </p:nvSpPr>
          <p:spPr bwMode="auto">
            <a:xfrm>
              <a:off x="7378503" y="5504032"/>
              <a:ext cx="130781" cy="11886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8" name="Овал 37"/>
            <p:cNvSpPr/>
            <p:nvPr/>
          </p:nvSpPr>
          <p:spPr bwMode="auto">
            <a:xfrm>
              <a:off x="4151601" y="5505357"/>
              <a:ext cx="130781" cy="11886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 flipV="1">
              <a:off x="4209150" y="5351207"/>
              <a:ext cx="323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V="1">
              <a:off x="7461270" y="5356616"/>
              <a:ext cx="323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 flipH="1">
              <a:off x="4716480" y="5361840"/>
              <a:ext cx="335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 flipH="1">
              <a:off x="6938686" y="5351207"/>
              <a:ext cx="335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67"/>
            <p:cNvSpPr>
              <a:spLocks noChangeShapeType="1"/>
            </p:cNvSpPr>
            <p:nvPr/>
          </p:nvSpPr>
          <p:spPr bwMode="auto">
            <a:xfrm flipV="1">
              <a:off x="4214553" y="4021523"/>
              <a:ext cx="370231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6337861" y="3643190"/>
              <a:ext cx="1737035" cy="691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Высокие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издержки</a:t>
              </a:r>
              <a:endParaRPr lang="ru-RU" altLang="ru-RU" sz="2200" dirty="0">
                <a:latin typeface="Times New Roman Cyr" pitchFamily="18" charset="0"/>
              </a:endParaRPr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 flipV="1">
              <a:off x="5982719" y="3850116"/>
              <a:ext cx="323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67"/>
            <p:cNvSpPr>
              <a:spLocks noChangeShapeType="1"/>
            </p:cNvSpPr>
            <p:nvPr/>
          </p:nvSpPr>
          <p:spPr bwMode="auto">
            <a:xfrm flipH="1" flipV="1">
              <a:off x="4535843" y="5567875"/>
              <a:ext cx="0" cy="1096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" name="Прямоугольник 43"/>
          <p:cNvSpPr/>
          <p:nvPr/>
        </p:nvSpPr>
        <p:spPr>
          <a:xfrm>
            <a:off x="4813901" y="1080665"/>
            <a:ext cx="43300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Ключевой вопрос:</a:t>
            </a:r>
          </a:p>
          <a:p>
            <a:pPr algn="just"/>
            <a:r>
              <a:rPr lang="ru-RU" altLang="ru-RU" sz="2200" dirty="0" smtClean="0"/>
              <a:t>Какое из равновесий реализуется?</a:t>
            </a:r>
            <a:endParaRPr lang="ru-RU" altLang="ru-RU" sz="22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4813901" y="1907759"/>
            <a:ext cx="43300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При высоких издержках:</a:t>
            </a:r>
          </a:p>
          <a:p>
            <a:pPr algn="just"/>
            <a:r>
              <a:rPr lang="ru-RU" altLang="ru-RU" sz="2200" dirty="0" smtClean="0"/>
              <a:t>При любом начальном размере се-</a:t>
            </a:r>
            <a:r>
              <a:rPr lang="ru-RU" altLang="ru-RU" sz="2200" dirty="0" err="1" smtClean="0"/>
              <a:t>ти</a:t>
            </a:r>
            <a:r>
              <a:rPr lang="ru-RU" altLang="ru-RU" sz="2200" dirty="0" smtClean="0"/>
              <a:t> все от нее со отсоединяются.</a:t>
            </a:r>
            <a:endParaRPr lang="ru-RU" altLang="ru-RU" sz="22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802144" y="3073408"/>
            <a:ext cx="43300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При низких издержках:</a:t>
            </a:r>
          </a:p>
          <a:p>
            <a:pPr algn="just"/>
            <a:r>
              <a:rPr lang="ru-RU" altLang="ru-RU" sz="2200" dirty="0" smtClean="0"/>
              <a:t>Есть критический размер сети </a:t>
            </a:r>
            <a:r>
              <a:rPr lang="ru-RU" altLang="ru-RU" sz="2200" i="1" dirty="0" smtClean="0"/>
              <a:t>В</a:t>
            </a:r>
            <a:r>
              <a:rPr lang="ru-RU" altLang="ru-RU" sz="2200" dirty="0" smtClean="0"/>
              <a:t>, начиная с которого она будет авто-</a:t>
            </a:r>
            <a:r>
              <a:rPr lang="ru-RU" altLang="ru-RU" sz="2200" dirty="0" err="1" smtClean="0"/>
              <a:t>матически</a:t>
            </a:r>
            <a:r>
              <a:rPr lang="ru-RU" altLang="ru-RU" sz="2200" dirty="0" smtClean="0"/>
              <a:t> расти до уровня </a:t>
            </a:r>
            <a:r>
              <a:rPr lang="ru-RU" altLang="ru-RU" sz="2200" i="1" dirty="0" smtClean="0"/>
              <a:t>С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281798" y="4406183"/>
            <a:ext cx="43300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ru-RU" sz="2200" i="1" dirty="0" smtClean="0"/>
              <a:t>A</a:t>
            </a:r>
            <a:r>
              <a:rPr lang="ru-RU" altLang="ru-RU" sz="2200" dirty="0" smtClean="0"/>
              <a:t>, </a:t>
            </a:r>
            <a:r>
              <a:rPr lang="en-US" altLang="ru-RU" sz="2200" i="1" dirty="0" smtClean="0"/>
              <a:t>C</a:t>
            </a:r>
            <a:r>
              <a:rPr lang="en-US" altLang="ru-RU" sz="2200" dirty="0" smtClean="0"/>
              <a:t> – </a:t>
            </a:r>
            <a:r>
              <a:rPr lang="ru-RU" altLang="ru-RU" sz="2200" dirty="0" smtClean="0"/>
              <a:t>устойчивые равновесия,</a:t>
            </a:r>
          </a:p>
          <a:p>
            <a:pPr algn="just"/>
            <a:r>
              <a:rPr lang="en-US" altLang="ru-RU" sz="2200" i="1" dirty="0" smtClean="0"/>
              <a:t>B</a:t>
            </a:r>
            <a:r>
              <a:rPr lang="ru-RU" altLang="ru-RU" sz="2200" dirty="0" smtClean="0"/>
              <a:t> – неустойчивое равновесие.</a:t>
            </a:r>
            <a:endParaRPr lang="ru-RU" altLang="ru-RU" sz="22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234582" y="5233565"/>
            <a:ext cx="88595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buAutoNum type="arabicPeriod"/>
            </a:pPr>
            <a:r>
              <a:rPr lang="ru-RU" altLang="ru-RU" sz="2200" dirty="0" smtClean="0"/>
              <a:t>Равновесие определяют ожидания (</a:t>
            </a:r>
            <a:r>
              <a:rPr lang="ru-RU" altLang="ru-RU" sz="2200" dirty="0" err="1" smtClean="0"/>
              <a:t>самосбывающиеся</a:t>
            </a:r>
            <a:r>
              <a:rPr lang="ru-RU" altLang="ru-RU" sz="2200" dirty="0" smtClean="0"/>
              <a:t> пророчества).</a:t>
            </a:r>
          </a:p>
          <a:p>
            <a:pPr marL="266700" indent="-266700" algn="just">
              <a:buAutoNum type="arabicPeriod"/>
            </a:pPr>
            <a:r>
              <a:rPr lang="ru-RU" altLang="ru-RU" sz="2200" dirty="0" smtClean="0"/>
              <a:t>Положительные эффекты не </a:t>
            </a:r>
            <a:r>
              <a:rPr lang="ru-RU" altLang="ru-RU" sz="2200" dirty="0" err="1" smtClean="0"/>
              <a:t>интернализуются</a:t>
            </a:r>
            <a:r>
              <a:rPr lang="ru-RU" altLang="ru-RU" sz="2200" dirty="0" smtClean="0"/>
              <a:t> </a:t>
            </a:r>
            <a:r>
              <a:rPr lang="ru-RU" altLang="ru-RU" sz="2200" dirty="0" smtClean="0">
                <a:sym typeface="Symbol" panose="05050102010706020507" pitchFamily="18" charset="2"/>
              </a:rPr>
              <a:t> недостаток блага.</a:t>
            </a:r>
          </a:p>
          <a:p>
            <a:pPr marL="266700" indent="-266700" algn="just">
              <a:buAutoNum type="arabicPeriod"/>
            </a:pPr>
            <a:r>
              <a:rPr lang="ru-RU" altLang="ru-RU" sz="2200" dirty="0" smtClean="0">
                <a:sym typeface="Symbol" panose="05050102010706020507" pitchFamily="18" charset="2"/>
              </a:rPr>
              <a:t>Проблема стандартов: </a:t>
            </a:r>
            <a:r>
              <a:rPr lang="en-US" altLang="ru-RU" sz="2200" dirty="0" smtClean="0">
                <a:sym typeface="Symbol" panose="05050102010706020507" pitchFamily="18" charset="2"/>
              </a:rPr>
              <a:t>Betamax </a:t>
            </a:r>
            <a:r>
              <a:rPr lang="ru-RU" altLang="ru-RU" sz="2200" dirty="0" smtClean="0">
                <a:sym typeface="Symbol" panose="05050102010706020507" pitchFamily="18" charset="2"/>
              </a:rPr>
              <a:t>(</a:t>
            </a:r>
            <a:r>
              <a:rPr lang="en-US" altLang="ru-RU" sz="2200" dirty="0" smtClean="0">
                <a:sym typeface="Symbol" panose="05050102010706020507" pitchFamily="18" charset="2"/>
              </a:rPr>
              <a:t>Sony) vs VHS (JVC)</a:t>
            </a:r>
            <a:r>
              <a:rPr lang="ru-RU" altLang="ru-RU" sz="2200" dirty="0" smtClean="0">
                <a:sym typeface="Symbol" panose="05050102010706020507" pitchFamily="18" charset="2"/>
              </a:rPr>
              <a:t>.</a:t>
            </a:r>
            <a:endParaRPr lang="en-US" altLang="ru-RU" sz="2200" dirty="0" smtClean="0">
              <a:sym typeface="Symbol" panose="05050102010706020507" pitchFamily="18" charset="2"/>
            </a:endParaRPr>
          </a:p>
          <a:p>
            <a:pPr algn="just"/>
            <a:r>
              <a:rPr lang="en-US" altLang="ru-RU" sz="2200" dirty="0"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sym typeface="Symbol" panose="05050102010706020507" pitchFamily="18" charset="2"/>
              </a:rPr>
              <a:t>   </a:t>
            </a:r>
            <a:r>
              <a:rPr lang="ru-RU" altLang="ru-RU" sz="2200" dirty="0" smtClean="0">
                <a:sym typeface="Symbol" panose="05050102010706020507" pitchFamily="18" charset="2"/>
              </a:rPr>
              <a:t>Конкуренция</a:t>
            </a:r>
            <a:r>
              <a:rPr lang="ru-RU" altLang="ru-RU" sz="2200" dirty="0"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sym typeface="Symbol" panose="05050102010706020507" pitchFamily="18" charset="2"/>
              </a:rPr>
              <a:t>на рынке </a:t>
            </a:r>
            <a:r>
              <a:rPr lang="ru-RU" alt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(свой!)</a:t>
            </a:r>
            <a:r>
              <a:rPr lang="ru-RU" altLang="ru-RU" sz="2200" dirty="0" smtClean="0">
                <a:sym typeface="Symbol" panose="05050102010706020507" pitchFamily="18" charset="2"/>
              </a:rPr>
              <a:t> </a:t>
            </a:r>
            <a:r>
              <a:rPr lang="en-US" altLang="ru-RU" sz="2200" dirty="0" smtClean="0">
                <a:sym typeface="Symbol" panose="05050102010706020507" pitchFamily="18" charset="2"/>
              </a:rPr>
              <a:t>vs </a:t>
            </a:r>
            <a:r>
              <a:rPr lang="ru-RU" altLang="ru-RU" sz="2200" dirty="0" smtClean="0">
                <a:sym typeface="Symbol" panose="05050102010706020507" pitchFamily="18" charset="2"/>
              </a:rPr>
              <a:t>конкуренция за рынок </a:t>
            </a:r>
            <a:r>
              <a:rPr lang="ru-RU" alt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(общий!)</a:t>
            </a:r>
            <a:r>
              <a:rPr lang="ru-RU" altLang="ru-RU" sz="2200" dirty="0" smtClean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18810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51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Монополистическая конкуренция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7869" y="1081122"/>
            <a:ext cx="651033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200" b="1" dirty="0" err="1" smtClean="0">
                <a:solidFill>
                  <a:srgbClr val="00FFFF"/>
                </a:solidFill>
              </a:rPr>
              <a:t>Chamberlin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’ </a:t>
            </a:r>
            <a:r>
              <a:rPr lang="ru-RU" altLang="ru-RU" sz="2200" b="1" dirty="0">
                <a:solidFill>
                  <a:srgbClr val="00FFFF"/>
                </a:solidFill>
              </a:rPr>
              <a:t>1933:  </a:t>
            </a:r>
            <a:r>
              <a:rPr lang="en-US" altLang="ru-RU" sz="2200" dirty="0"/>
              <a:t> </a:t>
            </a:r>
            <a:r>
              <a:rPr lang="ru-RU" altLang="ru-RU" sz="2200" dirty="0"/>
              <a:t>реальные рынки существуют между совершенной конкуренцией и монополией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6073" y="1858038"/>
            <a:ext cx="597593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Идеи: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Фирмы продают продукты, не являющиеся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совершенными </a:t>
            </a:r>
            <a:r>
              <a:rPr lang="ru-RU" altLang="ru-RU" sz="2200" dirty="0">
                <a:latin typeface="Times New Roman Cyr" panose="02020603050405020304" pitchFamily="18" charset="0"/>
              </a:rPr>
              <a:t>субститутами, т.е. они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диф-ференцированы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Каждая фирма производит единственный вид продукта с возрастающей отдачей от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масшта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-ба </a:t>
            </a:r>
            <a:r>
              <a:rPr lang="ru-RU" altLang="ru-RU" sz="2200" dirty="0">
                <a:latin typeface="Times New Roman Cyr" panose="02020603050405020304" pitchFamily="18" charset="0"/>
              </a:rPr>
              <a:t>и в состоянии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назначать </a:t>
            </a:r>
            <a:r>
              <a:rPr lang="ru-RU" altLang="ru-RU" sz="2200" dirty="0">
                <a:latin typeface="Times New Roman Cyr" panose="02020603050405020304" pitchFamily="18" charset="0"/>
              </a:rPr>
              <a:t>цену,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превышаю-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щую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предельные издержки.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Число фирм в отрасли достаточно большое, чтобы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каждая </a:t>
            </a:r>
            <a:r>
              <a:rPr lang="ru-RU" altLang="ru-RU" sz="2200" dirty="0">
                <a:latin typeface="Times New Roman Cyr" panose="02020603050405020304" pitchFamily="18" charset="0"/>
              </a:rPr>
              <a:t>фирма занимала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малый </a:t>
            </a:r>
            <a:r>
              <a:rPr lang="ru-RU" altLang="ru-RU" sz="2200" dirty="0">
                <a:latin typeface="Times New Roman Cyr" panose="02020603050405020304" pitchFamily="18" charset="0"/>
              </a:rPr>
              <a:t>объем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рынка и не влияла на его характеристики.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Существует свободный вход на рынок и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вы-ход </a:t>
            </a:r>
            <a:r>
              <a:rPr lang="ru-RU" altLang="ru-RU" sz="2200" dirty="0">
                <a:latin typeface="Times New Roman Cyr" panose="02020603050405020304" pitchFamily="18" charset="0"/>
              </a:rPr>
              <a:t>с рынка, прибыль фирм – нулевая.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76513" y="4583205"/>
            <a:ext cx="296748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altLang="ru-RU" sz="2200" b="1" dirty="0"/>
              <a:t>Эдвард </a:t>
            </a:r>
            <a:r>
              <a:rPr lang="ru-RU" altLang="ru-RU" sz="2200" b="1" dirty="0" err="1"/>
              <a:t>Хастингс</a:t>
            </a:r>
            <a:endParaRPr lang="ru-RU" altLang="ru-RU" sz="2200" b="1" dirty="0"/>
          </a:p>
          <a:p>
            <a:pPr algn="ctr"/>
            <a:r>
              <a:rPr lang="ru-RU" altLang="ru-RU" sz="2200" dirty="0"/>
              <a:t> </a:t>
            </a:r>
            <a:r>
              <a:rPr lang="ru-RU" altLang="ru-RU" sz="2200" b="1" dirty="0" err="1"/>
              <a:t>Чемберлин</a:t>
            </a:r>
            <a:endParaRPr lang="ru-RU" altLang="ru-RU" sz="2200" b="1" dirty="0"/>
          </a:p>
          <a:p>
            <a:pPr algn="ctr"/>
            <a:r>
              <a:rPr lang="ru-RU" altLang="ru-RU" sz="2200" dirty="0"/>
              <a:t>(1899 – 1967)</a:t>
            </a:r>
          </a:p>
        </p:txBody>
      </p:sp>
      <p:pic>
        <p:nvPicPr>
          <p:cNvPr id="8" name="Picture 12" descr="1946 HarvardAlbum Chamberlin Edw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36" y="1222308"/>
            <a:ext cx="2710745" cy="33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8763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3" descr="Avinash_Dix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57" y="1217672"/>
            <a:ext cx="2171701" cy="304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0" name="Picture 4" descr="StiglitzJoseph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1232408"/>
            <a:ext cx="2458288" cy="30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Прямоугольник 13"/>
          <p:cNvSpPr>
            <a:spLocks noChangeArrowheads="1"/>
          </p:cNvSpPr>
          <p:nvPr/>
        </p:nvSpPr>
        <p:spPr bwMode="auto">
          <a:xfrm>
            <a:off x="2812213" y="1161268"/>
            <a:ext cx="381287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Джозеф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Стиглиц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(род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1943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Лауреат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Нобелевской</a:t>
            </a:r>
            <a:r>
              <a:rPr lang="en-US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премии</a:t>
            </a:r>
            <a:r>
              <a:rPr lang="en-US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экономике</a:t>
            </a:r>
            <a:r>
              <a:rPr lang="en-US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(2001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за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рынков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асимметричной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</a:t>
            </a:r>
            <a:r>
              <a:rPr lang="en-US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формацией</a:t>
            </a:r>
            <a:r>
              <a:rPr lang="en-US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42" name="Прямоугольник 14"/>
          <p:cNvSpPr>
            <a:spLocks noChangeArrowheads="1"/>
          </p:cNvSpPr>
          <p:nvPr/>
        </p:nvSpPr>
        <p:spPr bwMode="auto">
          <a:xfrm>
            <a:off x="2812213" y="2850717"/>
            <a:ext cx="38128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b="1" dirty="0" err="1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Авинаш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Диксит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(род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1944)</a:t>
            </a:r>
          </a:p>
          <a:p>
            <a:pPr algn="just"/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Президент </a:t>
            </a:r>
            <a:r>
              <a:rPr lang="ru-RU" alt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Эконометрическо</a:t>
            </a:r>
            <a:r>
              <a:rPr lang="en-US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общества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Американской экономической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ассоциации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14300" y="4379431"/>
            <a:ext cx="89058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42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652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881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51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08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65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22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9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Базовые предположения модели </a:t>
            </a:r>
            <a:r>
              <a:rPr lang="ru-RU" altLang="ru-RU" sz="2200" b="1" dirty="0" err="1">
                <a:solidFill>
                  <a:srgbClr val="00FFFF"/>
                </a:solidFill>
                <a:latin typeface="Times New Roman Cyr" panose="02020603050405020304" pitchFamily="18" charset="0"/>
              </a:rPr>
              <a:t>Диксита-Стиглица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: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Любовь потребителей к разнообразию (моделируется через </a:t>
            </a:r>
            <a:r>
              <a:rPr lang="en-US" altLang="ru-RU" sz="2200" dirty="0">
                <a:latin typeface="Times New Roman Cyr" panose="02020603050405020304" pitchFamily="18" charset="0"/>
              </a:rPr>
              <a:t>CES-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фун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кцию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ru-RU" altLang="ru-RU" sz="2200" dirty="0">
                <a:latin typeface="Times New Roman Cyr" panose="02020603050405020304" pitchFamily="18" charset="0"/>
              </a:rPr>
              <a:t>полезности).</a:t>
            </a:r>
          </a:p>
          <a:p>
            <a:pPr algn="just">
              <a:buFontTx/>
              <a:buAutoNum type="arabicPeriod"/>
            </a:pPr>
            <a:r>
              <a:rPr lang="ru-RU" altLang="ru-RU" sz="2200" dirty="0">
                <a:latin typeface="Times New Roman Cyr" panose="02020603050405020304" pitchFamily="18" charset="0"/>
              </a:rPr>
              <a:t>Возрастающая отдача от масштаба (моделируется через функцию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из</a:t>
            </a:r>
            <a:r>
              <a:rPr lang="en-US" altLang="ru-RU" sz="2200" dirty="0" smtClean="0">
                <a:latin typeface="Times New Roman Cyr" panose="02020603050405020304" pitchFamily="18" charset="0"/>
              </a:rPr>
              <a:t>-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держек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TC </a:t>
            </a:r>
            <a:r>
              <a:rPr lang="en-US" altLang="ru-RU" sz="2200" dirty="0">
                <a:latin typeface="Times New Roman Cyr" panose="02020603050405020304" pitchFamily="18" charset="0"/>
              </a:rPr>
              <a:t>= </a:t>
            </a:r>
            <a:r>
              <a:rPr lang="en-US" altLang="ru-RU" sz="2200" i="1" dirty="0">
                <a:latin typeface="Times New Roman Cyr" panose="02020603050405020304" pitchFamily="18" charset="0"/>
              </a:rPr>
              <a:t>F</a:t>
            </a:r>
            <a:r>
              <a:rPr lang="en-US" altLang="ru-RU" sz="2200" dirty="0">
                <a:latin typeface="Times New Roman Cyr" panose="02020603050405020304" pitchFamily="18" charset="0"/>
              </a:rPr>
              <a:t> + </a:t>
            </a:r>
            <a:r>
              <a:rPr lang="en-US" altLang="ru-RU" sz="2200" i="1" dirty="0" err="1">
                <a:latin typeface="Times New Roman Cyr" panose="02020603050405020304" pitchFamily="18" charset="0"/>
              </a:rPr>
              <a:t>cq</a:t>
            </a:r>
            <a:r>
              <a:rPr lang="en-US" altLang="ru-RU" sz="2200" dirty="0">
                <a:latin typeface="Times New Roman Cyr" panose="02020603050405020304" pitchFamily="18" charset="0"/>
              </a:rPr>
              <a:t>)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</p:txBody>
      </p:sp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Диксита-Стиглица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’ 1977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862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2" grpId="0"/>
      <p:bldP spid="1167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Диксита-Стиглица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’ 1977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/>
              <p:cNvSpPr txBox="1">
                <a:spLocks noChangeArrowheads="1"/>
              </p:cNvSpPr>
              <p:nvPr/>
            </p:nvSpPr>
            <p:spPr bwMode="auto">
              <a:xfrm>
                <a:off x="80963" y="1079725"/>
                <a:ext cx="8929687" cy="5170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01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573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1717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 smtClean="0">
                    <a:latin typeface="Times New Roman" panose="02020603050405020304" pitchFamily="18" charset="0"/>
                  </a:rPr>
                  <a:t>Экономика состоит из двух секторов: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сельскохозяйственного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 (</a:t>
                </a:r>
                <a:r>
                  <a:rPr lang="ru-RU" altLang="ru-RU" sz="2200" dirty="0" err="1" smtClean="0">
                    <a:latin typeface="Times New Roman" panose="02020603050405020304" pitchFamily="18" charset="0"/>
                  </a:rPr>
                  <a:t>тради</a:t>
                </a:r>
                <a:r>
                  <a:rPr lang="en-US" altLang="ru-RU" sz="2200" dirty="0" smtClean="0">
                    <a:latin typeface="Times New Roman" panose="02020603050405020304" pitchFamily="18" charset="0"/>
                  </a:rPr>
                  <a:t>-</a:t>
                </a:r>
                <a:r>
                  <a:rPr lang="ru-RU" altLang="ru-RU" sz="2200" dirty="0" err="1" smtClean="0">
                    <a:latin typeface="Times New Roman" panose="02020603050405020304" pitchFamily="18" charset="0"/>
                  </a:rPr>
                  <a:t>ционного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) и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промышленного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 (современного).</a:t>
                </a:r>
                <a:endParaRPr lang="en-US" altLang="ru-RU" sz="2200" dirty="0">
                  <a:latin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>
                    <a:latin typeface="Times New Roman" panose="02020603050405020304" pitchFamily="18" charset="0"/>
                  </a:rPr>
                  <a:t>В сельском хозяйстве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однородный продукт </a:t>
                </a:r>
                <a:r>
                  <a:rPr lang="en-US" altLang="ru-RU" sz="2200" b="1" i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производится с </a:t>
                </a:r>
                <a:r>
                  <a:rPr lang="ru-RU" altLang="ru-RU" sz="2200" dirty="0" err="1" smtClean="0">
                    <a:latin typeface="Times New Roman" panose="02020603050405020304" pitchFamily="18" charset="0"/>
                  </a:rPr>
                  <a:t>посто</a:t>
                </a:r>
                <a:r>
                  <a:rPr lang="en-US" altLang="ru-RU" sz="2200" dirty="0" smtClean="0">
                    <a:latin typeface="Times New Roman" panose="02020603050405020304" pitchFamily="18" charset="0"/>
                  </a:rPr>
                  <a:t>-</a:t>
                </a:r>
                <a:r>
                  <a:rPr lang="ru-RU" altLang="ru-RU" sz="2200" dirty="0" err="1" smtClean="0">
                    <a:latin typeface="Times New Roman" panose="02020603050405020304" pitchFamily="18" charset="0"/>
                  </a:rPr>
                  <a:t>янной</a:t>
                </a:r>
                <a:r>
                  <a:rPr lang="ru-RU" altLang="ru-RU" sz="2200" dirty="0" smtClean="0">
                    <a:latin typeface="Times New Roman" panose="02020603050405020304" pitchFamily="18" charset="0"/>
                  </a:rPr>
                  <a:t> отдачей 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и продается на совершенно конкурентном рынке</a:t>
                </a:r>
                <a:r>
                  <a:rPr lang="en-US" altLang="ru-RU" sz="2200" dirty="0">
                    <a:latin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>
                    <a:latin typeface="Times New Roman" panose="02020603050405020304" pitchFamily="18" charset="0"/>
                  </a:rPr>
                  <a:t>В </a:t>
                </a:r>
                <a:r>
                  <a:rPr lang="ru-RU" altLang="ru-RU" sz="2200" dirty="0" smtClean="0">
                    <a:latin typeface="Times New Roman" panose="02020603050405020304" pitchFamily="18" charset="0"/>
                  </a:rPr>
                  <a:t>промышленности 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производится </a:t>
                </a:r>
                <a:r>
                  <a:rPr lang="en-US" altLang="ru-RU" sz="2200" b="1" i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разновидностей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горизонтально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дифференцированного продукта </a:t>
                </a:r>
                <a:r>
                  <a:rPr lang="en-US" altLang="ru-RU" sz="2200" b="1" i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M 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с возрастающей </a:t>
                </a:r>
                <a:r>
                  <a:rPr lang="ru-RU" altLang="ru-RU" sz="2200" dirty="0" smtClean="0">
                    <a:latin typeface="Times New Roman" panose="02020603050405020304" pitchFamily="18" charset="0"/>
                  </a:rPr>
                  <a:t>отдачей.</a:t>
                </a:r>
                <a:endParaRPr lang="en-US" altLang="ru-RU" sz="2200" dirty="0">
                  <a:latin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ru-RU" sz="2200" i="1" dirty="0">
                    <a:latin typeface="Times New Roman" panose="02020603050405020304" pitchFamily="18" charset="0"/>
                  </a:rPr>
                  <a:t>L</a:t>
                </a:r>
                <a:r>
                  <a:rPr lang="en-US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потребителей (они же рабочие), чьи предпочтения идентичны и </a:t>
                </a:r>
                <a:r>
                  <a:rPr lang="ru-RU" altLang="ru-RU" sz="2200" dirty="0" smtClean="0">
                    <a:latin typeface="Times New Roman" panose="02020603050405020304" pitchFamily="18" charset="0"/>
                  </a:rPr>
                  <a:t>за</a:t>
                </a:r>
                <a:r>
                  <a:rPr lang="en-US" altLang="ru-RU" sz="2200" dirty="0" smtClean="0">
                    <a:latin typeface="Times New Roman" panose="02020603050405020304" pitchFamily="18" charset="0"/>
                  </a:rPr>
                  <a:t>-</a:t>
                </a:r>
                <a:r>
                  <a:rPr lang="ru-RU" altLang="ru-RU" sz="2200" dirty="0" smtClean="0">
                    <a:latin typeface="Times New Roman" panose="02020603050405020304" pitchFamily="18" charset="0"/>
                  </a:rPr>
                  <a:t>даны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на верхнем уровне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полезностью 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Кобба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-Дугласа</a:t>
                </a:r>
                <a:r>
                  <a:rPr lang="ru-RU" altLang="ru-RU" sz="2200" dirty="0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sSup>
                      <m:s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ru-RU" altLang="ru-RU" sz="2200" dirty="0" smtClean="0">
                    <a:latin typeface="Times New Roman" panose="02020603050405020304" pitchFamily="18" charset="0"/>
                  </a:rPr>
                  <a:t>.</a:t>
                </a:r>
                <a:endParaRPr lang="ru-RU" altLang="ru-RU" sz="2200" dirty="0">
                  <a:latin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>
                    <a:latin typeface="Times New Roman" panose="02020603050405020304" pitchFamily="18" charset="0"/>
                  </a:rPr>
                  <a:t>Функция полезности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нижнего уровня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имеет</a:t>
                </a:r>
                <a:r>
                  <a:rPr lang="ru-RU" altLang="ru-RU" sz="2200" dirty="0" smtClean="0">
                    <a:latin typeface="Times New Roman" panose="02020603050405020304" pitchFamily="18" charset="0"/>
                  </a:rPr>
                  <a:t>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постоянную 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эластич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-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ность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" panose="02020603050405020304" pitchFamily="18" charset="0"/>
                  </a:rPr>
                  <a:t>замещения </a:t>
                </a:r>
                <a:r>
                  <a:rPr lang="ru-RU" altLang="ru-RU" sz="22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ru-RU" sz="2200" dirty="0">
                    <a:latin typeface="Times New Roman" panose="02020603050405020304" pitchFamily="18" charset="0"/>
                  </a:rPr>
                  <a:t>CES</a:t>
                </a:r>
                <a:r>
                  <a:rPr lang="ru-RU" altLang="ru-RU" sz="2200" dirty="0" smtClean="0">
                    <a:latin typeface="Times New Roman" panose="02020603050405020304" pitchFamily="18" charset="0"/>
                  </a:rPr>
                  <a:t>-функция).</a:t>
                </a:r>
              </a:p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Все </a:t>
                </a:r>
                <a:r>
                  <a:rPr lang="en-US" altLang="ru-RU" sz="2200" i="1" dirty="0">
                    <a:latin typeface="Times New Roman Cyr" panose="02020603050405020304" pitchFamily="18" charset="0"/>
                  </a:rPr>
                  <a:t>L</a:t>
                </a:r>
                <a:r>
                  <a:rPr lang="en-US" altLang="ru-RU" sz="2200" dirty="0">
                    <a:latin typeface="Times New Roman Cyr" panose="02020603050405020304" pitchFamily="18" charset="0"/>
                  </a:rPr>
                  <a:t> </a:t>
                </a:r>
                <a:r>
                  <a:rPr lang="ru-RU" altLang="ru-RU" sz="2200" dirty="0">
                    <a:latin typeface="Times New Roman Cyr" panose="02020603050405020304" pitchFamily="18" charset="0"/>
                  </a:rPr>
                  <a:t>рабочих разделяются на </a:t>
                </a:r>
                <a:r>
                  <a:rPr lang="el-GR" altLang="ru-RU" sz="2200" b="1" i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α</a:t>
                </a:r>
                <a:r>
                  <a:rPr lang="en-US" altLang="ru-RU" sz="2200" b="1" i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L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 промышленных</a:t>
                </a:r>
                <a:r>
                  <a:rPr lang="ru-RU" altLang="ru-RU" sz="2200" dirty="0">
                    <a:latin typeface="Times New Roman Cyr" panose="02020603050405020304" pitchFamily="18" charset="0"/>
                  </a:rPr>
                  <a:t> и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(1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anose="02020603050405020304" pitchFamily="18" charset="0"/>
                    <a:sym typeface="Symbol" panose="05050102010706020507" pitchFamily="18" charset="2"/>
                  </a:rPr>
                  <a:t>–</a:t>
                </a:r>
                <a:r>
                  <a:rPr lang="el-GR" altLang="ru-RU" sz="2200" b="1" i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α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)</a:t>
                </a:r>
                <a:r>
                  <a:rPr lang="en-US" altLang="ru-RU" sz="2200" b="1" i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L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сель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-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скохозяйственных</a:t>
                </a:r>
                <a:r>
                  <a:rPr lang="ru-RU" altLang="ru-RU" sz="2200" dirty="0">
                    <a:latin typeface="Times New Roman Cyr" panose="02020603050405020304" pitchFamily="18" charset="0"/>
                  </a:rPr>
                  <a:t>.</a:t>
                </a:r>
                <a:endParaRPr lang="ru-RU" altLang="ru-RU" sz="2200" b="1" dirty="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Потребности </a:t>
                </a:r>
                <a:r>
                  <a:rPr lang="ru-RU" altLang="ru-RU" sz="2200" dirty="0">
                    <a:latin typeface="Times New Roman Cyr" panose="02020603050405020304" pitchFamily="18" charset="0"/>
                  </a:rPr>
                  <a:t>фирмы промышленного сектора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в труде</a:t>
                </a: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𝑐𝑞</m:t>
                    </m:r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.</a:t>
                </a:r>
                <a:endParaRPr lang="ru-RU" altLang="ru-RU" sz="2200" dirty="0">
                  <a:latin typeface="Times New Roman Cyr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>
                    <a:latin typeface="Times New Roman Cyr" panose="02020603050405020304" pitchFamily="18" charset="0"/>
                  </a:rPr>
                  <a:t>Суммарные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издержки на оплату труда</a:t>
                </a:r>
                <a:r>
                  <a:rPr lang="ru-RU" altLang="ru-RU" sz="2200" dirty="0">
                    <a:latin typeface="Times New Roman Cyr" panose="02020603050405020304" pitchFamily="18" charset="0"/>
                  </a:rPr>
                  <a:t> (других </a:t>
                </a:r>
                <a:r>
                  <a:rPr lang="ru-RU" altLang="ru-RU" sz="2200" dirty="0" smtClean="0">
                    <a:latin typeface="Times New Roman Cyr" panose="02020603050405020304" pitchFamily="18" charset="0"/>
                  </a:rPr>
                  <a:t>нет):</a:t>
                </a:r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𝑤𝑙</m:t>
                    </m:r>
                  </m:oMath>
                </a14:m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.</a:t>
                </a:r>
                <a:endParaRPr lang="ru-RU" altLang="ru-RU" sz="2200" dirty="0">
                  <a:latin typeface="Times New Roman Cyr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AutoNum type="arabicPeriod"/>
                </a:pPr>
                <a:r>
                  <a:rPr lang="ru-RU" altLang="ru-RU" sz="2200" dirty="0">
                    <a:latin typeface="Times New Roman Cyr" panose="02020603050405020304" pitchFamily="18" charset="0"/>
                  </a:rPr>
                  <a:t>В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сельском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хозяйстве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anose="02020603050405020304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ru-RU" altLang="ru-RU" sz="2200" b="1" dirty="0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63" y="1079725"/>
                <a:ext cx="8929687" cy="5170646"/>
              </a:xfrm>
              <a:prstGeom prst="rect">
                <a:avLst/>
              </a:prstGeom>
              <a:blipFill>
                <a:blip r:embed="rId2"/>
                <a:stretch>
                  <a:fillRect l="-751" t="-825" r="-887" b="-15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47259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потребителя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9"/>
              <p:cNvSpPr>
                <a:spLocks noChangeArrowheads="1"/>
              </p:cNvSpPr>
              <p:nvPr/>
            </p:nvSpPr>
            <p:spPr bwMode="auto">
              <a:xfrm>
                <a:off x="95249" y="1158093"/>
                <a:ext cx="9048751" cy="1908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ru-RU" sz="2200" b="1" dirty="0" smtClean="0">
                    <a:solidFill>
                      <a:srgbClr val="00FFFF"/>
                    </a:solidFill>
                  </a:rPr>
                  <a:t>CES-</a:t>
                </a:r>
                <a:r>
                  <a:rPr lang="ru-RU" altLang="ru-RU" sz="2200" b="1" dirty="0">
                    <a:solidFill>
                      <a:srgbClr val="00FFFF"/>
                    </a:solidFill>
                  </a:rPr>
                  <a:t>функция полезности:</a:t>
                </a:r>
              </a:p>
              <a:p>
                <a:endParaRPr lang="ru-RU" altLang="ru-RU" sz="2200" b="1" dirty="0" smtClean="0">
                  <a:solidFill>
                    <a:srgbClr val="00FFFF"/>
                  </a:solidFill>
                </a:endParaRPr>
              </a:p>
              <a:p>
                <a:endParaRPr lang="ru-RU" altLang="ru-RU" sz="800" b="1" dirty="0">
                  <a:solidFill>
                    <a:srgbClr val="00FFFF"/>
                  </a:solidFill>
                </a:endParaRPr>
              </a:p>
              <a:p>
                <a:r>
                  <a:rPr lang="ru-RU" altLang="ru-RU" sz="2200" b="1" dirty="0">
                    <a:solidFill>
                      <a:srgbClr val="00FFFF"/>
                    </a:solidFill>
                  </a:rPr>
                  <a:t>Крайние случаи:</a:t>
                </a:r>
              </a:p>
              <a:p>
                <a:r>
                  <a:rPr lang="ru-RU" altLang="ru-RU" sz="2200" i="1" dirty="0">
                    <a:sym typeface="Symbol" panose="05050102010706020507" pitchFamily="18" charset="2"/>
                  </a:rPr>
                  <a:t>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= 0, </a:t>
                </a:r>
                <a:r>
                  <a:rPr lang="ru-RU" altLang="ru-RU" sz="2200" i="1" dirty="0">
                    <a:sym typeface="Symbol" panose="05050102010706020507" pitchFamily="18" charset="2"/>
                  </a:rPr>
                  <a:t>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=1 – независимые товары, 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полезность </a:t>
                </a:r>
                <a:r>
                  <a:rPr lang="ru-RU" altLang="ru-RU" sz="2200" dirty="0" err="1" smtClean="0">
                    <a:sym typeface="Symbol" panose="05050102010706020507" pitchFamily="18" charset="2"/>
                  </a:rPr>
                  <a:t>Кобба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-Дугласа: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ru-RU" sz="2200" dirty="0" smtClean="0">
                    <a:sym typeface="Symbol" panose="05050102010706020507" pitchFamily="18" charset="2"/>
                  </a:rPr>
                  <a:t>.</a:t>
                </a:r>
                <a:endParaRPr lang="ru-RU" altLang="ru-RU" sz="2200" dirty="0">
                  <a:sym typeface="Symbol" panose="05050102010706020507" pitchFamily="18" charset="2"/>
                </a:endParaRPr>
              </a:p>
              <a:p>
                <a:r>
                  <a:rPr lang="ru-RU" altLang="ru-RU" sz="2200" i="1" dirty="0">
                    <a:sym typeface="Symbol" panose="05050102010706020507" pitchFamily="18" charset="2"/>
                  </a:rPr>
                  <a:t>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= 1, </a:t>
                </a:r>
                <a:r>
                  <a:rPr lang="ru-RU" altLang="ru-RU" sz="2200" i="1" dirty="0">
                    <a:sym typeface="Symbol" panose="05050102010706020507" pitchFamily="18" charset="2"/>
                  </a:rPr>
                  <a:t>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  – совершенные заменители, линейная 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полезность: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ru-RU" sz="2200" dirty="0" smtClean="0"/>
                  <a:t>.</a:t>
                </a:r>
                <a:endParaRPr lang="ru-RU" altLang="ru-RU" sz="2200" dirty="0"/>
              </a:p>
            </p:txBody>
          </p:sp>
        </mc:Choice>
        <mc:Fallback xmlns="">
          <p:sp>
            <p:nvSpPr>
              <p:cNvPr id="5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49" y="1158093"/>
                <a:ext cx="9048751" cy="1908215"/>
              </a:xfrm>
              <a:prstGeom prst="rect">
                <a:avLst/>
              </a:prstGeom>
              <a:blipFill>
                <a:blip r:embed="rId3"/>
                <a:stretch>
                  <a:fillRect l="-876" t="-2236" r="-5930" b="-42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65628"/>
              </p:ext>
            </p:extLst>
          </p:nvPr>
        </p:nvGraphicFramePr>
        <p:xfrm>
          <a:off x="601662" y="3751262"/>
          <a:ext cx="4108361" cy="80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Уравнение" r:id="rId4" imgW="2108160" imgH="431640" progId="Equation.3">
                  <p:embed/>
                </p:oleObj>
              </mc:Choice>
              <mc:Fallback>
                <p:oleObj name="Уравнение" r:id="rId4" imgW="2108160" imgH="431640" progId="Equation.3">
                  <p:embed/>
                  <p:pic>
                    <p:nvPicPr>
                      <p:cNvPr id="1106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" y="3751262"/>
                        <a:ext cx="4108361" cy="809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76200" y="3076035"/>
            <a:ext cx="9067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>
                <a:solidFill>
                  <a:srgbClr val="00FFFF"/>
                </a:solidFill>
              </a:rPr>
              <a:t>Задача потребителя – максимизация полезности</a:t>
            </a:r>
            <a:r>
              <a:rPr lang="ru-RU" altLang="ru-RU" sz="2200" dirty="0"/>
              <a:t> от приобретения </a:t>
            </a:r>
            <a:r>
              <a:rPr lang="ru-RU" altLang="ru-RU" sz="2200" dirty="0" err="1" smtClean="0"/>
              <a:t>диф</a:t>
            </a:r>
            <a:r>
              <a:rPr lang="en-US" altLang="ru-RU" sz="2200" dirty="0" smtClean="0"/>
              <a:t>-</a:t>
            </a:r>
            <a:r>
              <a:rPr lang="ru-RU" altLang="ru-RU" sz="2200" dirty="0" err="1" smtClean="0"/>
              <a:t>ференцированного</a:t>
            </a:r>
            <a:r>
              <a:rPr lang="ru-RU" altLang="ru-RU" sz="2200" dirty="0" smtClean="0"/>
              <a:t> продукта, если </a:t>
            </a:r>
            <a:r>
              <a:rPr lang="ru-RU" altLang="ru-RU" sz="2200" dirty="0"/>
              <a:t>на него тратится </a:t>
            </a:r>
            <a:r>
              <a:rPr lang="ru-RU" altLang="ru-RU" sz="2200" b="1" dirty="0">
                <a:solidFill>
                  <a:srgbClr val="00FFFF"/>
                </a:solidFill>
              </a:rPr>
              <a:t>доля </a:t>
            </a:r>
            <a:r>
              <a:rPr lang="en-US" alt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</a:t>
            </a:r>
            <a:r>
              <a:rPr lang="en-US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дохода </a:t>
            </a:r>
            <a:r>
              <a:rPr lang="en-US" alt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I</a:t>
            </a:r>
            <a:r>
              <a:rPr lang="ru-RU" altLang="ru-RU" sz="2200" dirty="0">
                <a:sym typeface="Symbol" panose="05050102010706020507" pitchFamily="18" charset="2"/>
              </a:rPr>
              <a:t>:</a:t>
            </a:r>
            <a:endParaRPr lang="en-US" altLang="ru-RU" sz="2200" dirty="0">
              <a:sym typeface="Symbol" panose="05050102010706020507" pitchFamily="18" charset="2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79794" y="4449972"/>
            <a:ext cx="30084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Функция Лагранжа</a:t>
            </a:r>
            <a:r>
              <a:rPr lang="ru-RU" altLang="ru-RU" sz="2200" dirty="0">
                <a:sym typeface="Symbol" panose="05050102010706020507" pitchFamily="18" charset="2"/>
              </a:rPr>
              <a:t>:</a:t>
            </a:r>
            <a:endParaRPr lang="en-US" altLang="ru-RU" sz="2200" dirty="0">
              <a:sym typeface="Symbol" panose="05050102010706020507" pitchFamily="18" charset="2"/>
            </a:endParaRPr>
          </a:p>
        </p:txBody>
      </p:sp>
      <p:graphicFrame>
        <p:nvGraphicFramePr>
          <p:cNvPr id="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00847"/>
              </p:ext>
            </p:extLst>
          </p:nvPr>
        </p:nvGraphicFramePr>
        <p:xfrm>
          <a:off x="610229" y="4795436"/>
          <a:ext cx="4302122" cy="80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Формула" r:id="rId6" imgW="2273040" imgH="457200" progId="Equation.3">
                  <p:embed/>
                </p:oleObj>
              </mc:Choice>
              <mc:Fallback>
                <p:oleObj name="Формула" r:id="rId6" imgW="2273040" imgH="457200" progId="Equation.3">
                  <p:embed/>
                  <p:pic>
                    <p:nvPicPr>
                      <p:cNvPr id="1106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29" y="4795436"/>
                        <a:ext cx="4302122" cy="807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49883"/>
              </p:ext>
            </p:extLst>
          </p:nvPr>
        </p:nvGraphicFramePr>
        <p:xfrm>
          <a:off x="5101265" y="4848836"/>
          <a:ext cx="2162175" cy="69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Формула" r:id="rId8" imgW="1130040" imgH="393480" progId="Equation.3">
                  <p:embed/>
                </p:oleObj>
              </mc:Choice>
              <mc:Fallback>
                <p:oleObj name="Формула" r:id="rId8" imgW="1130040" imgH="393480" progId="Equation.3">
                  <p:embed/>
                  <p:pic>
                    <p:nvPicPr>
                      <p:cNvPr id="1106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265" y="4848836"/>
                        <a:ext cx="2162175" cy="695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809833"/>
              </p:ext>
            </p:extLst>
          </p:nvPr>
        </p:nvGraphicFramePr>
        <p:xfrm>
          <a:off x="586416" y="5444279"/>
          <a:ext cx="1414912" cy="89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Формула" r:id="rId10" imgW="799920" imgH="507960" progId="Equation.3">
                  <p:embed/>
                </p:oleObj>
              </mc:Choice>
              <mc:Fallback>
                <p:oleObj name="Формула" r:id="rId10" imgW="799920" imgH="507960" progId="Equation.3">
                  <p:embed/>
                  <p:pic>
                    <p:nvPicPr>
                      <p:cNvPr id="1106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16" y="5444279"/>
                        <a:ext cx="1414912" cy="8988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240906"/>
              </p:ext>
            </p:extLst>
          </p:nvPr>
        </p:nvGraphicFramePr>
        <p:xfrm>
          <a:off x="3583348" y="999312"/>
          <a:ext cx="5227032" cy="1082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Формула" r:id="rId12" imgW="3187440" imgH="660240" progId="Equation.3">
                  <p:embed/>
                </p:oleObj>
              </mc:Choice>
              <mc:Fallback>
                <p:oleObj name="Формула" r:id="rId12" imgW="3187440" imgH="660240" progId="Equation.3">
                  <p:embed/>
                  <p:pic>
                    <p:nvPicPr>
                      <p:cNvPr id="1106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348" y="999312"/>
                        <a:ext cx="5227032" cy="1082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75085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Задача фирмы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14300" y="1062844"/>
            <a:ext cx="59197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200" b="1">
                <a:solidFill>
                  <a:srgbClr val="00FFFF"/>
                </a:solidFill>
              </a:rPr>
              <a:t>Задача фирмы – максимизация прибыли</a:t>
            </a:r>
            <a:r>
              <a:rPr lang="ru-RU" altLang="ru-RU" sz="2200">
                <a:sym typeface="Symbol" panose="05050102010706020507" pitchFamily="18" charset="2"/>
              </a:rPr>
              <a:t>:</a:t>
            </a:r>
            <a:endParaRPr lang="en-US" altLang="ru-RU" sz="2200">
              <a:sym typeface="Symbol" panose="05050102010706020507" pitchFamily="18" charset="2"/>
            </a:endParaRP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102079"/>
              </p:ext>
            </p:extLst>
          </p:nvPr>
        </p:nvGraphicFramePr>
        <p:xfrm>
          <a:off x="624637" y="1430618"/>
          <a:ext cx="4789906" cy="47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0" name="Формула" r:id="rId3" imgW="2984400" imgH="291960" progId="Equation.3">
                  <p:embed/>
                </p:oleObj>
              </mc:Choice>
              <mc:Fallback>
                <p:oleObj name="Формула" r:id="rId3" imgW="2984400" imgH="291960" progId="Equation.3">
                  <p:embed/>
                  <p:pic>
                    <p:nvPicPr>
                      <p:cNvPr id="1116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37" y="1430618"/>
                        <a:ext cx="4789906" cy="4731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24035" y="1761639"/>
            <a:ext cx="90027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Большое число участников рынка</a:t>
            </a:r>
            <a:r>
              <a:rPr lang="ru-RU" altLang="ru-RU" sz="2200" dirty="0"/>
              <a:t>   </a:t>
            </a:r>
            <a:r>
              <a:rPr lang="ru-RU" altLang="ru-RU" sz="2200" dirty="0">
                <a:sym typeface="Symbol" panose="05050102010706020507" pitchFamily="18" charset="2"/>
              </a:rPr>
              <a:t>   </a:t>
            </a:r>
            <a:r>
              <a:rPr lang="ru-RU" altLang="ru-RU" sz="2200" dirty="0"/>
              <a:t>цена, установленная </a:t>
            </a:r>
            <a:r>
              <a:rPr lang="en-US" altLang="ru-RU" sz="2200" i="1" dirty="0"/>
              <a:t>j</a:t>
            </a:r>
            <a:r>
              <a:rPr lang="ru-RU" altLang="ru-RU" sz="2200" dirty="0"/>
              <a:t>-фирмой,</a:t>
            </a:r>
          </a:p>
          <a:p>
            <a:pPr eaLnBrk="1" hangingPunct="1"/>
            <a:r>
              <a:rPr lang="ru-RU" altLang="ru-RU" sz="2200" dirty="0"/>
              <a:t>не влияет на спрос </a:t>
            </a:r>
            <a:r>
              <a:rPr lang="en-US" altLang="ru-RU" sz="2200" i="1" dirty="0" err="1"/>
              <a:t>i</a:t>
            </a:r>
            <a:r>
              <a:rPr lang="ru-RU" altLang="ru-RU" sz="2200" dirty="0"/>
              <a:t>-фирмы   </a:t>
            </a:r>
            <a:r>
              <a:rPr lang="ru-RU" altLang="ru-RU" sz="2200" dirty="0">
                <a:sym typeface="Symbol" panose="05050102010706020507" pitchFamily="18" charset="2"/>
              </a:rPr>
              <a:t></a:t>
            </a:r>
            <a:endParaRPr lang="ru-RU" altLang="ru-RU" sz="2200" dirty="0"/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809518"/>
              </p:ext>
            </p:extLst>
          </p:nvPr>
        </p:nvGraphicFramePr>
        <p:xfrm>
          <a:off x="4181235" y="2121269"/>
          <a:ext cx="1761076" cy="41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1" name="Формула" r:id="rId5" imgW="1015920" imgH="241200" progId="Equation.3">
                  <p:embed/>
                </p:oleObj>
              </mc:Choice>
              <mc:Fallback>
                <p:oleObj name="Формула" r:id="rId5" imgW="1015920" imgH="241200" progId="Equation.3">
                  <p:embed/>
                  <p:pic>
                    <p:nvPicPr>
                      <p:cNvPr id="1116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235" y="2121269"/>
                        <a:ext cx="1761076" cy="414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084448"/>
              </p:ext>
            </p:extLst>
          </p:nvPr>
        </p:nvGraphicFramePr>
        <p:xfrm>
          <a:off x="565149" y="2477155"/>
          <a:ext cx="4360287" cy="53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2" name="Формула" r:id="rId7" imgW="2387520" imgH="304560" progId="Equation.3">
                  <p:embed/>
                </p:oleObj>
              </mc:Choice>
              <mc:Fallback>
                <p:oleObj name="Формула" r:id="rId7" imgW="2387520" imgH="304560" progId="Equation.3">
                  <p:embed/>
                  <p:pic>
                    <p:nvPicPr>
                      <p:cNvPr id="1116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49" y="2477155"/>
                        <a:ext cx="4360287" cy="537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540516"/>
              </p:ext>
            </p:extLst>
          </p:nvPr>
        </p:nvGraphicFramePr>
        <p:xfrm>
          <a:off x="4967673" y="2454647"/>
          <a:ext cx="2502800" cy="53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3" name="Формула" r:id="rId9" imgW="1371600" imgH="304560" progId="Equation.3">
                  <p:embed/>
                </p:oleObj>
              </mc:Choice>
              <mc:Fallback>
                <p:oleObj name="Формула" r:id="rId9" imgW="1371600" imgH="304560" progId="Equation.3">
                  <p:embed/>
                  <p:pic>
                    <p:nvPicPr>
                      <p:cNvPr id="1116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673" y="2454647"/>
                        <a:ext cx="2502800" cy="539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75279"/>
              </p:ext>
            </p:extLst>
          </p:nvPr>
        </p:nvGraphicFramePr>
        <p:xfrm>
          <a:off x="563563" y="2973897"/>
          <a:ext cx="2923470" cy="42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4" name="Формула" r:id="rId11" imgW="1612800" imgH="241200" progId="Equation.3">
                  <p:embed/>
                </p:oleObj>
              </mc:Choice>
              <mc:Fallback>
                <p:oleObj name="Формула" r:id="rId11" imgW="1612800" imgH="241200" progId="Equation.3">
                  <p:embed/>
                  <p:pic>
                    <p:nvPicPr>
                      <p:cNvPr id="1116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973897"/>
                        <a:ext cx="2923470" cy="422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63299"/>
              </p:ext>
            </p:extLst>
          </p:nvPr>
        </p:nvGraphicFramePr>
        <p:xfrm>
          <a:off x="3652032" y="2791551"/>
          <a:ext cx="2090318" cy="69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5" name="Формула" r:id="rId13" imgW="1180800" imgH="393480" progId="Equation.3">
                  <p:embed/>
                </p:oleObj>
              </mc:Choice>
              <mc:Fallback>
                <p:oleObj name="Формула" r:id="rId13" imgW="1180800" imgH="393480" progId="Equation.3">
                  <p:embed/>
                  <p:pic>
                    <p:nvPicPr>
                      <p:cNvPr id="1116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032" y="2791551"/>
                        <a:ext cx="2090318" cy="69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38412" y="3429096"/>
            <a:ext cx="80920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В долгосрочном равновесии прибыль всех фирм равна нулю: 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7183"/>
              </p:ext>
            </p:extLst>
          </p:nvPr>
        </p:nvGraphicFramePr>
        <p:xfrm>
          <a:off x="565150" y="3966294"/>
          <a:ext cx="2592974" cy="38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Формула" r:id="rId15" imgW="1574640" imgH="228600" progId="Equation.3">
                  <p:embed/>
                </p:oleObj>
              </mc:Choice>
              <mc:Fallback>
                <p:oleObj name="Формула" r:id="rId15" imgW="1574640" imgH="228600" progId="Equation.3">
                  <p:embed/>
                  <p:pic>
                    <p:nvPicPr>
                      <p:cNvPr id="1116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66294"/>
                        <a:ext cx="2592974" cy="38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92167"/>
              </p:ext>
            </p:extLst>
          </p:nvPr>
        </p:nvGraphicFramePr>
        <p:xfrm>
          <a:off x="3296100" y="3782868"/>
          <a:ext cx="2283444" cy="72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Формула" r:id="rId17" imgW="1346040" imgH="431640" progId="Equation.3">
                  <p:embed/>
                </p:oleObj>
              </mc:Choice>
              <mc:Fallback>
                <p:oleObj name="Формула" r:id="rId17" imgW="1346040" imgH="431640" progId="Equation.3">
                  <p:embed/>
                  <p:pic>
                    <p:nvPicPr>
                      <p:cNvPr id="11164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100" y="3782868"/>
                        <a:ext cx="2283444" cy="725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67476"/>
              </p:ext>
            </p:extLst>
          </p:nvPr>
        </p:nvGraphicFramePr>
        <p:xfrm>
          <a:off x="5800036" y="3801918"/>
          <a:ext cx="1980990" cy="72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Формула" r:id="rId19" imgW="1168200" imgH="431640" progId="Equation.3">
                  <p:embed/>
                </p:oleObj>
              </mc:Choice>
              <mc:Fallback>
                <p:oleObj name="Формула" r:id="rId19" imgW="1168200" imgH="431640" progId="Equation.3">
                  <p:embed/>
                  <p:pic>
                    <p:nvPicPr>
                      <p:cNvPr id="1116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036" y="3801918"/>
                        <a:ext cx="1980990" cy="725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92813"/>
              </p:ext>
            </p:extLst>
          </p:nvPr>
        </p:nvGraphicFramePr>
        <p:xfrm>
          <a:off x="578060" y="4911322"/>
          <a:ext cx="3600308" cy="37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9" name="Формула" r:id="rId21" imgW="2222280" imgH="228600" progId="Equation.3">
                  <p:embed/>
                </p:oleObj>
              </mc:Choice>
              <mc:Fallback>
                <p:oleObj name="Формула" r:id="rId21" imgW="2222280" imgH="228600" progId="Equation.3">
                  <p:embed/>
                  <p:pic>
                    <p:nvPicPr>
                      <p:cNvPr id="11164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60" y="4911322"/>
                        <a:ext cx="3600308" cy="3751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144463" y="4429340"/>
            <a:ext cx="65426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Размер фирмы (по числу рабочих) и число фирм: </a:t>
            </a: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157163" y="5345736"/>
            <a:ext cx="88790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Равновесный уровень заработной платы (из баланса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предложения и</a:t>
            </a:r>
          </a:p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спроса </a:t>
            </a:r>
            <a:r>
              <a:rPr lang="ru-RU" altLang="ru-RU" sz="2200" b="1" dirty="0">
                <a:solidFill>
                  <a:srgbClr val="00FFFF"/>
                </a:solidFill>
              </a:rPr>
              <a:t>в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сельском хозяйстве): 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492362"/>
              </p:ext>
            </p:extLst>
          </p:nvPr>
        </p:nvGraphicFramePr>
        <p:xfrm>
          <a:off x="589711" y="6132604"/>
          <a:ext cx="4137383" cy="35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0" name="Формула" r:id="rId23" imgW="2374560" imgH="215640" progId="Equation.3">
                  <p:embed/>
                </p:oleObj>
              </mc:Choice>
              <mc:Fallback>
                <p:oleObj name="Формула" r:id="rId23" imgW="2374560" imgH="215640" progId="Equation.3">
                  <p:embed/>
                  <p:pic>
                    <p:nvPicPr>
                      <p:cNvPr id="11165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11" y="6132604"/>
                        <a:ext cx="4137383" cy="359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84879"/>
              </p:ext>
            </p:extLst>
          </p:nvPr>
        </p:nvGraphicFramePr>
        <p:xfrm>
          <a:off x="4847866" y="5967538"/>
          <a:ext cx="1738313" cy="69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1" name="Формула" r:id="rId25" imgW="1041120" imgH="419040" progId="Equation.3">
                  <p:embed/>
                </p:oleObj>
              </mc:Choice>
              <mc:Fallback>
                <p:oleObj name="Формула" r:id="rId25" imgW="1041120" imgH="419040" progId="Equation.3">
                  <p:embed/>
                  <p:pic>
                    <p:nvPicPr>
                      <p:cNvPr id="11165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866" y="5967538"/>
                        <a:ext cx="1738313" cy="697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204174"/>
              </p:ext>
            </p:extLst>
          </p:nvPr>
        </p:nvGraphicFramePr>
        <p:xfrm>
          <a:off x="4353373" y="4759253"/>
          <a:ext cx="967376" cy="68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2" name="Формула" r:id="rId27" imgW="596880" imgH="419040" progId="Equation.3">
                  <p:embed/>
                </p:oleObj>
              </mc:Choice>
              <mc:Fallback>
                <p:oleObj name="Формула" r:id="rId27" imgW="596880" imgH="419040" progId="Equation.3">
                  <p:embed/>
                  <p:pic>
                    <p:nvPicPr>
                      <p:cNvPr id="11165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3373" y="4759253"/>
                        <a:ext cx="967376" cy="687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88199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Сравнительная статика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6" name="Group 8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89358"/>
              </p:ext>
            </p:extLst>
          </p:nvPr>
        </p:nvGraphicFramePr>
        <p:xfrm>
          <a:off x="306388" y="1468913"/>
          <a:ext cx="8518525" cy="2517648"/>
        </p:xfrm>
        <a:graphic>
          <a:graphicData uri="http://schemas.openxmlformats.org/drawingml/2006/table">
            <a:tbl>
              <a:tblPr/>
              <a:tblGrid>
                <a:gridCol w="1214437">
                  <a:extLst>
                    <a:ext uri="{9D8B030D-6E8A-4147-A177-3AD203B41FA5}">
                      <a16:colId xmlns:a16="http://schemas.microsoft.com/office/drawing/2014/main" val="363025972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611863395"/>
                    </a:ext>
                  </a:extLst>
                </a:gridCol>
                <a:gridCol w="1220788">
                  <a:extLst>
                    <a:ext uri="{9D8B030D-6E8A-4147-A177-3AD203B41FA5}">
                      <a16:colId xmlns:a16="http://schemas.microsoft.com/office/drawing/2014/main" val="970917816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265515381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5215216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66166350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3911549335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24056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17755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71954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87137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05895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 Cyr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21574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19512"/>
                  </a:ext>
                </a:extLst>
              </a:tr>
            </a:tbl>
          </a:graphicData>
        </a:graphic>
      </p:graphicFrame>
      <p:sp>
        <p:nvSpPr>
          <p:cNvPr id="37" name="Rectangle 850"/>
          <p:cNvSpPr>
            <a:spLocks noChangeArrowheads="1"/>
          </p:cNvSpPr>
          <p:nvPr/>
        </p:nvSpPr>
        <p:spPr bwMode="auto">
          <a:xfrm>
            <a:off x="222700" y="1024242"/>
            <a:ext cx="76983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Влияние </a:t>
            </a:r>
            <a:r>
              <a:rPr lang="ru-RU" altLang="ru-RU" sz="2200" b="1" dirty="0">
                <a:solidFill>
                  <a:srgbClr val="00FFFF"/>
                </a:solidFill>
              </a:rPr>
              <a:t>параметров модели на возникающее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равновесие: </a:t>
            </a:r>
            <a:endParaRPr lang="ru-RU" altLang="ru-RU" sz="2200" b="1" dirty="0">
              <a:solidFill>
                <a:srgbClr val="00FFFF"/>
              </a:solidFill>
            </a:endParaRPr>
          </a:p>
        </p:txBody>
      </p:sp>
      <p:sp>
        <p:nvSpPr>
          <p:cNvPr id="38" name="Rectangle 851"/>
          <p:cNvSpPr>
            <a:spLocks noChangeArrowheads="1"/>
          </p:cNvSpPr>
          <p:nvPr/>
        </p:nvSpPr>
        <p:spPr bwMode="auto">
          <a:xfrm>
            <a:off x="182771" y="3943237"/>
            <a:ext cx="87804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ru-RU" sz="2200" b="1" dirty="0">
                <a:solidFill>
                  <a:srgbClr val="00FFFF"/>
                </a:solidFill>
              </a:rPr>
              <a:t>+ –</a:t>
            </a:r>
            <a:r>
              <a:rPr lang="ru-RU" altLang="ru-RU" sz="2200" dirty="0"/>
              <a:t> зависимости в форме прямой или обратной пропорциональности;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ru-RU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</a:t>
            </a:r>
            <a:r>
              <a:rPr lang="ru-RU" altLang="ru-RU" sz="2200" b="1" dirty="0">
                <a:solidFill>
                  <a:srgbClr val="00FFFF"/>
                </a:solidFill>
              </a:rPr>
              <a:t> </a:t>
            </a:r>
            <a:r>
              <a:rPr lang="ru-RU" altLang="ru-RU" sz="2200" dirty="0"/>
              <a:t>возрастающие или убывающие зависимости общего вида;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ru-RU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  </a:t>
            </a:r>
            <a:r>
              <a:rPr lang="en-US" altLang="ru-RU" sz="2200" b="1" dirty="0">
                <a:solidFill>
                  <a:srgbClr val="00FFFF"/>
                </a:solidFill>
                <a:sym typeface="Symbol" panose="05050102010706020507" pitchFamily="18" charset="2"/>
              </a:rPr>
              <a:t></a:t>
            </a:r>
            <a:r>
              <a:rPr lang="ru-RU" altLang="ru-RU" sz="2200" dirty="0">
                <a:sym typeface="Symbol" panose="05050102010706020507" pitchFamily="18" charset="2"/>
              </a:rPr>
              <a:t> </a:t>
            </a:r>
            <a:r>
              <a:rPr lang="ru-RU" altLang="ru-RU" sz="2200" dirty="0"/>
              <a:t> пары переменных, связь между которыми отсутствует.</a:t>
            </a:r>
          </a:p>
        </p:txBody>
      </p:sp>
      <p:sp>
        <p:nvSpPr>
          <p:cNvPr id="39" name="Rectangle 850"/>
          <p:cNvSpPr>
            <a:spLocks noChangeArrowheads="1"/>
          </p:cNvSpPr>
          <p:nvPr/>
        </p:nvSpPr>
        <p:spPr bwMode="auto">
          <a:xfrm>
            <a:off x="172708" y="5038390"/>
            <a:ext cx="879052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</a:rPr>
              <a:t>Дальнейшие направления развития модели </a:t>
            </a:r>
            <a:r>
              <a:rPr lang="ru-RU" altLang="ru-RU" sz="2200" b="1" dirty="0" err="1" smtClean="0">
                <a:solidFill>
                  <a:srgbClr val="00FFFF"/>
                </a:solidFill>
              </a:rPr>
              <a:t>Диксита-Стиглица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:</a:t>
            </a:r>
          </a:p>
          <a:p>
            <a:pPr marL="276225" indent="-276225" eaLnBrk="1" hangingPunct="1">
              <a:buAutoNum type="arabicPeriod"/>
            </a:pPr>
            <a:r>
              <a:rPr lang="ru-RU" altLang="ru-RU" sz="2200" dirty="0" smtClean="0"/>
              <a:t>Неоднородные фирмы (</a:t>
            </a:r>
            <a:r>
              <a:rPr lang="en-US" altLang="ru-RU" sz="2200" dirty="0" smtClean="0"/>
              <a:t>Melitz’ 2003),…</a:t>
            </a:r>
          </a:p>
          <a:p>
            <a:pPr marL="276225" indent="-276225" eaLnBrk="1" hangingPunct="1">
              <a:buAutoNum type="arabicPeriod"/>
            </a:pPr>
            <a:r>
              <a:rPr lang="ru-RU" altLang="ru-RU" sz="2200" dirty="0" smtClean="0"/>
              <a:t>Учет институциональных ограничений относительно цен, зарплат,…</a:t>
            </a:r>
          </a:p>
          <a:p>
            <a:pPr marL="276225" indent="-276225" eaLnBrk="1" hangingPunct="1">
              <a:buAutoNum type="arabicPeriod"/>
            </a:pPr>
            <a:r>
              <a:rPr lang="ru-RU" altLang="ru-RU" sz="2200" dirty="0" smtClean="0"/>
              <a:t>Учет образования, миграции.</a:t>
            </a:r>
          </a:p>
          <a:p>
            <a:pPr marL="276225" indent="-276225" eaLnBrk="1" hangingPunct="1">
              <a:buAutoNum type="arabicPeriod"/>
            </a:pPr>
            <a:r>
              <a:rPr lang="ru-RU" altLang="ru-RU" sz="2200" dirty="0" smtClean="0"/>
              <a:t>Анализ международной торговли (</a:t>
            </a:r>
            <a:r>
              <a:rPr lang="en-US" altLang="ru-RU" sz="2200" dirty="0" smtClean="0"/>
              <a:t>Krugman’ 1979, 1980, 1991).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34892694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Гравитационная модель торговли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114300" y="1025944"/>
            <a:ext cx="88868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Isaak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Newton’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 1687:  </a:t>
            </a:r>
            <a:r>
              <a:rPr lang="ru-RU" altLang="ru-RU" sz="2200" dirty="0">
                <a:latin typeface="Times New Roman Cyr" panose="02020603050405020304" pitchFamily="18" charset="0"/>
              </a:rPr>
              <a:t>закон всемирного тяготения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588" y="2057731"/>
            <a:ext cx="887253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i="1" dirty="0" err="1">
                <a:latin typeface="+mn-lt"/>
              </a:rPr>
              <a:t>F</a:t>
            </a:r>
            <a:r>
              <a:rPr lang="en-US" sz="2200" i="1" baseline="-25000" dirty="0" err="1">
                <a:latin typeface="+mn-lt"/>
              </a:rPr>
              <a:t>ij</a:t>
            </a:r>
            <a:r>
              <a:rPr lang="en-US" sz="2200" dirty="0">
                <a:latin typeface="+mn-lt"/>
              </a:rPr>
              <a:t> – </a:t>
            </a:r>
            <a:r>
              <a:rPr lang="ru-RU" sz="2200" dirty="0">
                <a:latin typeface="+mn-lt"/>
              </a:rPr>
              <a:t>сила взаимодействия, </a:t>
            </a:r>
            <a:r>
              <a:rPr lang="en-US" sz="2200" i="1" dirty="0" err="1">
                <a:latin typeface="+mn-lt"/>
              </a:rPr>
              <a:t>M</a:t>
            </a:r>
            <a:r>
              <a:rPr lang="en-US" sz="2200" i="1" baseline="-25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, </a:t>
            </a:r>
            <a:r>
              <a:rPr lang="en-US" sz="2200" i="1" dirty="0" err="1">
                <a:latin typeface="+mn-lt"/>
              </a:rPr>
              <a:t>M</a:t>
            </a:r>
            <a:r>
              <a:rPr lang="en-US" sz="2200" i="1" baseline="-25000" dirty="0" err="1">
                <a:latin typeface="+mn-lt"/>
              </a:rPr>
              <a:t>j</a:t>
            </a:r>
            <a:r>
              <a:rPr lang="en-US" sz="2200" dirty="0">
                <a:latin typeface="+mn-lt"/>
              </a:rPr>
              <a:t> – </a:t>
            </a:r>
            <a:r>
              <a:rPr lang="ru-RU" sz="2200" dirty="0">
                <a:latin typeface="+mn-lt"/>
              </a:rPr>
              <a:t>массы</a:t>
            </a:r>
            <a:r>
              <a:rPr lang="en-US" sz="2200" dirty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частиц</a:t>
            </a:r>
            <a:r>
              <a:rPr lang="en-US" sz="2200" dirty="0">
                <a:latin typeface="+mn-lt"/>
              </a:rPr>
              <a:t>, </a:t>
            </a:r>
            <a:r>
              <a:rPr lang="en-US" sz="2200" i="1" dirty="0" err="1">
                <a:latin typeface="+mn-lt"/>
              </a:rPr>
              <a:t>D</a:t>
            </a:r>
            <a:r>
              <a:rPr lang="en-US" sz="2200" i="1" baseline="-25000" dirty="0" err="1">
                <a:latin typeface="+mn-lt"/>
              </a:rPr>
              <a:t>ij</a:t>
            </a:r>
            <a:r>
              <a:rPr lang="en-US" sz="2200" dirty="0">
                <a:latin typeface="+mn-lt"/>
              </a:rPr>
              <a:t> – </a:t>
            </a:r>
            <a:r>
              <a:rPr lang="ru-RU" sz="2200" dirty="0">
                <a:latin typeface="+mn-lt"/>
              </a:rPr>
              <a:t>расстояние между </a:t>
            </a:r>
            <a:r>
              <a:rPr lang="ru-RU" sz="2200" dirty="0" smtClean="0">
                <a:latin typeface="+mn-lt"/>
              </a:rPr>
              <a:t>ними, </a:t>
            </a:r>
            <a:r>
              <a:rPr lang="en-US" sz="2200" i="1" dirty="0" smtClean="0">
                <a:latin typeface="+mn-lt"/>
              </a:rPr>
              <a:t>G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– </a:t>
            </a:r>
            <a:r>
              <a:rPr lang="ru-RU" sz="2200" dirty="0">
                <a:latin typeface="+mn-lt"/>
              </a:rPr>
              <a:t>гравитационная постоянная.</a:t>
            </a: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23825" y="2853608"/>
            <a:ext cx="88868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Jan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Tinbergen’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 1962:  </a:t>
            </a:r>
            <a:r>
              <a:rPr lang="ru-RU" altLang="ru-RU" sz="2200" dirty="0">
                <a:latin typeface="Times New Roman Cyr" panose="02020603050405020304" pitchFamily="18" charset="0"/>
              </a:rPr>
              <a:t>приложение к международной торговле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057" y="4042903"/>
            <a:ext cx="89959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i="1" dirty="0" err="1">
                <a:latin typeface="+mn-lt"/>
              </a:rPr>
              <a:t>F</a:t>
            </a:r>
            <a:r>
              <a:rPr lang="en-US" sz="2200" i="1" baseline="-25000" dirty="0" err="1">
                <a:latin typeface="+mn-lt"/>
              </a:rPr>
              <a:t>ij</a:t>
            </a:r>
            <a:r>
              <a:rPr lang="en-US" sz="2200" dirty="0">
                <a:latin typeface="+mn-lt"/>
              </a:rPr>
              <a:t> – </a:t>
            </a:r>
            <a:r>
              <a:rPr lang="ru-RU" sz="2200" dirty="0" smtClean="0">
                <a:latin typeface="+mn-lt"/>
              </a:rPr>
              <a:t>экспорт </a:t>
            </a:r>
            <a:r>
              <a:rPr lang="ru-RU" sz="2200" dirty="0">
                <a:latin typeface="+mn-lt"/>
              </a:rPr>
              <a:t>из </a:t>
            </a:r>
            <a:r>
              <a:rPr lang="en-US" sz="2200" i="1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-</a:t>
            </a:r>
            <a:r>
              <a:rPr lang="ru-RU" sz="2200" dirty="0">
                <a:latin typeface="+mn-lt"/>
              </a:rPr>
              <a:t>страны в </a:t>
            </a:r>
            <a:r>
              <a:rPr lang="en-US" sz="2200" i="1" dirty="0">
                <a:latin typeface="+mn-lt"/>
              </a:rPr>
              <a:t>j</a:t>
            </a:r>
            <a:r>
              <a:rPr lang="en-US" sz="2200" dirty="0">
                <a:latin typeface="+mn-lt"/>
              </a:rPr>
              <a:t>-</a:t>
            </a:r>
            <a:r>
              <a:rPr lang="ru-RU" sz="2200" dirty="0">
                <a:latin typeface="+mn-lt"/>
              </a:rPr>
              <a:t>страну, </a:t>
            </a:r>
            <a:r>
              <a:rPr lang="en-US" sz="2200" i="1" dirty="0" err="1">
                <a:latin typeface="+mn-lt"/>
              </a:rPr>
              <a:t>M</a:t>
            </a:r>
            <a:r>
              <a:rPr lang="en-US" sz="2200" i="1" baseline="-25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, </a:t>
            </a:r>
            <a:r>
              <a:rPr lang="en-US" sz="2200" i="1" dirty="0" err="1">
                <a:latin typeface="+mn-lt"/>
              </a:rPr>
              <a:t>M</a:t>
            </a:r>
            <a:r>
              <a:rPr lang="en-US" sz="2200" i="1" baseline="-25000" dirty="0" err="1">
                <a:latin typeface="+mn-lt"/>
              </a:rPr>
              <a:t>j</a:t>
            </a:r>
            <a:r>
              <a:rPr lang="en-US" sz="2200" dirty="0">
                <a:latin typeface="+mn-lt"/>
              </a:rPr>
              <a:t> – </a:t>
            </a:r>
            <a:r>
              <a:rPr lang="ru-RU" sz="2200" dirty="0">
                <a:latin typeface="+mn-lt"/>
              </a:rPr>
              <a:t>ВВП стран</a:t>
            </a:r>
            <a:r>
              <a:rPr lang="en-US" sz="2200" dirty="0">
                <a:latin typeface="+mn-lt"/>
              </a:rPr>
              <a:t>, </a:t>
            </a:r>
            <a:r>
              <a:rPr lang="en-US" sz="2200" i="1" dirty="0" err="1">
                <a:latin typeface="+mn-lt"/>
              </a:rPr>
              <a:t>D</a:t>
            </a:r>
            <a:r>
              <a:rPr lang="en-US" sz="2200" i="1" baseline="-25000" dirty="0" err="1">
                <a:latin typeface="+mn-lt"/>
              </a:rPr>
              <a:t>ij</a:t>
            </a:r>
            <a:r>
              <a:rPr lang="en-US" sz="2200" dirty="0">
                <a:latin typeface="+mn-lt"/>
              </a:rPr>
              <a:t> – </a:t>
            </a:r>
            <a:r>
              <a:rPr lang="ru-RU" sz="2200" dirty="0">
                <a:latin typeface="+mn-lt"/>
              </a:rPr>
              <a:t>расстояние.</a:t>
            </a: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130804" y="4508295"/>
            <a:ext cx="899594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</a:rPr>
              <a:t>Экспорт зависит от</a:t>
            </a:r>
          </a:p>
          <a:p>
            <a:pPr eaLnBrk="1" hangingPunct="1"/>
            <a:r>
              <a:rPr lang="ru-RU" altLang="ru-RU" sz="2200" dirty="0"/>
              <a:t>     – собственного ВВП, т.к. производством определяется предложение;</a:t>
            </a:r>
          </a:p>
          <a:p>
            <a:pPr eaLnBrk="1" hangingPunct="1"/>
            <a:r>
              <a:rPr lang="ru-RU" altLang="ru-RU" sz="2200" dirty="0"/>
              <a:t>     – ВВП импортирующей страны, т.к. он определяет емкость </a:t>
            </a:r>
            <a:r>
              <a:rPr lang="ru-RU" altLang="ru-RU" sz="2200" dirty="0" smtClean="0"/>
              <a:t>рынка;</a:t>
            </a:r>
            <a:endParaRPr lang="ru-RU" altLang="ru-RU" sz="2200" dirty="0"/>
          </a:p>
          <a:p>
            <a:pPr eaLnBrk="1" hangingPunct="1"/>
            <a:r>
              <a:rPr lang="ru-RU" altLang="ru-RU" sz="2200" dirty="0"/>
              <a:t>     – расстояния, определяющего транспортные издержки.</a:t>
            </a:r>
          </a:p>
          <a:p>
            <a:pPr eaLnBrk="1" hangingPunct="1"/>
            <a:r>
              <a:rPr lang="ru-RU" altLang="ru-RU" sz="2200" dirty="0"/>
              <a:t>Факт </a:t>
            </a:r>
            <a:r>
              <a:rPr lang="en-US" altLang="ru-RU" sz="2200" dirty="0"/>
              <a:t>&gt; </a:t>
            </a:r>
            <a:r>
              <a:rPr lang="ru-RU" altLang="ru-RU" sz="2200" dirty="0"/>
              <a:t>прогноза </a:t>
            </a:r>
            <a:r>
              <a:rPr lang="ru-RU" altLang="ru-RU" sz="2200" dirty="0">
                <a:sym typeface="Symbol" panose="05050102010706020507" pitchFamily="18" charset="2"/>
              </a:rPr>
              <a:t></a:t>
            </a:r>
            <a:r>
              <a:rPr lang="ru-RU" altLang="ru-RU" sz="2200" dirty="0"/>
              <a:t> вероятно субсидирование экспорта.</a:t>
            </a:r>
          </a:p>
          <a:p>
            <a:pPr eaLnBrk="1" hangingPunct="1"/>
            <a:r>
              <a:rPr lang="ru-RU" altLang="ru-RU" sz="2200" dirty="0"/>
              <a:t>Факт </a:t>
            </a:r>
            <a:r>
              <a:rPr lang="en-US" altLang="ru-RU" sz="2200" dirty="0"/>
              <a:t>&lt;</a:t>
            </a:r>
            <a:r>
              <a:rPr lang="ru-RU" altLang="ru-RU" sz="2200" dirty="0"/>
              <a:t> прогноза </a:t>
            </a:r>
            <a:r>
              <a:rPr lang="ru-RU" altLang="ru-RU" sz="2200" dirty="0">
                <a:sym typeface="Symbol" panose="05050102010706020507" pitchFamily="18" charset="2"/>
              </a:rPr>
              <a:t></a:t>
            </a:r>
            <a:r>
              <a:rPr lang="ru-RU" altLang="ru-RU" sz="2200" dirty="0"/>
              <a:t> вероятны дискриминационные ограничения импорта.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5772" y="1406609"/>
                <a:ext cx="1632498" cy="771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2" y="1406609"/>
                <a:ext cx="1632498" cy="771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8043" y="3216041"/>
                <a:ext cx="1918089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b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3" y="3216041"/>
                <a:ext cx="1918089" cy="943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10194" y="3510966"/>
                <a:ext cx="5017592" cy="365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4" y="3510966"/>
                <a:ext cx="5017592" cy="365678"/>
              </a:xfrm>
              <a:prstGeom prst="rect">
                <a:avLst/>
              </a:prstGeom>
              <a:blipFill>
                <a:blip r:embed="rId4"/>
                <a:stretch>
                  <a:fillRect l="-729" r="-486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0422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2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Гравитационная модель торговли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114300" y="1060450"/>
            <a:ext cx="88868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Долгое время </a:t>
            </a:r>
            <a:r>
              <a:rPr lang="ru-RU" altLang="ru-RU" sz="2200" dirty="0">
                <a:latin typeface="Times New Roman Cyr" panose="02020603050405020304" pitchFamily="18" charset="0"/>
              </a:rPr>
              <a:t>не было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микроэкономического обоснования</a:t>
            </a:r>
            <a:r>
              <a:rPr lang="ru-RU" altLang="ru-RU" sz="2200" dirty="0">
                <a:latin typeface="Times New Roman Cyr" panose="02020603050405020304" pitchFamily="18" charset="0"/>
              </a:rPr>
              <a:t>,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притом что «гравитационная модель – </a:t>
            </a:r>
            <a:r>
              <a:rPr lang="ru-RU" altLang="ru-RU" sz="2200" dirty="0">
                <a:latin typeface="Times New Roman Cyr" panose="02020603050405020304" pitchFamily="18" charset="0"/>
              </a:rPr>
              <a:t>это </a:t>
            </a:r>
            <a:r>
              <a:rPr lang="ru-RU" altLang="ru-RU" sz="2200" dirty="0"/>
              <a:t>одна из наиболее </a:t>
            </a:r>
            <a:r>
              <a:rPr lang="ru-RU" altLang="ru-RU" sz="2200" dirty="0" smtClean="0"/>
              <a:t>значительных </a:t>
            </a:r>
            <a:r>
              <a:rPr lang="ru-RU" altLang="ru-RU" sz="2200" dirty="0"/>
              <a:t>историй успеха в эмпирических экономических исследованиях, а также одна из наиболее любопытных междисциплинарных аналогий» (</a:t>
            </a:r>
            <a:r>
              <a:rPr lang="en-US" altLang="ru-RU" sz="2200" dirty="0" err="1"/>
              <a:t>Feenstra</a:t>
            </a:r>
            <a:r>
              <a:rPr lang="en-US" altLang="ru-RU" sz="2200" dirty="0"/>
              <a:t>, 2001)</a:t>
            </a:r>
            <a:r>
              <a:rPr lang="ru-RU" altLang="ru-RU" sz="2200" dirty="0"/>
              <a:t>.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123825" y="2550606"/>
            <a:ext cx="88566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James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Anderson’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anose="02020603050405020304" pitchFamily="18" charset="0"/>
              </a:rPr>
              <a:t>1979:  </a:t>
            </a:r>
            <a:r>
              <a:rPr lang="ru-RU" altLang="ru-RU" sz="2200" dirty="0">
                <a:latin typeface="Times New Roman Cyr" panose="02020603050405020304" pitchFamily="18" charset="0"/>
              </a:rPr>
              <a:t>первая попытка микроэкономического </a:t>
            </a:r>
            <a:r>
              <a:rPr lang="ru-RU" altLang="ru-RU" sz="2200" dirty="0" err="1" smtClean="0">
                <a:latin typeface="Times New Roman Cyr" panose="02020603050405020304" pitchFamily="18" charset="0"/>
              </a:rPr>
              <a:t>обосно-вания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, множество </a:t>
            </a:r>
            <a:r>
              <a:rPr lang="ru-RU" altLang="ru-RU" sz="2200" dirty="0">
                <a:latin typeface="Times New Roman Cyr" panose="02020603050405020304" pitchFamily="18" charset="0"/>
              </a:rPr>
              <a:t>различных подходов в 1990-2000-х годах.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23825" y="3343514"/>
            <a:ext cx="88566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2000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-е :  </a:t>
            </a:r>
            <a:r>
              <a:rPr lang="ru-RU" altLang="ru-RU" sz="2200" dirty="0">
                <a:latin typeface="Times New Roman Cyr" panose="02020603050405020304" pitchFamily="18" charset="0"/>
              </a:rPr>
              <a:t>вхождение гравитационных моделей в </a:t>
            </a:r>
            <a:r>
              <a:rPr lang="ru-RU" altLang="ru-RU" sz="2200" dirty="0" err="1">
                <a:latin typeface="Times New Roman Cyr" panose="02020603050405020304" pitchFamily="18" charset="0"/>
              </a:rPr>
              <a:t>мэйнстрим</a:t>
            </a:r>
            <a:r>
              <a:rPr lang="ru-RU" altLang="ru-RU" sz="2200" dirty="0">
                <a:latin typeface="Times New Roman Cyr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Современный стандарт: </a:t>
            </a:r>
            <a:r>
              <a:rPr lang="en-US" altLang="ru-RU" sz="2200" b="1" dirty="0" err="1">
                <a:solidFill>
                  <a:srgbClr val="00FFFF"/>
                </a:solidFill>
                <a:latin typeface="Times New Roman Cyr" panose="02020603050405020304" pitchFamily="18" charset="0"/>
              </a:rPr>
              <a:t>Helpman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-Melitz-Rubinstein (2008)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anose="02020603050405020304" pitchFamily="18" charset="0"/>
              </a:rPr>
              <a:t>.</a:t>
            </a:r>
            <a:endParaRPr lang="en-US" altLang="ru-RU" sz="2200" b="1" dirty="0">
              <a:solidFill>
                <a:srgbClr val="00FFFF"/>
              </a:solidFill>
              <a:latin typeface="Times New Roman Cyr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ru-RU" altLang="ru-RU" sz="2200" b="1" dirty="0" smtClean="0">
                <a:solidFill>
                  <a:srgbClr val="00FFFF"/>
                </a:solidFill>
              </a:rPr>
              <a:t>Объясняют:</a:t>
            </a:r>
            <a:endParaRPr lang="ru-RU" altLang="ru-RU" sz="2200" dirty="0" smtClean="0">
              <a:latin typeface="Times New Roman Cyr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/>
              <a:t>     – а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симметричные </a:t>
            </a:r>
            <a:r>
              <a:rPr lang="ru-RU" altLang="ru-RU" sz="2200" dirty="0">
                <a:latin typeface="Times New Roman Cyr" panose="02020603050405020304" pitchFamily="18" charset="0"/>
              </a:rPr>
              <a:t>торговые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потоки;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anose="02020603050405020304" pitchFamily="18" charset="0"/>
              </a:rPr>
              <a:t>     </a:t>
            </a:r>
            <a:r>
              <a:rPr lang="ru-RU" altLang="ru-RU" sz="2200" dirty="0"/>
              <a:t>–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нулевую </a:t>
            </a:r>
            <a:r>
              <a:rPr lang="ru-RU" altLang="ru-RU" sz="2200" dirty="0">
                <a:latin typeface="Times New Roman Cyr" panose="02020603050405020304" pitchFamily="18" charset="0"/>
              </a:rPr>
              <a:t>торговлю ряда стран (издержки выхода на внешний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рынок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      превосходят прибыли от торговли).</a:t>
            </a:r>
            <a:endParaRPr lang="ru-RU" altLang="ru-RU" sz="2200" dirty="0">
              <a:latin typeface="Times New Roman Cyr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ru-RU" altLang="ru-RU" sz="2200" b="1" dirty="0" smtClean="0">
                <a:solidFill>
                  <a:srgbClr val="00FFFF"/>
                </a:solidFill>
              </a:rPr>
              <a:t>Учитывают: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/>
              <a:t>     </a:t>
            </a:r>
            <a:r>
              <a:rPr lang="ru-RU" altLang="ru-RU" sz="2200" dirty="0"/>
              <a:t>–</a:t>
            </a:r>
            <a:r>
              <a:rPr lang="ru-RU" altLang="ru-RU" sz="2200" dirty="0" smtClean="0"/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неоднородность </a:t>
            </a:r>
            <a:r>
              <a:rPr lang="ru-RU" altLang="ru-RU" sz="2200" dirty="0">
                <a:latin typeface="Times New Roman Cyr" panose="02020603050405020304" pitchFamily="18" charset="0"/>
              </a:rPr>
              <a:t>фирм по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производительности;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ru-RU" altLang="ru-RU" sz="2200" dirty="0" smtClean="0"/>
              <a:t>     –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иные факторы  (общность языка, транспортное сообщение, общую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ru-RU" altLang="ru-RU" sz="2200" dirty="0">
                <a:latin typeface="Times New Roman Cyr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 Cyr" panose="02020603050405020304" pitchFamily="18" charset="0"/>
              </a:rPr>
              <a:t>       границу, принадлежность к торговым или политическим блокам. </a:t>
            </a:r>
            <a:endParaRPr lang="ru-RU" altLang="ru-RU" sz="2200" dirty="0">
              <a:latin typeface="Times New Roman Cy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2074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30558</TotalTime>
  <Words>1670</Words>
  <Application>Microsoft Office PowerPoint</Application>
  <PresentationFormat>Экран (4:3)</PresentationFormat>
  <Paragraphs>348</Paragraphs>
  <Slides>19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Arial</vt:lpstr>
      <vt:lpstr>Cambria Math</vt:lpstr>
      <vt:lpstr>Monotype Sorts</vt:lpstr>
      <vt:lpstr>Symbol</vt:lpstr>
      <vt:lpstr>Times New Roman</vt:lpstr>
      <vt:lpstr>Times New Roman Cyr</vt:lpstr>
      <vt:lpstr>Wingdings</vt:lpstr>
      <vt:lpstr>Мерцание</vt:lpstr>
      <vt:lpstr>Уравнение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952</cp:revision>
  <dcterms:created xsi:type="dcterms:W3CDTF">1997-05-19T02:18:46Z</dcterms:created>
  <dcterms:modified xsi:type="dcterms:W3CDTF">2019-02-04T12:30:11Z</dcterms:modified>
</cp:coreProperties>
</file>