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0" r:id="rId12"/>
    <p:sldId id="275" r:id="rId13"/>
    <p:sldId id="276" r:id="rId14"/>
    <p:sldId id="277" r:id="rId15"/>
    <p:sldId id="278" r:id="rId16"/>
    <p:sldId id="279" r:id="rId17"/>
    <p:sldId id="266" r:id="rId18"/>
    <p:sldId id="281" r:id="rId19"/>
    <p:sldId id="282" r:id="rId20"/>
    <p:sldId id="283" r:id="rId21"/>
    <p:sldId id="284" r:id="rId22"/>
    <p:sldId id="274" r:id="rId23"/>
    <p:sldId id="285" r:id="rId24"/>
    <p:sldId id="267" r:id="rId25"/>
    <p:sldId id="286" r:id="rId26"/>
    <p:sldId id="287" r:id="rId27"/>
    <p:sldId id="268" r:id="rId28"/>
    <p:sldId id="288" r:id="rId29"/>
    <p:sldId id="289" r:id="rId30"/>
    <p:sldId id="269" r:id="rId31"/>
    <p:sldId id="270" r:id="rId32"/>
    <p:sldId id="272" r:id="rId33"/>
    <p:sldId id="294" r:id="rId34"/>
    <p:sldId id="290" r:id="rId35"/>
    <p:sldId id="291" r:id="rId36"/>
    <p:sldId id="292" r:id="rId37"/>
    <p:sldId id="293" r:id="rId38"/>
    <p:sldId id="273" r:id="rId39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Unicode MS" pitchFamily="34" charset="-128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Unicode MS" pitchFamily="34" charset="-128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Unicode MS" pitchFamily="34" charset="-128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Unicode MS" pitchFamily="34" charset="-128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Unicode MS" pitchFamily="34" charset="-128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Unicode MS" pitchFamily="34" charset="-128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Unicode MS" pitchFamily="34" charset="-128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Unicode MS" pitchFamily="34" charset="-128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Unicode MS" pitchFamily="34" charset="-128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6600"/>
    <a:srgbClr val="FFFFFF"/>
    <a:srgbClr val="000000"/>
    <a:srgbClr val="009900"/>
    <a:srgbClr val="808080"/>
    <a:srgbClr val="3399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102" d="100"/>
          <a:sy n="102" d="100"/>
        </p:scale>
        <p:origin x="140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16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B85EFA9-F615-4A7E-AC9A-7F55C1CBB1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86C38E-66D1-4F4F-9FC8-2CE2D53A53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88013-A63C-4EE0-99A9-8EAB9A72F457}" type="datetimeFigureOut">
              <a:rPr lang="hr-HR" smtClean="0"/>
              <a:t>6.6.2021.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FE9892-1BBE-4C5F-B703-9D31C9B304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585245-56F3-402F-AD14-732C0BAEB2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381E7-FC34-4D44-B32E-3622A5E604F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173145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3FAF0DA-8349-4E72-8E17-B13C00F1362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3210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2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11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3078319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12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9116819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13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42010928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14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7165906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15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8433757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16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0486733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17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10185986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18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38050662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19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8472318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20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411806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3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1490179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21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34233796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22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4186652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23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7670307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24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7408154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25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2028360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26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9047362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27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7379425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28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6569797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29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6391937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30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59375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4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15899563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31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7380549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32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31961516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33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080307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34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16800667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35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13951120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36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9339825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37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4716960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38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3061497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5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04535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6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1721335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7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187531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8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3746472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9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3526632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10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199781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OOM - Design patterns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36BA0-B530-4A52-ABF6-BE417BBDFFB4}" type="slidenum">
              <a:rPr lang="en-GB" smtClean="0"/>
              <a:pPr>
                <a:defRPr/>
              </a:pPr>
              <a:t>‹#›</a:t>
            </a:fld>
            <a:r>
              <a:rPr lang="hr-HR" dirty="0"/>
              <a:t>/43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1878291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OOM - Design patterns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1119189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hr-HR" noProof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OOM - Design patterns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0841EA-47BC-4E01-9FFD-CBE0886434B1}" type="slidenum">
              <a:rPr lang="en-GB" smtClean="0"/>
              <a:pPr>
                <a:defRPr/>
              </a:pPr>
              <a:t>‹#›</a:t>
            </a:fld>
            <a:r>
              <a:rPr lang="hr-HR" dirty="0"/>
              <a:t>/43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4481642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endParaRPr lang="hr-H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OOM - Design patterns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169A5E-B8EC-4B50-B0CB-22EF5C2455AA}" type="slidenum">
              <a:rPr lang="en-GB" smtClean="0"/>
              <a:pPr>
                <a:defRPr/>
              </a:pPr>
              <a:t>‹#›</a:t>
            </a:fld>
            <a:r>
              <a:rPr lang="hr-HR" dirty="0"/>
              <a:t>/43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0641445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8F7E1"/>
            </a:gs>
            <a:gs pos="100000">
              <a:srgbClr val="FFFFCC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GB"/>
              <a:t>OOM - Design patterns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8F17F70-EE43-4D0C-8E33-197FEDCBA06B}" type="slidenum">
              <a:rPr lang="en-GB" smtClean="0"/>
              <a:pPr>
                <a:defRPr/>
              </a:pPr>
              <a:t>‹#›</a:t>
            </a:fld>
            <a:r>
              <a:rPr lang="hr-HR" dirty="0"/>
              <a:t>/43</a:t>
            </a:r>
            <a:endParaRPr lang="en-GB" dirty="0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sr-Latn-RS"/>
              <a:t>Click to edit Master text styles</a:t>
            </a:r>
          </a:p>
          <a:p>
            <a:pPr lvl="1"/>
            <a:r>
              <a:rPr lang="en-GB" altLang="sr-Latn-RS"/>
              <a:t>Second level</a:t>
            </a:r>
          </a:p>
          <a:p>
            <a:pPr lvl="2"/>
            <a:r>
              <a:rPr lang="en-GB" altLang="sr-Latn-RS"/>
              <a:t>Third level</a:t>
            </a:r>
          </a:p>
          <a:p>
            <a:pPr lvl="3"/>
            <a:r>
              <a:rPr lang="en-GB" altLang="sr-Latn-RS"/>
              <a:t>Fourth level</a:t>
            </a:r>
          </a:p>
          <a:p>
            <a:pPr lvl="4"/>
            <a:r>
              <a:rPr lang="en-GB" altLang="sr-Latn-R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36" r:id="rId2"/>
    <p:sldLayoutId id="2147483746" r:id="rId3"/>
    <p:sldLayoutId id="2147483747" r:id="rId4"/>
  </p:sldLayoutIdLst>
  <p:transition>
    <p:fade thruBlk="1"/>
  </p:transition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xml.xmldocument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62000"/>
            <a:ext cx="7772400" cy="1295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3399FF"/>
                </a:solidFill>
                <a:latin typeface="Arial Black" pitchFamily="34" charset="0"/>
              </a:rPr>
              <a:t>Object oriented modelling</a:t>
            </a:r>
            <a:endParaRPr lang="en-GB" dirty="0">
              <a:solidFill>
                <a:srgbClr val="3399FF"/>
              </a:solidFill>
              <a:latin typeface="Arial Black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429000"/>
            <a:ext cx="7620000" cy="1752600"/>
          </a:xfrm>
        </p:spPr>
        <p:txBody>
          <a:bodyPr/>
          <a:lstStyle/>
          <a:p>
            <a:pPr eaLnBrk="1" hangingPunct="1"/>
            <a:r>
              <a:rPr lang="en-US" altLang="sr-Latn-RS" sz="3600" dirty="0"/>
              <a:t>Design patterns</a:t>
            </a:r>
            <a:endParaRPr lang="hr-HR" altLang="sr-Latn-RS" sz="3600" dirty="0"/>
          </a:p>
          <a:p>
            <a:pPr eaLnBrk="1" hangingPunct="1"/>
            <a:r>
              <a:rPr lang="en-US" altLang="sr-Latn-RS" sz="3600" dirty="0"/>
              <a:t>by examples</a:t>
            </a:r>
            <a:endParaRPr lang="hr-HR" altLang="sr-Latn-RS" sz="3600" dirty="0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Builder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en-US" altLang="sr-Latn-RS" sz="2800" dirty="0"/>
              <a:t>If a creation process consists of several steps, Builder pattern enables to create different presentations for given set of steps</a:t>
            </a:r>
            <a:endParaRPr lang="hr-HR" altLang="sr-Latn-RS" sz="2800" dirty="0"/>
          </a:p>
          <a:p>
            <a:pPr marL="569913" indent="-569913" eaLnBrk="1" hangingPunct="1">
              <a:buSzTx/>
            </a:pPr>
            <a:r>
              <a:rPr lang="en-US" altLang="sr-Latn-RS" sz="2800" dirty="0"/>
              <a:t>Example</a:t>
            </a:r>
            <a:r>
              <a:rPr lang="hr-HR" altLang="sr-Latn-RS" sz="2800" dirty="0"/>
              <a:t>: </a:t>
            </a:r>
            <a:r>
              <a:rPr lang="en-US" altLang="sr-Latn-RS" sz="2800" dirty="0"/>
              <a:t>personal data consist of name and address. We want to allow to present those data in different formats</a:t>
            </a:r>
            <a:r>
              <a:rPr lang="hr-HR" altLang="sr-Latn-RS" sz="2800" dirty="0"/>
              <a:t> (XML, JSON)</a:t>
            </a: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5ABF39-302C-42C6-816F-6035985CC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027291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Builder</a:t>
            </a:r>
            <a:endParaRPr lang="en-GB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7284D6-E12E-412D-8F5C-59DEE21C986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43213" y="2112963"/>
            <a:ext cx="3457575" cy="3851275"/>
            <a:chOff x="1791" y="1331"/>
            <a:chExt cx="2178" cy="2426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D98F7F48-60D8-4441-A8A2-922152CB615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791" y="1331"/>
              <a:ext cx="2178" cy="2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37F78284-B7D1-4785-BF85-04BED9132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482"/>
              <a:ext cx="1017" cy="33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34AF9E9C-1DAE-4ED6-9697-1BC742BB7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9" y="1512"/>
              <a:ext cx="724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PersonDirector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99AC01AC-22E8-4533-AEF4-61D947156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1" y="1678"/>
              <a:ext cx="88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+BuildPersonalData()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BA25D235-43AF-4800-A626-E1D1A8DDFD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1647"/>
              <a:ext cx="1024" cy="0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4BDB4BC1-DA05-414B-A249-7C5322EA0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4" y="2235"/>
              <a:ext cx="964" cy="72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D1F81AE5-0AE2-4201-977E-17A07DF5A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7" y="2363"/>
              <a:ext cx="724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IPersonBuilder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2F380408-FC7A-497D-8D87-DD5BE751D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7" y="2265"/>
              <a:ext cx="641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&lt;&lt;interface&gt;&gt;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06B6B02A-8697-41BD-89AC-F287B287D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2529"/>
              <a:ext cx="716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+BuildPrologue()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3EFE363E-9858-41A1-9521-D9AF9CE9B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2627"/>
              <a:ext cx="595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+BuildName()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3DC71D27-6F32-4578-BB83-E11CB0FFF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2725"/>
              <a:ext cx="678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+BuildAddress()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02524769-8767-4603-909D-BF7FB9460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2823"/>
              <a:ext cx="701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+BuildEpilogue()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46B24CE4-F509-4C1D-A493-CB9BE0A546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4" y="2499"/>
              <a:ext cx="972" cy="0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223AED4A-6E18-4053-8522-CE160EFAA9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6" y="1821"/>
              <a:ext cx="0" cy="414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177ED047-1175-423B-ACA1-B1439F212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6" y="2160"/>
              <a:ext cx="60" cy="75"/>
            </a:xfrm>
            <a:custGeom>
              <a:avLst/>
              <a:gdLst>
                <a:gd name="T0" fmla="*/ 0 w 60"/>
                <a:gd name="T1" fmla="*/ 0 h 75"/>
                <a:gd name="T2" fmla="*/ 30 w 60"/>
                <a:gd name="T3" fmla="*/ 75 h 75"/>
                <a:gd name="T4" fmla="*/ 60 w 60"/>
                <a:gd name="T5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0" h="75">
                  <a:moveTo>
                    <a:pt x="0" y="0"/>
                  </a:moveTo>
                  <a:lnTo>
                    <a:pt x="30" y="75"/>
                  </a:lnTo>
                  <a:lnTo>
                    <a:pt x="60" y="0"/>
                  </a:lnTo>
                </a:path>
              </a:pathLst>
            </a:cu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id="{AF353C2F-2068-4B85-A94D-E0DAD17EF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2" y="3290"/>
              <a:ext cx="806" cy="30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2" name="Rectangle 20">
              <a:extLst>
                <a:ext uri="{FF2B5EF4-FFF2-40B4-BE49-F238E27FC236}">
                  <a16:creationId xmlns:a16="http://schemas.microsoft.com/office/drawing/2014/main" id="{E7D0ACFD-57FD-4942-BD5A-986996D2F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" y="3320"/>
              <a:ext cx="852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XmlPersonBuilder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21">
              <a:extLst>
                <a:ext uri="{FF2B5EF4-FFF2-40B4-BE49-F238E27FC236}">
                  <a16:creationId xmlns:a16="http://schemas.microsoft.com/office/drawing/2014/main" id="{42CD8149-97EA-4919-93CC-7ECCCEFC5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7" y="3290"/>
              <a:ext cx="844" cy="30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4" name="Rectangle 22">
              <a:extLst>
                <a:ext uri="{FF2B5EF4-FFF2-40B4-BE49-F238E27FC236}">
                  <a16:creationId xmlns:a16="http://schemas.microsoft.com/office/drawing/2014/main" id="{A633788C-9044-4A72-8BB1-C0F634D52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3320"/>
              <a:ext cx="882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JsonPersonBuilder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16819E8C-3356-4E59-9234-3DFE15247E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9" y="2966"/>
              <a:ext cx="173" cy="324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D85F8FA9-8CD7-45C7-87C4-800D7075A7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4" y="2966"/>
              <a:ext cx="128" cy="158"/>
            </a:xfrm>
            <a:custGeom>
              <a:avLst/>
              <a:gdLst>
                <a:gd name="T0" fmla="*/ 113 w 128"/>
                <a:gd name="T1" fmla="*/ 158 h 158"/>
                <a:gd name="T2" fmla="*/ 128 w 128"/>
                <a:gd name="T3" fmla="*/ 0 h 158"/>
                <a:gd name="T4" fmla="*/ 0 w 128"/>
                <a:gd name="T5" fmla="*/ 98 h 158"/>
                <a:gd name="T6" fmla="*/ 113 w 128"/>
                <a:gd name="T7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58">
                  <a:moveTo>
                    <a:pt x="113" y="158"/>
                  </a:moveTo>
                  <a:lnTo>
                    <a:pt x="128" y="0"/>
                  </a:lnTo>
                  <a:lnTo>
                    <a:pt x="0" y="98"/>
                  </a:lnTo>
                  <a:lnTo>
                    <a:pt x="113" y="158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7" name="Line 25">
              <a:extLst>
                <a:ext uri="{FF2B5EF4-FFF2-40B4-BE49-F238E27FC236}">
                  <a16:creationId xmlns:a16="http://schemas.microsoft.com/office/drawing/2014/main" id="{AA3545D4-8FB2-46BD-AC42-6BE1703DF2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65" y="2966"/>
              <a:ext cx="218" cy="324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A5E0C5D7-3A09-4B6B-9A83-BE8D8F35D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5" y="2966"/>
              <a:ext cx="135" cy="158"/>
            </a:xfrm>
            <a:custGeom>
              <a:avLst/>
              <a:gdLst>
                <a:gd name="T0" fmla="*/ 135 w 135"/>
                <a:gd name="T1" fmla="*/ 90 h 158"/>
                <a:gd name="T2" fmla="*/ 0 w 135"/>
                <a:gd name="T3" fmla="*/ 0 h 158"/>
                <a:gd name="T4" fmla="*/ 30 w 135"/>
                <a:gd name="T5" fmla="*/ 158 h 158"/>
                <a:gd name="T6" fmla="*/ 135 w 135"/>
                <a:gd name="T7" fmla="*/ 9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5" h="158">
                  <a:moveTo>
                    <a:pt x="135" y="90"/>
                  </a:moveTo>
                  <a:lnTo>
                    <a:pt x="0" y="0"/>
                  </a:lnTo>
                  <a:lnTo>
                    <a:pt x="30" y="158"/>
                  </a:lnTo>
                  <a:lnTo>
                    <a:pt x="135" y="9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3EF7B3-1395-4FE5-A97A-75A264DB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753432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Builder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en-US" altLang="sr-Latn-RS" sz="2800" dirty="0"/>
              <a:t>Presentation consists of four parts:</a:t>
            </a:r>
          </a:p>
          <a:p>
            <a:pPr marL="969963" lvl="1" indent="-569913" eaLnBrk="1" hangingPunct="1">
              <a:buSzTx/>
            </a:pPr>
            <a:r>
              <a:rPr lang="en-US" altLang="sr-Latn-RS" sz="2400" dirty="0"/>
              <a:t>Prologue (some introductory sequence)</a:t>
            </a:r>
          </a:p>
          <a:p>
            <a:pPr marL="969963" lvl="1" indent="-569913" eaLnBrk="1" hangingPunct="1">
              <a:buSzTx/>
            </a:pPr>
            <a:r>
              <a:rPr lang="en-US" altLang="sr-Latn-RS" sz="2400" dirty="0"/>
              <a:t>Name</a:t>
            </a:r>
          </a:p>
          <a:p>
            <a:pPr marL="969963" lvl="1" indent="-569913" eaLnBrk="1" hangingPunct="1">
              <a:buSzTx/>
            </a:pPr>
            <a:r>
              <a:rPr lang="en-US" altLang="sr-Latn-RS" sz="2400" dirty="0"/>
              <a:t>Address</a:t>
            </a:r>
          </a:p>
          <a:p>
            <a:pPr marL="969963" lvl="1" indent="-569913" eaLnBrk="1" hangingPunct="1">
              <a:buSzTx/>
            </a:pPr>
            <a:r>
              <a:rPr lang="en-US" altLang="sr-Latn-RS" sz="2400" dirty="0"/>
              <a:t>Epilogue (closing sequence)</a:t>
            </a: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A3D31F-07C9-4876-A1B1-9B2DAB908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984768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Builder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2743944"/>
          </a:xfrm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IPersonBuilder</a:t>
            </a:r>
            <a:endParaRPr lang="hr-H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2000" dirty="0" err="1">
                <a:solidFill>
                  <a:srgbClr val="996600"/>
                </a:solidFill>
                <a:latin typeface="Consolas" panose="020B0609020204030204" pitchFamily="49" charset="0"/>
              </a:rPr>
              <a:t>BuildPrologue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2000" dirty="0" err="1">
                <a:solidFill>
                  <a:srgbClr val="996600"/>
                </a:solidFill>
                <a:latin typeface="Consolas" panose="020B0609020204030204" pitchFamily="49" charset="0"/>
              </a:rPr>
              <a:t>BuildName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2000" dirty="0" err="1">
                <a:solidFill>
                  <a:srgbClr val="002060"/>
                </a:solidFill>
                <a:latin typeface="Consolas" panose="020B0609020204030204" pitchFamily="49" charset="0"/>
              </a:rPr>
              <a:t>name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996600"/>
                </a:solidFill>
                <a:latin typeface="Consolas" panose="020B0609020204030204" pitchFamily="49" charset="0"/>
              </a:rPr>
              <a:t>BuildAddress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street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city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2000" dirty="0" err="1">
                <a:solidFill>
                  <a:srgbClr val="996600"/>
                </a:solidFill>
                <a:latin typeface="Consolas" panose="020B0609020204030204" pitchFamily="49" charset="0"/>
              </a:rPr>
              <a:t>BuildEpilogue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r-HR" altLang="sr-Latn-RS" sz="20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F7129F-10FE-4E35-AEE2-589C4128E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112163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Builder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040088"/>
          </a:xfrm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PersonDirector</a:t>
            </a: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PersonDirector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IPersonBuilder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builder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.builder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builder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IPersonBuilder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BuildPersonalData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person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StringBuilder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2060"/>
                </a:solidFill>
                <a:latin typeface="Consolas" panose="020B0609020204030204" pitchFamily="49" charset="0"/>
              </a:rPr>
              <a:t>result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StringBuilder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</a:t>
            </a:r>
            <a:r>
              <a:rPr lang="en-US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BuildPrologue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result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Append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</a:t>
            </a:r>
            <a:r>
              <a:rPr lang="en-US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BuildName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person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.Name));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result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Append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</a:t>
            </a:r>
            <a:r>
              <a:rPr lang="en-US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BuildAddress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person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StreetAddress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person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.City));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result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hr-HR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Append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</a:t>
            </a:r>
            <a:r>
              <a:rPr lang="hr-HR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BuildEpilogue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result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hr-HR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ToString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hr-HR" altLang="sr-Latn-RS" sz="12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8B3438-7CB4-4CC8-A12F-F3E8931E5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725313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Builder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267200"/>
          </a:xfrm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hr-H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XmlPersonBuilder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hr-HR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IPersonBuilder</a:t>
            </a:r>
            <a:endParaRPr lang="hr-H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996600"/>
                </a:solidFill>
                <a:latin typeface="Consolas" panose="020B0609020204030204" pitchFamily="49" charset="0"/>
              </a:rPr>
              <a:t>BuildAddress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2060"/>
                </a:solidFill>
                <a:latin typeface="Consolas" panose="020B0609020204030204" pitchFamily="49" charset="0"/>
              </a:rPr>
              <a:t>street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2060"/>
                </a:solidFill>
                <a:latin typeface="Consolas" panose="020B0609020204030204" pitchFamily="49" charset="0"/>
              </a:rPr>
              <a:t>city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50" dirty="0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$"&lt;Address&gt;&lt;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StreetAddress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050" dirty="0">
                <a:solidFill>
                  <a:srgbClr val="002060"/>
                </a:solidFill>
                <a:latin typeface="Consolas" panose="020B0609020204030204" pitchFamily="49" charset="0"/>
              </a:rPr>
              <a:t>street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&lt;/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StreetAddress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&gt;&lt;City&gt;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050" dirty="0">
                <a:solidFill>
                  <a:srgbClr val="002060"/>
                </a:solidFill>
                <a:latin typeface="Consolas" panose="020B0609020204030204" pitchFamily="49" charset="0"/>
              </a:rPr>
              <a:t>city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&lt;/City&gt;&lt;/Address&gt;"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hr-H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dirty="0" err="1">
                <a:solidFill>
                  <a:srgbClr val="996600"/>
                </a:solidFill>
                <a:latin typeface="Consolas" panose="020B0609020204030204" pitchFamily="49" charset="0"/>
              </a:rPr>
              <a:t>BuildEpilogue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050" dirty="0" err="1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dirty="0">
                <a:solidFill>
                  <a:srgbClr val="A31515"/>
                </a:solidFill>
                <a:latin typeface="Consolas" panose="020B0609020204030204" pitchFamily="49" charset="0"/>
              </a:rPr>
              <a:t>"&lt;/</a:t>
            </a:r>
            <a:r>
              <a:rPr lang="hr-HR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Person</a:t>
            </a:r>
            <a:r>
              <a:rPr lang="hr-HR" sz="1050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hr-H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996600"/>
                </a:solidFill>
                <a:latin typeface="Consolas" panose="020B0609020204030204" pitchFamily="49" charset="0"/>
              </a:rPr>
              <a:t>BuildName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name)</a:t>
            </a: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050" dirty="0" err="1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dirty="0">
                <a:solidFill>
                  <a:srgbClr val="A31515"/>
                </a:solidFill>
                <a:latin typeface="Consolas" panose="020B0609020204030204" pitchFamily="49" charset="0"/>
              </a:rPr>
              <a:t>$"&lt;Name&gt;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hr-H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hr-HR" sz="1050" dirty="0">
                <a:solidFill>
                  <a:srgbClr val="A31515"/>
                </a:solidFill>
                <a:latin typeface="Consolas" panose="020B0609020204030204" pitchFamily="49" charset="0"/>
              </a:rPr>
              <a:t>&lt;/Name&gt;"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hr-H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dirty="0" err="1">
                <a:solidFill>
                  <a:srgbClr val="996600"/>
                </a:solidFill>
                <a:latin typeface="Consolas" panose="020B0609020204030204" pitchFamily="49" charset="0"/>
              </a:rPr>
              <a:t>BuildPrologue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050" dirty="0" err="1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dirty="0">
                <a:solidFill>
                  <a:srgbClr val="A31515"/>
                </a:solidFill>
                <a:latin typeface="Consolas" panose="020B0609020204030204" pitchFamily="49" charset="0"/>
              </a:rPr>
              <a:t>"&lt;</a:t>
            </a:r>
            <a:r>
              <a:rPr lang="hr-HR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Person</a:t>
            </a:r>
            <a:r>
              <a:rPr lang="hr-HR" sz="1050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hr-HR" altLang="sr-Latn-RS" sz="12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EDD84A-2CFB-4B85-923C-EBAD038CA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009374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Builder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879848"/>
          </a:xfrm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 Name = </a:t>
            </a:r>
            <a:r>
              <a:rPr lang="hr-HR" sz="1200" dirty="0">
                <a:solidFill>
                  <a:srgbClr val="A31515"/>
                </a:solidFill>
                <a:latin typeface="Consolas" panose="020B0609020204030204" pitchFamily="49" charset="0"/>
              </a:rPr>
              <a:t>"Pero"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, City = </a:t>
            </a:r>
            <a:r>
              <a:rPr lang="hr-HR" sz="1200" dirty="0">
                <a:solidFill>
                  <a:srgbClr val="A31515"/>
                </a:solidFill>
                <a:latin typeface="Consolas" panose="020B0609020204030204" pitchFamily="49" charset="0"/>
              </a:rPr>
              <a:t>"Zagreb"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StreetAddress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r-HR" sz="1200" dirty="0">
                <a:solidFill>
                  <a:srgbClr val="A31515"/>
                </a:solidFill>
                <a:latin typeface="Consolas" panose="020B0609020204030204" pitchFamily="49" charset="0"/>
              </a:rPr>
              <a:t>"Petrinjska 13"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pPr marL="0" indent="0">
              <a:buNone/>
            </a:pP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PersonDirector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xml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PersonDirector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XmlPersonBuilder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>
                <a:solidFill>
                  <a:srgbClr val="A31515"/>
                </a:solidFill>
                <a:latin typeface="Consolas" panose="020B0609020204030204" pitchFamily="49" charset="0"/>
              </a:rPr>
              <a:t>$"XML Personal data:</a:t>
            </a:r>
            <a:r>
              <a:rPr lang="hr-HR" sz="1200" dirty="0">
                <a:solidFill>
                  <a:srgbClr val="9E5B71"/>
                </a:solidFill>
                <a:latin typeface="Consolas" panose="020B0609020204030204" pitchFamily="49" charset="0"/>
              </a:rPr>
              <a:t>\n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xml.BuildPersonalData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)}</a:t>
            </a:r>
            <a:r>
              <a:rPr lang="hr-HR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PersonDirector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PersonDirector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JsonPersonBuilder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hr-H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Json</a:t>
            </a:r>
            <a:r>
              <a:rPr lang="hr-HR" sz="1200" dirty="0">
                <a:solidFill>
                  <a:srgbClr val="A31515"/>
                </a:solidFill>
                <a:latin typeface="Consolas" panose="020B0609020204030204" pitchFamily="49" charset="0"/>
              </a:rPr>
              <a:t> Personal data:</a:t>
            </a:r>
            <a:r>
              <a:rPr lang="hr-HR" sz="1200" dirty="0">
                <a:solidFill>
                  <a:srgbClr val="9E5B71"/>
                </a:solidFill>
                <a:latin typeface="Consolas" panose="020B0609020204030204" pitchFamily="49" charset="0"/>
              </a:rPr>
              <a:t>\n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json.BuildPersonalData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)}</a:t>
            </a:r>
            <a:r>
              <a:rPr lang="hr-HR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hr-HR" altLang="sr-Latn-RS" sz="12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FDF4D1-26E4-42E0-8C24-73F6CCEAD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659751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Singleton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en-US" altLang="sr-Latn-RS" sz="2800" dirty="0"/>
              <a:t>Prevents creation of multiple instances of a class</a:t>
            </a:r>
            <a:endParaRPr lang="hr-HR" altLang="sr-Latn-RS" sz="2800" dirty="0"/>
          </a:p>
          <a:p>
            <a:pPr marL="569913" indent="-569913" eaLnBrk="1" hangingPunct="1">
              <a:buSzTx/>
            </a:pPr>
            <a:r>
              <a:rPr lang="en-US" altLang="sr-Latn-RS" sz="2800" dirty="0"/>
              <a:t>Private constructor prevents invocation from outside the class</a:t>
            </a:r>
            <a:endParaRPr lang="hr-HR" altLang="sr-Latn-RS" sz="2800" dirty="0"/>
          </a:p>
          <a:p>
            <a:pPr marL="569913" indent="-569913" eaLnBrk="1" hangingPunct="1">
              <a:buSzTx/>
            </a:pPr>
            <a:r>
              <a:rPr lang="en-US" altLang="sr-Latn-RS" sz="2800" dirty="0"/>
              <a:t>Public static method which invokes the constructor controls object creation and prevents that multiple instances are created</a:t>
            </a:r>
            <a:endParaRPr lang="hr-HR" altLang="sr-Latn-RS" sz="28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787EE-15F0-4799-B595-91D8B4D60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308625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Singleton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267200"/>
          </a:xfrm>
          <a:solidFill>
            <a:srgbClr val="FFFFFF"/>
          </a:solidFill>
        </p:spPr>
        <p:txBody>
          <a:bodyPr/>
          <a:lstStyle/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Singleton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definition following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GoF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:</a:t>
            </a:r>
            <a:endParaRPr lang="en-US" sz="1600" dirty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the only instance: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instance;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private constructor: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Singleton() { }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public accessor to the instance: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Instance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(instance ==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instance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instance;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altLang="sr-Latn-RS" sz="28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US" altLang="sr-Latn-RS" sz="1400" dirty="0"/>
              <a:t>OOM - Design patterns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EEB593-756B-498F-9A36-7915DBCE9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20499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Singleton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392016"/>
          </a:xfrm>
          <a:solidFill>
            <a:srgbClr val="FFFFFF"/>
          </a:solidFill>
        </p:spPr>
        <p:txBody>
          <a:bodyPr/>
          <a:lstStyle/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Singleton</a:t>
            </a:r>
            <a:endParaRPr lang="hr-HR" sz="1600" dirty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hr-HR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...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//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some public method (it is not static!)</a:t>
            </a:r>
            <a:r>
              <a:rPr lang="hr-HR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:</a:t>
            </a:r>
            <a:endParaRPr lang="hr-HR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996600"/>
                </a:solidFill>
                <a:highlight>
                  <a:srgbClr val="FFFFFF"/>
                </a:highlight>
                <a:latin typeface="Consolas"/>
              </a:rPr>
              <a:t>SomeMethod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hr-H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hr-H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hr-HR" sz="1600" dirty="0" err="1">
                <a:solidFill>
                  <a:srgbClr val="996600"/>
                </a:solidFill>
                <a:highlight>
                  <a:srgbClr val="FFFFFF"/>
                </a:highlight>
                <a:latin typeface="Consolas"/>
              </a:rPr>
              <a:t>WriteLine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hr-HR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hr-HR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Hello</a:t>
            </a:r>
            <a:r>
              <a:rPr lang="hr-HR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endParaRPr lang="hr-HR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endParaRPr lang="hr-HR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hr-HR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invoking singleton method</a:t>
            </a:r>
            <a:r>
              <a:rPr lang="hr-HR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:</a:t>
            </a:r>
            <a:endParaRPr lang="hr-HR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hr-H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hr-H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.Instance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1600" dirty="0" err="1">
                <a:solidFill>
                  <a:srgbClr val="996600"/>
                </a:solidFill>
                <a:highlight>
                  <a:srgbClr val="FFFFFF"/>
                </a:highlight>
                <a:latin typeface="Consolas"/>
              </a:rPr>
              <a:t>SomeMethod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DC17E2-83D6-4AC5-A505-B7D9B913B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173032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Factory method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en-US" altLang="sr-Latn-RS" sz="2800" dirty="0"/>
              <a:t>Creational pattern that enables object creation without specifying the actual type</a:t>
            </a:r>
            <a:endParaRPr lang="hr-HR" altLang="sr-Latn-RS" sz="2800" dirty="0"/>
          </a:p>
          <a:p>
            <a:pPr marL="569913" indent="-569913" eaLnBrk="1" hangingPunct="1">
              <a:buSzTx/>
            </a:pPr>
            <a:r>
              <a:rPr lang="en-US" altLang="sr-Latn-RS" sz="2800" dirty="0"/>
              <a:t>The simplest approach: pass enumeration value to factory method and it will call the constructor of corresponding type and return the object</a:t>
            </a:r>
            <a:endParaRPr lang="hr-HR" altLang="sr-Latn-RS" sz="28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85D321-AE8A-44BA-9D4C-E71999C7F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Singleton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536032"/>
          </a:xfrm>
          <a:solidFill>
            <a:srgbClr val="FFFFFF"/>
          </a:solidFill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hr-HR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hr-HR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multithreaded-safe</a:t>
            </a:r>
            <a:r>
              <a:rPr lang="hr-HR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.NET:</a:t>
            </a:r>
            <a:endParaRPr lang="hr-HR" sz="1600" dirty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hr-HR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static constructor can be called from one thread only</a:t>
            </a:r>
            <a:endParaRPr lang="en-US" sz="16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hr-HR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readonly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instance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indent="0">
              <a:buNone/>
            </a:pPr>
            <a:endParaRPr lang="hr-HR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 }</a:t>
            </a:r>
          </a:p>
          <a:p>
            <a:pPr marL="0" indent="0">
              <a:buNone/>
            </a:pPr>
            <a:endParaRPr lang="hr-HR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Instance</a:t>
            </a:r>
          </a:p>
          <a:p>
            <a:pPr marL="0" indent="0"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instance; }</a:t>
            </a:r>
          </a:p>
          <a:p>
            <a:pPr marL="0" indent="0"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hr-HR" sz="4800" dirty="0">
              <a:highlight>
                <a:srgbClr val="FFFFFF"/>
              </a:highlight>
            </a:endParaRP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FC0E69-915A-4AA8-A018-E1A5786A9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135831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Singleton</a:t>
            </a:r>
            <a:endParaRPr lang="en-GB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D9DE9A-35A0-4CC9-A5F2-6D2A84967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2438" indent="-452438"/>
            <a:r>
              <a:rPr lang="en-US" sz="2800" dirty="0"/>
              <a:t>Latter implementation is thread-safe because .NET Framework guarantees that static constructor can be invoked only once</a:t>
            </a:r>
            <a:endParaRPr lang="hr-HR" sz="2800" dirty="0"/>
          </a:p>
          <a:p>
            <a:pPr marL="452438" indent="-452438"/>
            <a:r>
              <a:rPr lang="en-US" sz="2800" dirty="0"/>
              <a:t>In most other languages, locking mechanism must be used to prevent that multiple threads invoke constructor simultaneously</a:t>
            </a:r>
            <a:endParaRPr lang="hr-HR" sz="2800" dirty="0"/>
          </a:p>
          <a:p>
            <a:endParaRPr lang="hr-HR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8C5914-6BCF-4A16-8E48-298021066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6242965"/>
      </p:ext>
    </p:extLst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Adapter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en-US" altLang="sr-Latn-RS" sz="2800" dirty="0"/>
              <a:t>Adapts interface of an existing class to interface which is appropriate for the client</a:t>
            </a:r>
            <a:endParaRPr lang="hr-HR" altLang="sr-Latn-RS" sz="2800" dirty="0"/>
          </a:p>
          <a:p>
            <a:pPr marL="569913" indent="-569913" eaLnBrk="1" hangingPunct="1">
              <a:buSzTx/>
            </a:pPr>
            <a:r>
              <a:rPr lang="en-US" altLang="sr-Latn-RS" sz="2800" dirty="0"/>
              <a:t>Example</a:t>
            </a:r>
            <a:r>
              <a:rPr lang="hr-HR" altLang="sr-Latn-RS" sz="2800" dirty="0"/>
              <a:t>: </a:t>
            </a:r>
            <a:r>
              <a:rPr lang="en-US" altLang="sr-Latn-RS" sz="2800" dirty="0"/>
              <a:t>we want to read names of persons from XML file. To read an XML file we can use </a:t>
            </a:r>
            <a:r>
              <a:rPr lang="hr-HR" altLang="sr-Latn-RS" sz="2800" dirty="0" err="1"/>
              <a:t>XmlDocument</a:t>
            </a:r>
            <a:r>
              <a:rPr lang="hr-HR" altLang="sr-Latn-RS" sz="2800" dirty="0"/>
              <a:t> </a:t>
            </a:r>
            <a:r>
              <a:rPr lang="en-US" altLang="sr-Latn-RS" sz="2800" dirty="0"/>
              <a:t>class and its </a:t>
            </a:r>
            <a:r>
              <a:rPr lang="hr-HR" altLang="sr-Latn-RS" sz="2800" dirty="0" err="1"/>
              <a:t>GetElementsByTagName</a:t>
            </a:r>
            <a:r>
              <a:rPr lang="en-US" altLang="sr-Latn-RS" sz="2800" dirty="0"/>
              <a:t> method</a:t>
            </a:r>
            <a:endParaRPr lang="hr-HR" altLang="sr-Latn-RS" sz="2800" dirty="0"/>
          </a:p>
          <a:p>
            <a:pPr marL="569913" indent="-569913" eaLnBrk="1" hangingPunct="1">
              <a:buSzTx/>
            </a:pPr>
            <a:r>
              <a:rPr lang="en-US" altLang="sr-Latn-RS" sz="2800" dirty="0"/>
              <a:t>Method returns a list of nodes, but we need a list of strings instead</a:t>
            </a:r>
            <a:endParaRPr lang="hr-HR" altLang="sr-Latn-RS" sz="28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D0A520-6A68-4447-97F1-7E7C70D4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854211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Adapter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267200"/>
          </a:xfrm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XmlPersonAdapter</a:t>
            </a: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XmlPersonAdapter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filename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doc.</a:t>
            </a:r>
            <a:r>
              <a:rPr lang="hr-HR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Load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filename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hr-HR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GetNames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2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result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hr-HR" sz="12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>
                <a:solidFill>
                  <a:srgbClr val="002060"/>
                </a:solidFill>
                <a:latin typeface="Consolas" panose="020B0609020204030204" pitchFamily="49" charset="0"/>
              </a:rPr>
              <a:t>element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doc.</a:t>
            </a:r>
            <a:r>
              <a:rPr lang="hr-HR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GetElementsByTagName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hr-H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name</a:t>
            </a:r>
            <a:r>
              <a:rPr lang="hr-HR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result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hr-HR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Add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(((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XmlElement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hr-HR" sz="1200" dirty="0">
                <a:solidFill>
                  <a:srgbClr val="002060"/>
                </a:solidFill>
                <a:latin typeface="Consolas" panose="020B0609020204030204" pitchFamily="49" charset="0"/>
              </a:rPr>
              <a:t>element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InnerText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result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.ToArray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hr-HR" sz="1200" dirty="0">
                <a:solidFill>
                  <a:srgbClr val="008000"/>
                </a:solidFill>
                <a:latin typeface="Consolas" panose="020B0609020204030204" pitchFamily="49" charset="0"/>
                <a:hlinkClick r:id="rId3"/>
              </a:rPr>
              <a:t>https://docs.microsoft.com/en-us/dotnet/api/system.xml.xmldocument</a:t>
            </a: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XmlDocument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doc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XmlDocument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hr-HR" altLang="sr-Latn-RS" sz="12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DA5704-D89F-4336-A849-409B7E376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270943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Bridge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en-US" altLang="sr-Latn-RS" sz="2800" dirty="0"/>
              <a:t>Separates interface from implementation</a:t>
            </a:r>
            <a:endParaRPr lang="hr-HR" altLang="sr-Latn-RS" sz="2800" dirty="0"/>
          </a:p>
          <a:p>
            <a:pPr marL="569913" indent="-569913" eaLnBrk="1" hangingPunct="1">
              <a:buSzTx/>
            </a:pPr>
            <a:r>
              <a:rPr lang="en-US" altLang="sr-Latn-RS" sz="2800" dirty="0"/>
              <a:t>Allows implementation modifications without affecting the client’s code that accesses the interface</a:t>
            </a:r>
            <a:endParaRPr lang="hr-HR" altLang="sr-Latn-RS" sz="2800" dirty="0"/>
          </a:p>
          <a:p>
            <a:pPr marL="569913" indent="-569913" eaLnBrk="1" hangingPunct="1">
              <a:buSzTx/>
            </a:pPr>
            <a:r>
              <a:rPr lang="en-US" altLang="sr-Latn-RS" sz="2800" dirty="0"/>
              <a:t>Example</a:t>
            </a:r>
            <a:r>
              <a:rPr lang="hr-HR" altLang="sr-Latn-RS" sz="2800" dirty="0"/>
              <a:t>: </a:t>
            </a:r>
            <a:r>
              <a:rPr lang="en-US" altLang="sr-Latn-RS" sz="2800" dirty="0"/>
              <a:t>we want to allow writing data in different formats</a:t>
            </a:r>
            <a:r>
              <a:rPr lang="hr-HR" altLang="sr-Latn-RS" sz="2800" dirty="0"/>
              <a:t> (XML, JSON)</a:t>
            </a: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91E65C-4ECF-4D9F-AE70-ABB7B0C49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102966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Bridge</a:t>
            </a:r>
            <a:endParaRPr lang="en-GB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247230F3-6CA5-4DE1-9810-CFB87555CCB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463675" y="1989138"/>
            <a:ext cx="6216650" cy="2879725"/>
            <a:chOff x="922" y="1253"/>
            <a:chExt cx="3916" cy="181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E7758F00-D178-406B-A7BB-16370DF86EB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22" y="1253"/>
              <a:ext cx="3916" cy="1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FD3AF13-8F82-409E-8590-D6FF8F24A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" y="1427"/>
              <a:ext cx="1000" cy="611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F3B8024-3C84-4F77-AA87-BAF0BCF9C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" y="1462"/>
              <a:ext cx="366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Writer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89BB581-B88A-4118-98BF-844DAF1F8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" y="1654"/>
              <a:ext cx="661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+WriteName()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D3B2590-1DCC-43D4-AEAB-041E682DCB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" y="1768"/>
              <a:ext cx="748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+WriteAddress()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929031-AB83-40F7-A5CF-3A07A0080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" y="1881"/>
              <a:ext cx="992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+SetImplementation()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E8E99205-D612-47BD-8878-B7D0E96EEE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6" y="1619"/>
              <a:ext cx="1001" cy="0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DDE919-3600-448B-BCB8-F520AAE3D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2" y="1427"/>
              <a:ext cx="1227" cy="611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DA497D2-7036-43E6-A83B-E06E1B0B3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5" y="1576"/>
              <a:ext cx="1183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IWriterImplementation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67E0C5-B877-4439-915D-1164481F5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8" y="1462"/>
              <a:ext cx="696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&lt;&lt;interface&gt;&gt;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0CD6AE2-D0C8-4406-BFE4-AE7E2E73E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5" y="1768"/>
              <a:ext cx="661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+WriteName()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D782B57-B027-4BF6-8AD3-1F3E4037C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5" y="1881"/>
              <a:ext cx="748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+WriteAddress()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B9524707-DF5C-4F8C-83C8-1E19707BE9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2" y="1733"/>
              <a:ext cx="1235" cy="0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6BEA9127-7695-4CA2-A69F-48DE1F19D5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1733"/>
              <a:ext cx="705" cy="0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3BAC11D-2628-4412-9EB8-AC9B11A873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5" y="1698"/>
              <a:ext cx="87" cy="70"/>
            </a:xfrm>
            <a:custGeom>
              <a:avLst/>
              <a:gdLst>
                <a:gd name="T0" fmla="*/ 0 w 87"/>
                <a:gd name="T1" fmla="*/ 70 h 70"/>
                <a:gd name="T2" fmla="*/ 87 w 87"/>
                <a:gd name="T3" fmla="*/ 35 h 70"/>
                <a:gd name="T4" fmla="*/ 0 w 87"/>
                <a:gd name="T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7" h="70">
                  <a:moveTo>
                    <a:pt x="0" y="70"/>
                  </a:moveTo>
                  <a:lnTo>
                    <a:pt x="87" y="35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926F740-9D2E-4D46-8332-AE8F7A110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0" y="2640"/>
              <a:ext cx="905" cy="244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321BA02-6401-45B0-A5BD-0E1F48B16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3" y="2675"/>
              <a:ext cx="879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XmlPersonWriter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Line 21">
              <a:extLst>
                <a:ext uri="{FF2B5EF4-FFF2-40B4-BE49-F238E27FC236}">
                  <a16:creationId xmlns:a16="http://schemas.microsoft.com/office/drawing/2014/main" id="{17218AA3-AABE-43C3-A1D9-47B5BE34F9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10" y="2047"/>
              <a:ext cx="401" cy="593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CF72391F-623E-4395-A324-DF96F83FF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4" y="2047"/>
              <a:ext cx="157" cy="183"/>
            </a:xfrm>
            <a:custGeom>
              <a:avLst/>
              <a:gdLst>
                <a:gd name="T0" fmla="*/ 122 w 157"/>
                <a:gd name="T1" fmla="*/ 183 h 183"/>
                <a:gd name="T2" fmla="*/ 157 w 157"/>
                <a:gd name="T3" fmla="*/ 0 h 183"/>
                <a:gd name="T4" fmla="*/ 0 w 157"/>
                <a:gd name="T5" fmla="*/ 104 h 183"/>
                <a:gd name="T6" fmla="*/ 122 w 157"/>
                <a:gd name="T7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" h="183">
                  <a:moveTo>
                    <a:pt x="122" y="183"/>
                  </a:moveTo>
                  <a:lnTo>
                    <a:pt x="157" y="0"/>
                  </a:lnTo>
                  <a:lnTo>
                    <a:pt x="0" y="104"/>
                  </a:lnTo>
                  <a:lnTo>
                    <a:pt x="122" y="183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FB5B064-0EC3-40E2-8EE1-62E48C325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7" y="2605"/>
              <a:ext cx="948" cy="244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7D352C2-BD52-48CE-A027-051971B82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0" y="2640"/>
              <a:ext cx="905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JsonPersonWriter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Line 25">
              <a:extLst>
                <a:ext uri="{FF2B5EF4-FFF2-40B4-BE49-F238E27FC236}">
                  <a16:creationId xmlns:a16="http://schemas.microsoft.com/office/drawing/2014/main" id="{4BEE26A1-24D1-437D-9A35-53EA8AF93C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63" y="2047"/>
              <a:ext cx="427" cy="558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6B68A354-80E5-4656-9148-B1EBB8C3B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3" y="2047"/>
              <a:ext cx="165" cy="183"/>
            </a:xfrm>
            <a:custGeom>
              <a:avLst/>
              <a:gdLst>
                <a:gd name="T0" fmla="*/ 165 w 165"/>
                <a:gd name="T1" fmla="*/ 96 h 183"/>
                <a:gd name="T2" fmla="*/ 0 w 165"/>
                <a:gd name="T3" fmla="*/ 0 h 183"/>
                <a:gd name="T4" fmla="*/ 44 w 165"/>
                <a:gd name="T5" fmla="*/ 183 h 183"/>
                <a:gd name="T6" fmla="*/ 165 w 165"/>
                <a:gd name="T7" fmla="*/ 96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5" h="183">
                  <a:moveTo>
                    <a:pt x="165" y="96"/>
                  </a:moveTo>
                  <a:lnTo>
                    <a:pt x="0" y="0"/>
                  </a:lnTo>
                  <a:lnTo>
                    <a:pt x="44" y="183"/>
                  </a:lnTo>
                  <a:lnTo>
                    <a:pt x="165" y="96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0D4192-4AB0-497C-88DA-FABBBA2C1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0457638"/>
      </p:ext>
    </p:extLst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Bridge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267200"/>
          </a:xfrm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Writer</a:t>
            </a: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IWriterImplementation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implementation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IWriterImplementation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Implementation</a:t>
            </a: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implementation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WriteName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2060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implementation.</a:t>
            </a:r>
            <a:r>
              <a:rPr lang="hr-HR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WriteName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name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WriteAddress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2060"/>
                </a:solidFill>
                <a:latin typeface="Consolas" panose="020B0609020204030204" pitchFamily="49" charset="0"/>
              </a:rPr>
              <a:t>address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implementation.</a:t>
            </a:r>
            <a:r>
              <a:rPr lang="hr-HR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WriteAddress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address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r-HR" altLang="sr-Latn-RS" sz="12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F0D140-21EB-4634-B3BB-155FA05B4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936280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Composite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en-US" altLang="sr-Latn-RS" sz="2800" dirty="0"/>
              <a:t>Enables the same operation can be applied on individual objects as well as on a set of objects of different types</a:t>
            </a:r>
            <a:endParaRPr lang="hr-HR" altLang="sr-Latn-RS" sz="2800" dirty="0"/>
          </a:p>
          <a:p>
            <a:pPr marL="569913" indent="-569913" eaLnBrk="1" hangingPunct="1">
              <a:buSzTx/>
            </a:pPr>
            <a:r>
              <a:rPr lang="en-US" altLang="sr-Latn-RS" sz="2800" dirty="0"/>
              <a:t>Example</a:t>
            </a:r>
            <a:r>
              <a:rPr lang="hr-HR" altLang="sr-Latn-RS" sz="2800" dirty="0"/>
              <a:t>: </a:t>
            </a:r>
            <a:r>
              <a:rPr lang="en-US" altLang="sr-Latn-RS" sz="2800" dirty="0"/>
              <a:t>geometric shapes (circles, rectangles) can be moved individually – we want to allow a selection of multiple objects and move them all simultaneously</a:t>
            </a:r>
            <a:endParaRPr lang="hr-HR" altLang="sr-Latn-RS" sz="28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3A7574-5034-4943-B422-DA0F017B7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341273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Composite</a:t>
            </a:r>
            <a:endParaRPr lang="en-GB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3D1A7542-A815-4B68-9B08-5AE624CDFA0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35150" y="2060575"/>
            <a:ext cx="5473700" cy="2736850"/>
            <a:chOff x="1156" y="1298"/>
            <a:chExt cx="3448" cy="17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7EC87189-3E3B-4B92-8BF8-1B6834BCA84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156" y="1298"/>
              <a:ext cx="3448" cy="17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698898-B124-426A-921D-5EA084A2E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4" y="1478"/>
              <a:ext cx="752" cy="422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8E12AFD-2013-4664-B30D-229F2BF92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8" y="1514"/>
              <a:ext cx="38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1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Shape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1A346B5-2C12-418E-BDF9-B3D7177D6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1711"/>
              <a:ext cx="45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+Move()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D9D3C413-5C93-444D-964D-AB8754FE57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4" y="1675"/>
              <a:ext cx="761" cy="0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DCACC0F-AE37-4335-95CB-A3C38F57E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" y="2411"/>
              <a:ext cx="797" cy="422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6E5844C-6B2A-468D-94DD-58D60DFEE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4" y="2447"/>
              <a:ext cx="35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Circle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06B1F4-8122-4378-AC10-D813DE810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0" y="2645"/>
              <a:ext cx="45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+Move()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Line 12">
              <a:extLst>
                <a:ext uri="{FF2B5EF4-FFF2-40B4-BE49-F238E27FC236}">
                  <a16:creationId xmlns:a16="http://schemas.microsoft.com/office/drawing/2014/main" id="{8FD5FE74-04A9-4E63-87D7-3BF9A839C2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5" y="2609"/>
              <a:ext cx="806" cy="0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FF418AD-ECDE-44D7-8DB9-4C882B8E9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4" y="2411"/>
              <a:ext cx="752" cy="422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6F94C42-3660-422B-AF5F-814A59A80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9" y="2447"/>
              <a:ext cx="6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Rectangle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1F8229B-96BF-4027-8607-DF1B79664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2645"/>
              <a:ext cx="45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+Move()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3EEA9454-2954-43E2-902B-878239E2BD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4" y="2609"/>
              <a:ext cx="761" cy="0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CF5A735-41DB-4F9A-A272-F98C64854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1" y="2411"/>
              <a:ext cx="699" cy="422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0920360-73C3-4191-8EC2-79CC0D391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7" y="2447"/>
              <a:ext cx="55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Selection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5BAF81B-3DE7-4FBB-B31F-56D45FB88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" y="2645"/>
              <a:ext cx="45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+Move()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2A413F6E-3543-45F9-A4C9-E88FDCC420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1" y="2609"/>
              <a:ext cx="708" cy="0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2" name="Line 21">
              <a:extLst>
                <a:ext uri="{FF2B5EF4-FFF2-40B4-BE49-F238E27FC236}">
                  <a16:creationId xmlns:a16="http://schemas.microsoft.com/office/drawing/2014/main" id="{FCF1409C-FFD3-4615-8CAD-A5C9217A2C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71" y="1909"/>
              <a:ext cx="546" cy="502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814CD864-0B7F-4A5C-BA32-7BFE39E37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8" y="1909"/>
              <a:ext cx="179" cy="170"/>
            </a:xfrm>
            <a:custGeom>
              <a:avLst/>
              <a:gdLst>
                <a:gd name="T0" fmla="*/ 99 w 179"/>
                <a:gd name="T1" fmla="*/ 170 h 170"/>
                <a:gd name="T2" fmla="*/ 179 w 179"/>
                <a:gd name="T3" fmla="*/ 0 h 170"/>
                <a:gd name="T4" fmla="*/ 0 w 179"/>
                <a:gd name="T5" fmla="*/ 62 h 170"/>
                <a:gd name="T6" fmla="*/ 99 w 179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9" h="170">
                  <a:moveTo>
                    <a:pt x="99" y="170"/>
                  </a:moveTo>
                  <a:lnTo>
                    <a:pt x="179" y="0"/>
                  </a:lnTo>
                  <a:lnTo>
                    <a:pt x="0" y="62"/>
                  </a:lnTo>
                  <a:lnTo>
                    <a:pt x="99" y="17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4" name="Line 23">
              <a:extLst>
                <a:ext uri="{FF2B5EF4-FFF2-40B4-BE49-F238E27FC236}">
                  <a16:creationId xmlns:a16="http://schemas.microsoft.com/office/drawing/2014/main" id="{2479886F-EB3F-4A24-9967-695C3829B4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50" y="1909"/>
              <a:ext cx="0" cy="502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DAF11038-59F2-4E90-B89A-CFA70B34D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9" y="1909"/>
              <a:ext cx="143" cy="179"/>
            </a:xfrm>
            <a:custGeom>
              <a:avLst/>
              <a:gdLst>
                <a:gd name="T0" fmla="*/ 143 w 143"/>
                <a:gd name="T1" fmla="*/ 179 h 179"/>
                <a:gd name="T2" fmla="*/ 71 w 143"/>
                <a:gd name="T3" fmla="*/ 0 h 179"/>
                <a:gd name="T4" fmla="*/ 0 w 143"/>
                <a:gd name="T5" fmla="*/ 179 h 179"/>
                <a:gd name="T6" fmla="*/ 143 w 143"/>
                <a:gd name="T7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3" h="179">
                  <a:moveTo>
                    <a:pt x="143" y="179"/>
                  </a:moveTo>
                  <a:lnTo>
                    <a:pt x="71" y="0"/>
                  </a:lnTo>
                  <a:lnTo>
                    <a:pt x="0" y="179"/>
                  </a:lnTo>
                  <a:lnTo>
                    <a:pt x="143" y="17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6" name="Line 25">
              <a:extLst>
                <a:ext uri="{FF2B5EF4-FFF2-40B4-BE49-F238E27FC236}">
                  <a16:creationId xmlns:a16="http://schemas.microsoft.com/office/drawing/2014/main" id="{5DB32700-CFD0-42F6-B1B4-AEA22312FE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65" y="1909"/>
              <a:ext cx="511" cy="502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61CD5377-5E17-4955-9CB7-4FCEC0F87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5" y="1909"/>
              <a:ext cx="179" cy="179"/>
            </a:xfrm>
            <a:custGeom>
              <a:avLst/>
              <a:gdLst>
                <a:gd name="T0" fmla="*/ 179 w 179"/>
                <a:gd name="T1" fmla="*/ 71 h 179"/>
                <a:gd name="T2" fmla="*/ 0 w 179"/>
                <a:gd name="T3" fmla="*/ 0 h 179"/>
                <a:gd name="T4" fmla="*/ 72 w 179"/>
                <a:gd name="T5" fmla="*/ 179 h 179"/>
                <a:gd name="T6" fmla="*/ 179 w 179"/>
                <a:gd name="T7" fmla="*/ 7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9" h="179">
                  <a:moveTo>
                    <a:pt x="179" y="71"/>
                  </a:moveTo>
                  <a:lnTo>
                    <a:pt x="0" y="0"/>
                  </a:lnTo>
                  <a:lnTo>
                    <a:pt x="72" y="179"/>
                  </a:lnTo>
                  <a:lnTo>
                    <a:pt x="179" y="71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3280D28A-E573-4EB7-81E0-915B9946D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5" y="1693"/>
              <a:ext cx="1281" cy="916"/>
            </a:xfrm>
            <a:custGeom>
              <a:avLst/>
              <a:gdLst>
                <a:gd name="T0" fmla="*/ 0 w 1281"/>
                <a:gd name="T1" fmla="*/ 0 h 916"/>
                <a:gd name="T2" fmla="*/ 1281 w 1281"/>
                <a:gd name="T3" fmla="*/ 0 h 916"/>
                <a:gd name="T4" fmla="*/ 1281 w 1281"/>
                <a:gd name="T5" fmla="*/ 898 h 916"/>
                <a:gd name="T6" fmla="*/ 914 w 1281"/>
                <a:gd name="T7" fmla="*/ 916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1" h="916">
                  <a:moveTo>
                    <a:pt x="0" y="0"/>
                  </a:moveTo>
                  <a:lnTo>
                    <a:pt x="1281" y="0"/>
                  </a:lnTo>
                  <a:lnTo>
                    <a:pt x="1281" y="898"/>
                  </a:lnTo>
                  <a:lnTo>
                    <a:pt x="914" y="916"/>
                  </a:lnTo>
                </a:path>
              </a:pathLst>
            </a:cu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023DE0A-6EB7-4C81-8177-E5DB9EFDEE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9" y="2573"/>
              <a:ext cx="188" cy="63"/>
            </a:xfrm>
            <a:custGeom>
              <a:avLst/>
              <a:gdLst>
                <a:gd name="T0" fmla="*/ 80 w 188"/>
                <a:gd name="T1" fmla="*/ 0 h 63"/>
                <a:gd name="T2" fmla="*/ 0 w 188"/>
                <a:gd name="T3" fmla="*/ 36 h 63"/>
                <a:gd name="T4" fmla="*/ 89 w 188"/>
                <a:gd name="T5" fmla="*/ 63 h 63"/>
                <a:gd name="T6" fmla="*/ 188 w 188"/>
                <a:gd name="T7" fmla="*/ 27 h 63"/>
                <a:gd name="T8" fmla="*/ 80 w 188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" h="63">
                  <a:moveTo>
                    <a:pt x="80" y="0"/>
                  </a:moveTo>
                  <a:lnTo>
                    <a:pt x="0" y="36"/>
                  </a:lnTo>
                  <a:lnTo>
                    <a:pt x="89" y="63"/>
                  </a:lnTo>
                  <a:lnTo>
                    <a:pt x="188" y="27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6BC0633-5F70-4959-83E3-CE39F4088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5" y="1657"/>
              <a:ext cx="90" cy="72"/>
            </a:xfrm>
            <a:custGeom>
              <a:avLst/>
              <a:gdLst>
                <a:gd name="T0" fmla="*/ 90 w 90"/>
                <a:gd name="T1" fmla="*/ 0 h 72"/>
                <a:gd name="T2" fmla="*/ 0 w 90"/>
                <a:gd name="T3" fmla="*/ 36 h 72"/>
                <a:gd name="T4" fmla="*/ 90 w 90"/>
                <a:gd name="T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72">
                  <a:moveTo>
                    <a:pt x="90" y="0"/>
                  </a:moveTo>
                  <a:lnTo>
                    <a:pt x="0" y="36"/>
                  </a:lnTo>
                  <a:lnTo>
                    <a:pt x="90" y="72"/>
                  </a:lnTo>
                </a:path>
              </a:pathLst>
            </a:cu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5CC22E-4BF4-401F-8122-EE91EAD9C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300805"/>
      </p:ext>
    </p:extLst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Composite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Selection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hr-HR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Shape</a:t>
            </a:r>
            <a:endParaRPr lang="hr-H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 selection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endParaRPr lang="hr-H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996600"/>
                </a:solidFill>
                <a:latin typeface="Consolas" panose="020B0609020204030204" pitchFamily="49" charset="0"/>
              </a:rPr>
              <a:t>AddShape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2060"/>
                </a:solidFill>
                <a:latin typeface="Consolas" panose="020B0609020204030204" pitchFamily="49" charset="0"/>
              </a:rPr>
              <a:t>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selection.</a:t>
            </a:r>
            <a:r>
              <a:rPr lang="hr-HR" sz="1100" dirty="0" err="1">
                <a:solidFill>
                  <a:srgbClr val="996600"/>
                </a:solidFill>
                <a:latin typeface="Consolas" panose="020B0609020204030204" pitchFamily="49" charset="0"/>
              </a:rPr>
              <a:t>Add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shape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hr-H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996600"/>
                </a:solidFill>
                <a:latin typeface="Consolas" panose="020B0609020204030204" pitchFamily="49" charset="0"/>
              </a:rPr>
              <a:t>RemoveShape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2060"/>
                </a:solidFill>
                <a:latin typeface="Consolas" panose="020B0609020204030204" pitchFamily="49" charset="0"/>
              </a:rPr>
              <a:t>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selection.</a:t>
            </a:r>
            <a:r>
              <a:rPr lang="hr-HR" sz="1100" dirty="0" err="1">
                <a:solidFill>
                  <a:srgbClr val="996600"/>
                </a:solidFill>
                <a:latin typeface="Consolas" panose="020B0609020204030204" pitchFamily="49" charset="0"/>
              </a:rPr>
              <a:t>Remove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shape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hr-H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996600"/>
                </a:solidFill>
                <a:latin typeface="Consolas" panose="020B0609020204030204" pitchFamily="49" charset="0"/>
              </a:rPr>
              <a:t>Move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2060"/>
                </a:solidFill>
                <a:latin typeface="Consolas" panose="020B0609020204030204" pitchFamily="49" charset="0"/>
              </a:rPr>
              <a:t>dx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dy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foreach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2060"/>
                </a:solidFill>
                <a:latin typeface="Consolas" panose="020B0609020204030204" pitchFamily="49" charset="0"/>
              </a:rPr>
              <a:t>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selection)</a:t>
            </a:r>
          </a:p>
          <a:p>
            <a:pPr marL="0" indent="0"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hr-HR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shape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hr-HR" sz="1100" dirty="0" err="1">
                <a:solidFill>
                  <a:srgbClr val="996600"/>
                </a:solidFill>
                <a:latin typeface="Consolas" panose="020B0609020204030204" pitchFamily="49" charset="0"/>
              </a:rPr>
              <a:t>Move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100" dirty="0">
                <a:solidFill>
                  <a:srgbClr val="002060"/>
                </a:solidFill>
                <a:latin typeface="Consolas" panose="020B0609020204030204" pitchFamily="49" charset="0"/>
              </a:rPr>
              <a:t>dx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r-HR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dy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r-HR" altLang="sr-Latn-RS" sz="11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8F23AA-0CBD-49A3-981E-C8C705FD1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912672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Factory method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en-US" altLang="sr-Latn-RS" sz="2800" dirty="0"/>
              <a:t>Example</a:t>
            </a:r>
            <a:r>
              <a:rPr lang="hr-HR" altLang="sr-Latn-RS" sz="2800" dirty="0"/>
              <a:t>: </a:t>
            </a:r>
            <a:r>
              <a:rPr lang="en-US" altLang="sr-Latn-RS" sz="2800" dirty="0"/>
              <a:t>Gunnery class in Battleship game uses 3 tactics, for each calling their constructors</a:t>
            </a:r>
            <a:endParaRPr lang="hr-HR" altLang="sr-Latn-RS" sz="2800" dirty="0"/>
          </a:p>
          <a:p>
            <a:pPr marL="569913" indent="-569913" eaLnBrk="1" hangingPunct="1">
              <a:buSzTx/>
            </a:pPr>
            <a:r>
              <a:rPr lang="en-US" altLang="sr-Latn-RS" sz="2800" dirty="0"/>
              <a:t>If implementation of any tactics changes, this will affect Gunnery because it is tightly coupled with implementations</a:t>
            </a:r>
            <a:endParaRPr lang="hr-HR" altLang="sr-Latn-RS" sz="2800" dirty="0"/>
          </a:p>
          <a:p>
            <a:pPr marL="569913" indent="-569913" eaLnBrk="1" hangingPunct="1">
              <a:buSzTx/>
            </a:pPr>
            <a:r>
              <a:rPr lang="en-US" altLang="sr-Latn-RS" sz="2800" dirty="0"/>
              <a:t>To loosen the coupling, we can move the creation of tactics into a factory method</a:t>
            </a:r>
            <a:endParaRPr lang="hr-HR" altLang="sr-Latn-RS" sz="28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C9E41E-056B-4669-A8E0-728BA714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624015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Decorator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endParaRPr lang="hr-HR" altLang="sr-Latn-RS" sz="28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17A9CC-9443-4C50-B769-FBE61976A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069069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Command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endParaRPr lang="hr-HR" altLang="sr-Latn-RS" sz="28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154320-FFF7-48AA-AC5F-BF0A087CF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969318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Observer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en-US" altLang="sr-Latn-RS" sz="2800" dirty="0"/>
              <a:t>An object (</a:t>
            </a:r>
            <a:r>
              <a:rPr lang="en-US" altLang="sr-Latn-RS" sz="2800" i="1" dirty="0"/>
              <a:t>subject</a:t>
            </a:r>
            <a:r>
              <a:rPr lang="en-US" altLang="sr-Latn-RS" sz="2800" dirty="0"/>
              <a:t>, </a:t>
            </a:r>
            <a:r>
              <a:rPr lang="en-US" altLang="sr-Latn-RS" sz="2800" i="1" dirty="0"/>
              <a:t>publisher</a:t>
            </a:r>
            <a:r>
              <a:rPr lang="en-US" altLang="sr-Latn-RS" sz="2800" dirty="0"/>
              <a:t>) allows other objects (</a:t>
            </a:r>
            <a:r>
              <a:rPr lang="en-US" altLang="sr-Latn-RS" sz="2800" i="1" dirty="0"/>
              <a:t>observers, subscribers</a:t>
            </a:r>
            <a:r>
              <a:rPr lang="en-US" altLang="sr-Latn-RS" sz="2800" dirty="0"/>
              <a:t>) to subscribe for notifications</a:t>
            </a:r>
            <a:endParaRPr lang="hr-HR" altLang="sr-Latn-RS" sz="2800" dirty="0"/>
          </a:p>
          <a:p>
            <a:pPr marL="569913" indent="-569913" eaLnBrk="1" hangingPunct="1">
              <a:buSzTx/>
            </a:pPr>
            <a:r>
              <a:rPr lang="en-US" altLang="sr-Latn-RS" sz="2800" dirty="0"/>
              <a:t>In C# observer pattern is implemented through event keyword</a:t>
            </a:r>
          </a:p>
          <a:p>
            <a:pPr marL="569913" indent="-569913" eaLnBrk="1" hangingPunct="1">
              <a:buSzTx/>
            </a:pPr>
            <a:r>
              <a:rPr lang="en-US" altLang="sr-Latn-RS" sz="2800" dirty="0"/>
              <a:t>Example: controls on </a:t>
            </a:r>
            <a:r>
              <a:rPr lang="en-US" altLang="sr-Latn-RS" sz="2800" dirty="0" err="1"/>
              <a:t>WinForm</a:t>
            </a:r>
            <a:r>
              <a:rPr lang="en-US" altLang="sr-Latn-RS" sz="2800" dirty="0"/>
              <a:t> can subscribe to events generated by </a:t>
            </a:r>
            <a:r>
              <a:rPr lang="en-US" altLang="sr-Latn-RS" sz="2800"/>
              <a:t>other controls</a:t>
            </a:r>
            <a:endParaRPr lang="hr-HR" altLang="sr-Latn-RS" sz="28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D0AE62-07FD-420A-A21D-F1A66F16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32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929074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Template method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en-US" altLang="sr-Latn-RS" sz="2800" dirty="0"/>
              <a:t>Base class defines order of steps for some algorithm, derived classes override individual steps</a:t>
            </a:r>
            <a:endParaRPr lang="hr-HR" altLang="sr-Latn-RS" sz="2800" dirty="0"/>
          </a:p>
          <a:p>
            <a:pPr marL="569913" indent="-569913" eaLnBrk="1" hangingPunct="1">
              <a:buSzTx/>
            </a:pPr>
            <a:r>
              <a:rPr lang="en-US" altLang="sr-Latn-RS" sz="2800" dirty="0"/>
              <a:t>Example</a:t>
            </a:r>
            <a:r>
              <a:rPr lang="hr-HR" altLang="sr-Latn-RS" sz="2800" dirty="0"/>
              <a:t>: </a:t>
            </a:r>
            <a:r>
              <a:rPr lang="en-US" altLang="sr-Latn-RS" sz="2800" dirty="0"/>
              <a:t>in Battleship a single Grid class has been used for building the fleet and for marking squares shot - these responsibilities are completely different</a:t>
            </a:r>
            <a:r>
              <a:rPr lang="hr-HR" altLang="sr-Latn-RS" sz="2800" dirty="0"/>
              <a:t>: </a:t>
            </a:r>
            <a:r>
              <a:rPr lang="en-US" altLang="sr-Latn-RS" sz="2800" dirty="0"/>
              <a:t>one is to provide squares for fleet, the other is to record shooting results</a:t>
            </a:r>
            <a:endParaRPr lang="hr-HR" altLang="sr-Latn-RS" sz="28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D0AE62-07FD-420A-A21D-F1A66F16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33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051922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Template method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en-US" altLang="sr-Latn-RS" sz="2800" dirty="0"/>
              <a:t>Both responsibilities require </a:t>
            </a:r>
            <a:r>
              <a:rPr lang="hr-HR" altLang="sr-Latn-RS" sz="2800" dirty="0" err="1"/>
              <a:t>GetAvailablePlacements</a:t>
            </a:r>
            <a:r>
              <a:rPr lang="en-US" altLang="sr-Latn-RS" sz="2800" dirty="0"/>
              <a:t> method</a:t>
            </a:r>
            <a:r>
              <a:rPr lang="hr-HR" altLang="sr-Latn-RS" sz="2800" dirty="0"/>
              <a:t>, </a:t>
            </a:r>
            <a:r>
              <a:rPr lang="en-US" altLang="sr-Latn-RS" sz="2800" dirty="0"/>
              <a:t>one checking if square exists, the other checking if the square was already shot</a:t>
            </a:r>
            <a:endParaRPr lang="hr-HR" altLang="sr-Latn-RS" sz="2800" dirty="0"/>
          </a:p>
          <a:p>
            <a:pPr marL="569913" indent="-569913" eaLnBrk="1" hangingPunct="1">
              <a:buSzTx/>
            </a:pPr>
            <a:r>
              <a:rPr lang="en-US" altLang="sr-Latn-RS" sz="2800" dirty="0"/>
              <a:t>Instead of one class, we should use two classes with different responsibilities, but we do not want to duplicate the code</a:t>
            </a:r>
            <a:endParaRPr lang="hr-HR" altLang="sr-Latn-R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9913" indent="-569913" eaLnBrk="1" hangingPunct="1">
              <a:buSzTx/>
            </a:pPr>
            <a:r>
              <a:rPr lang="en-US" altLang="sr-Latn-RS" sz="2800" dirty="0">
                <a:latin typeface="Arial" panose="020B0604020202020204" pitchFamily="34" charset="0"/>
                <a:cs typeface="Arial" panose="020B0604020202020204" pitchFamily="34" charset="0"/>
              </a:rPr>
              <a:t>Move the common code into the base class</a:t>
            </a:r>
            <a:endParaRPr lang="hr-HR" altLang="sr-Latn-RS" sz="28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157E03-1587-4E96-85A8-133C65A56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34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0174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Template method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Grid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hr-HR" sz="900" dirty="0">
                <a:solidFill>
                  <a:srgbClr val="008000"/>
                </a:solidFill>
                <a:latin typeface="Consolas" panose="020B0609020204030204" pitchFamily="49" charset="0"/>
              </a:rPr>
              <a:t>...</a:t>
            </a:r>
            <a:br>
              <a:rPr lang="hr-HR" sz="9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Square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900" dirty="0" err="1">
                <a:solidFill>
                  <a:srgbClr val="996600"/>
                </a:solidFill>
                <a:latin typeface="Consolas" panose="020B0609020204030204" pitchFamily="49" charset="0"/>
              </a:rPr>
              <a:t>GetHorizontalPlacements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2060"/>
                </a:solidFill>
                <a:latin typeface="Consolas" panose="020B0609020204030204" pitchFamily="49" charset="0"/>
              </a:rPr>
              <a:t>length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Square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&gt;&gt;();</a:t>
            </a:r>
          </a:p>
          <a:p>
            <a:pPr marL="0" indent="0">
              <a:buNone/>
            </a:pP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r = 0; r &lt; Rows; ++r)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LimitedQueue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Square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 gathered =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LimitedQueue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Square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900" dirty="0">
                <a:solidFill>
                  <a:srgbClr val="002060"/>
                </a:solidFill>
                <a:latin typeface="Consolas" panose="020B0609020204030204" pitchFamily="49" charset="0"/>
              </a:rPr>
              <a:t>length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c = 0; c &lt; Columns; ++c)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900" dirty="0" err="1">
                <a:solidFill>
                  <a:srgbClr val="996600"/>
                </a:solidFill>
                <a:latin typeface="Consolas" panose="020B0609020204030204" pitchFamily="49" charset="0"/>
              </a:rPr>
              <a:t>IsSquareAvailable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(r, c))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gathered.</a:t>
            </a:r>
            <a:r>
              <a:rPr lang="en-US" sz="900" dirty="0" err="1">
                <a:solidFill>
                  <a:srgbClr val="996600"/>
                </a:solidFill>
                <a:latin typeface="Consolas" panose="020B0609020204030204" pitchFamily="49" charset="0"/>
              </a:rPr>
              <a:t>Enqueue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(squares[r, c].Value);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gathered.Clear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gathered.Count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== length)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</a:t>
            </a:r>
            <a:r>
              <a:rPr lang="en-US" sz="900" dirty="0" err="1">
                <a:solidFill>
                  <a:srgbClr val="996600"/>
                </a:solidFill>
                <a:latin typeface="Consolas" panose="020B0609020204030204" pitchFamily="49" charset="0"/>
              </a:rPr>
              <a:t>Add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Square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gathered.</a:t>
            </a:r>
            <a:r>
              <a:rPr lang="en-US" sz="900" dirty="0" err="1">
                <a:solidFill>
                  <a:srgbClr val="996600"/>
                </a:solidFill>
                <a:latin typeface="Consolas" panose="020B0609020204030204" pitchFamily="49" charset="0"/>
              </a:rPr>
              <a:t>ToArray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Square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&gt;()));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result;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996600"/>
                </a:solidFill>
                <a:latin typeface="Consolas" panose="020B0609020204030204" pitchFamily="49" charset="0"/>
              </a:rPr>
              <a:t>IsSquareAvailable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row,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column);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eaLnBrk="1" hangingPunct="1">
              <a:buSzTx/>
              <a:buNone/>
            </a:pPr>
            <a:endParaRPr lang="hr-HR" altLang="sr-Latn-RS" sz="9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E1158A-E64C-41DB-A1CD-6D403F469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35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99890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Template method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en-US" altLang="sr-Latn-RS" sz="2800" dirty="0"/>
              <a:t>Derived classes implement/override </a:t>
            </a:r>
            <a:r>
              <a:rPr lang="hr-HR" altLang="sr-Latn-RS" sz="2800" dirty="0" err="1"/>
              <a:t>IsSquareAvailable</a:t>
            </a:r>
            <a:r>
              <a:rPr lang="en-US" altLang="sr-Latn-RS" sz="2800" dirty="0"/>
              <a:t> method</a:t>
            </a:r>
            <a:r>
              <a:rPr lang="hr-HR" altLang="sr-Latn-RS" sz="2800" dirty="0"/>
              <a:t>:</a:t>
            </a: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4DD047-99F0-47E5-A0C4-888452157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36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07638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Template method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FleetGrid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050" dirty="0">
                <a:solidFill>
                  <a:srgbClr val="2B91AF"/>
                </a:solidFill>
                <a:latin typeface="Consolas" panose="020B0609020204030204" pitchFamily="49" charset="0"/>
              </a:rPr>
              <a:t>Grid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FleetGrid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rows,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columns) :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(rows, columns)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996600"/>
                </a:solidFill>
                <a:latin typeface="Consolas" panose="020B0609020204030204" pitchFamily="49" charset="0"/>
              </a:rPr>
              <a:t>IsSquareAvailable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row,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column)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squares[row, column] !=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EvidenceGrid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050" dirty="0">
                <a:solidFill>
                  <a:srgbClr val="2B91AF"/>
                </a:solidFill>
                <a:latin typeface="Consolas" panose="020B0609020204030204" pitchFamily="49" charset="0"/>
              </a:rPr>
              <a:t>Grid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EvidenceGrid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rows,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columns) :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(rows, columns)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996600"/>
                </a:solidFill>
                <a:latin typeface="Consolas" panose="020B0609020204030204" pitchFamily="49" charset="0"/>
              </a:rPr>
              <a:t>IsSquareAvailable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row,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column)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squares[row, column].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Value.SquareState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SquareState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.Default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r-HR" altLang="sr-Latn-RS" sz="105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2D8159-93F9-419A-9FC1-88291701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37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955698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Visitor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endParaRPr lang="hr-HR" altLang="sr-Latn-RS" sz="28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48BCD4-9108-4883-AD8C-BB2FC4ECA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38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281101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Factory method</a:t>
            </a:r>
            <a:endParaRPr lang="en-GB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54D237A-66D0-4CB9-85AD-712CBA8C118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962150" y="1988840"/>
            <a:ext cx="5219700" cy="3600450"/>
            <a:chOff x="1236" y="1026"/>
            <a:chExt cx="3288" cy="2268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03C6253E-332E-4F21-A7BF-B1DB655A767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236" y="1026"/>
              <a:ext cx="3288" cy="2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F474CA09-4DDB-48A7-B578-9FD0971EB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" y="1178"/>
              <a:ext cx="590" cy="33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38B1864A-7837-4F8F-8FC6-AE2C4DABE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1" y="1208"/>
              <a:ext cx="402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Gunnery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D88A9A5F-9061-4806-AB3E-899580E5D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9" y="1944"/>
              <a:ext cx="811" cy="26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D1F5A3A7-518A-44C0-869A-5952BB9C1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2073"/>
              <a:ext cx="705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ITargetSelect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FB89BDC8-0B8B-4743-BFFF-BF0F72C4C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1974"/>
              <a:ext cx="705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&lt;&lt;interface&gt;&gt;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7C1ADC40-EAE9-404C-A50A-F4CAAC21F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1" y="2824"/>
              <a:ext cx="795" cy="31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B036FC0B-4729-489F-9E85-9E8BD33E1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4" y="2854"/>
              <a:ext cx="750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RandomShooting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E916A73C-7A16-429B-A7DC-3AA541A5E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0" y="2824"/>
              <a:ext cx="962" cy="31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499F5018-5C30-46E8-8E4B-0588E37CD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2854"/>
              <a:ext cx="1000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SurroundingShooting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8945AF80-E5B7-461F-8278-E4C9A7CE5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0" y="2824"/>
              <a:ext cx="705" cy="31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EFA80EEF-D61C-4789-B2D0-79314FC11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" y="2854"/>
              <a:ext cx="750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LinearShooting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5A254D46-931B-428A-B5FB-BE1D663CDA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44" y="2217"/>
              <a:ext cx="575" cy="607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1478093B-3DA2-4EB7-B39B-074E53022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8" y="2217"/>
              <a:ext cx="151" cy="152"/>
            </a:xfrm>
            <a:custGeom>
              <a:avLst/>
              <a:gdLst>
                <a:gd name="T0" fmla="*/ 98 w 151"/>
                <a:gd name="T1" fmla="*/ 152 h 152"/>
                <a:gd name="T2" fmla="*/ 151 w 151"/>
                <a:gd name="T3" fmla="*/ 0 h 152"/>
                <a:gd name="T4" fmla="*/ 0 w 151"/>
                <a:gd name="T5" fmla="*/ 61 h 152"/>
                <a:gd name="T6" fmla="*/ 98 w 151"/>
                <a:gd name="T7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52">
                  <a:moveTo>
                    <a:pt x="98" y="152"/>
                  </a:moveTo>
                  <a:lnTo>
                    <a:pt x="151" y="0"/>
                  </a:lnTo>
                  <a:lnTo>
                    <a:pt x="0" y="61"/>
                  </a:lnTo>
                  <a:lnTo>
                    <a:pt x="98" y="152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9DBDA69C-801E-4A57-8A03-623BB92C64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71" y="2217"/>
              <a:ext cx="91" cy="607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E38E8156-618F-4261-B7E5-9FA4C918D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" y="2217"/>
              <a:ext cx="121" cy="159"/>
            </a:xfrm>
            <a:custGeom>
              <a:avLst/>
              <a:gdLst>
                <a:gd name="T0" fmla="*/ 121 w 121"/>
                <a:gd name="T1" fmla="*/ 136 h 159"/>
                <a:gd name="T2" fmla="*/ 38 w 121"/>
                <a:gd name="T3" fmla="*/ 0 h 159"/>
                <a:gd name="T4" fmla="*/ 0 w 121"/>
                <a:gd name="T5" fmla="*/ 159 h 159"/>
                <a:gd name="T6" fmla="*/ 121 w 121"/>
                <a:gd name="T7" fmla="*/ 13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" h="159">
                  <a:moveTo>
                    <a:pt x="121" y="136"/>
                  </a:moveTo>
                  <a:lnTo>
                    <a:pt x="38" y="0"/>
                  </a:lnTo>
                  <a:lnTo>
                    <a:pt x="0" y="159"/>
                  </a:lnTo>
                  <a:lnTo>
                    <a:pt x="121" y="136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25E5A145-F5DC-4E77-9D69-5DF5E2CC0E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07" y="2217"/>
              <a:ext cx="720" cy="607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FC544DFC-6A7F-4581-93DC-BE870DEA20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7" y="2217"/>
              <a:ext cx="152" cy="144"/>
            </a:xfrm>
            <a:custGeom>
              <a:avLst/>
              <a:gdLst>
                <a:gd name="T0" fmla="*/ 152 w 152"/>
                <a:gd name="T1" fmla="*/ 45 h 144"/>
                <a:gd name="T2" fmla="*/ 0 w 152"/>
                <a:gd name="T3" fmla="*/ 0 h 144"/>
                <a:gd name="T4" fmla="*/ 76 w 152"/>
                <a:gd name="T5" fmla="*/ 144 h 144"/>
                <a:gd name="T6" fmla="*/ 152 w 152"/>
                <a:gd name="T7" fmla="*/ 4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44">
                  <a:moveTo>
                    <a:pt x="152" y="45"/>
                  </a:moveTo>
                  <a:lnTo>
                    <a:pt x="0" y="0"/>
                  </a:lnTo>
                  <a:lnTo>
                    <a:pt x="76" y="144"/>
                  </a:lnTo>
                  <a:lnTo>
                    <a:pt x="152" y="45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BC963789-C1BC-4735-8F11-215AFEF9DC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6" y="1519"/>
              <a:ext cx="727" cy="425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80BB3833-5A7A-4934-B9E3-45626F2F22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8" y="1883"/>
              <a:ext cx="75" cy="61"/>
            </a:xfrm>
            <a:custGeom>
              <a:avLst/>
              <a:gdLst>
                <a:gd name="T0" fmla="*/ 0 w 75"/>
                <a:gd name="T1" fmla="*/ 53 h 61"/>
                <a:gd name="T2" fmla="*/ 75 w 75"/>
                <a:gd name="T3" fmla="*/ 61 h 61"/>
                <a:gd name="T4" fmla="*/ 30 w 75"/>
                <a:gd name="T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61">
                  <a:moveTo>
                    <a:pt x="0" y="53"/>
                  </a:moveTo>
                  <a:lnTo>
                    <a:pt x="75" y="61"/>
                  </a:lnTo>
                  <a:lnTo>
                    <a:pt x="30" y="0"/>
                  </a:lnTo>
                </a:path>
              </a:pathLst>
            </a:cu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DF1E785A-64FB-47B9-AFCA-C0746E63E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9" y="1178"/>
              <a:ext cx="811" cy="33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9E8B0274-0508-477A-AC46-265750372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0" y="1208"/>
              <a:ext cx="750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TacticsFactory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26">
              <a:extLst>
                <a:ext uri="{FF2B5EF4-FFF2-40B4-BE49-F238E27FC236}">
                  <a16:creationId xmlns:a16="http://schemas.microsoft.com/office/drawing/2014/main" id="{DE4CB16C-2DFE-4FDD-ADDA-74ABDC2A88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7" y="1375"/>
              <a:ext cx="856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+CreateTactics()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992CF878-E7E7-4638-954B-1E680BC1BD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9" y="1345"/>
              <a:ext cx="818" cy="0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30" name="Line 28">
              <a:extLst>
                <a:ext uri="{FF2B5EF4-FFF2-40B4-BE49-F238E27FC236}">
                  <a16:creationId xmlns:a16="http://schemas.microsoft.com/office/drawing/2014/main" id="{4CC822CA-E940-4BD3-9833-9411646B06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8" y="1519"/>
              <a:ext cx="0" cy="425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A34BF105-FA0B-418C-A293-556C61D16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8" y="1868"/>
              <a:ext cx="61" cy="76"/>
            </a:xfrm>
            <a:custGeom>
              <a:avLst/>
              <a:gdLst>
                <a:gd name="T0" fmla="*/ 0 w 61"/>
                <a:gd name="T1" fmla="*/ 0 h 76"/>
                <a:gd name="T2" fmla="*/ 30 w 61"/>
                <a:gd name="T3" fmla="*/ 76 h 76"/>
                <a:gd name="T4" fmla="*/ 61 w 61"/>
                <a:gd name="T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1" h="76">
                  <a:moveTo>
                    <a:pt x="0" y="0"/>
                  </a:moveTo>
                  <a:lnTo>
                    <a:pt x="30" y="76"/>
                  </a:lnTo>
                  <a:lnTo>
                    <a:pt x="61" y="0"/>
                  </a:lnTo>
                </a:path>
              </a:pathLst>
            </a:cu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32" name="Line 30">
              <a:extLst>
                <a:ext uri="{FF2B5EF4-FFF2-40B4-BE49-F238E27FC236}">
                  <a16:creationId xmlns:a16="http://schemas.microsoft.com/office/drawing/2014/main" id="{3809526B-F72F-4303-9BD3-A77AD3936D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6" y="1345"/>
              <a:ext cx="553" cy="0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70CC7827-4A03-4456-BD4D-06AF36376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3" y="1314"/>
              <a:ext cx="76" cy="61"/>
            </a:xfrm>
            <a:custGeom>
              <a:avLst/>
              <a:gdLst>
                <a:gd name="T0" fmla="*/ 0 w 76"/>
                <a:gd name="T1" fmla="*/ 61 h 61"/>
                <a:gd name="T2" fmla="*/ 76 w 76"/>
                <a:gd name="T3" fmla="*/ 31 h 61"/>
                <a:gd name="T4" fmla="*/ 0 w 76"/>
                <a:gd name="T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" h="61">
                  <a:moveTo>
                    <a:pt x="0" y="61"/>
                  </a:moveTo>
                  <a:lnTo>
                    <a:pt x="76" y="31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53CF4B-7393-4565-8AE6-9B16E7794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241950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Factory method</a:t>
            </a:r>
            <a:endParaRPr lang="en-GB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92DDB9-B0CC-4EC8-9FEF-4E0AE1A25F88}"/>
              </a:ext>
            </a:extLst>
          </p:cNvPr>
          <p:cNvSpPr/>
          <p:nvPr/>
        </p:nvSpPr>
        <p:spPr>
          <a:xfrm>
            <a:off x="827584" y="1988840"/>
            <a:ext cx="7416824" cy="3970318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hr-HR" sz="1050" noProof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TacticsFactory</a:t>
            </a:r>
            <a:endParaRPr lang="hr-HR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050" noProof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TacticsFactory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Grid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grid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050" noProof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.grid = 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grid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hr-HR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050" noProof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Grid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grid;</a:t>
            </a:r>
          </a:p>
          <a:p>
            <a:endParaRPr lang="hr-HR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ITargetSelect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CreateTactics(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ShootingTactics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tactics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Square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squaresHit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r-HR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shipLength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050" noProof="1">
                <a:solidFill>
                  <a:srgbClr val="7030A0"/>
                </a:solidFill>
                <a:latin typeface="Consolas" panose="020B0609020204030204" pitchFamily="49" charset="0"/>
              </a:rPr>
              <a:t>switch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tactics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hr-HR" sz="1050" noProof="1">
                <a:solidFill>
                  <a:srgbClr val="7030A0"/>
                </a:solidFill>
                <a:latin typeface="Consolas" panose="020B0609020204030204" pitchFamily="49" charset="0"/>
              </a:rPr>
              <a:t>case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ShootingTactics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.Random: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hr-HR" sz="1050" noProof="1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RandomShooting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grid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shipLength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hr-HR" sz="1050" noProof="1">
                <a:solidFill>
                  <a:srgbClr val="7030A0"/>
                </a:solidFill>
                <a:latin typeface="Consolas" panose="020B0609020204030204" pitchFamily="49" charset="0"/>
              </a:rPr>
              <a:t>case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ShootingTactics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.Surrounding: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hr-HR" sz="1050" noProof="1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SurroundingShooting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grid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squaresHit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[0], 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shipLength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hr-HR" sz="1050" noProof="1">
                <a:solidFill>
                  <a:srgbClr val="7030A0"/>
                </a:solidFill>
                <a:latin typeface="Consolas" panose="020B0609020204030204" pitchFamily="49" charset="0"/>
              </a:rPr>
              <a:t>case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ShootingTactics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.Linear: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hr-HR" sz="1050" noProof="1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LinearShooting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(grid, 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squaresHit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shipLength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hr-HR" sz="1050" noProof="1">
                <a:solidFill>
                  <a:srgbClr val="7030A0"/>
                </a:solidFill>
                <a:latin typeface="Consolas" panose="020B0609020204030204" pitchFamily="49" charset="0"/>
              </a:rPr>
              <a:t>default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hr-HR" sz="1050" noProof="1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82690-FD87-4D7E-B966-B97B55117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986388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Factory method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en-US" altLang="sr-Latn-RS" sz="2800" dirty="0"/>
              <a:t>Gunnery now references </a:t>
            </a:r>
            <a:r>
              <a:rPr lang="hr-HR" altLang="sr-Latn-RS" sz="2800" dirty="0" err="1">
                <a:latin typeface="Consolas" panose="020B0609020204030204" pitchFamily="49" charset="0"/>
              </a:rPr>
              <a:t>TacticsFactory</a:t>
            </a:r>
            <a:r>
              <a:rPr lang="hr-HR" altLang="sr-Latn-RS" sz="2800" dirty="0"/>
              <a:t> </a:t>
            </a:r>
            <a:r>
              <a:rPr lang="en-US" altLang="sr-Latn-RS" sz="2800" dirty="0"/>
              <a:t>only and tactics implementations can be modified without affecting the </a:t>
            </a:r>
            <a:r>
              <a:rPr lang="hr-HR" altLang="sr-Latn-RS" sz="2800" dirty="0" err="1">
                <a:latin typeface="Consolas" panose="020B0609020204030204" pitchFamily="49" charset="0"/>
              </a:rPr>
              <a:t>Gunnery</a:t>
            </a:r>
            <a:r>
              <a:rPr lang="hr-HR" altLang="sr-Latn-RS" sz="2800" dirty="0"/>
              <a:t> </a:t>
            </a:r>
            <a:r>
              <a:rPr lang="en-US" altLang="sr-Latn-RS" sz="2800" dirty="0"/>
              <a:t>code</a:t>
            </a:r>
            <a:endParaRPr lang="hr-HR" altLang="sr-Latn-RS" sz="28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B5879D-BCA4-4809-86B6-8EB9D117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075076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Abstract factory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en-US" altLang="sr-Latn-RS" sz="2800" dirty="0"/>
              <a:t>Creational pattern for creating a family of object with different implementations</a:t>
            </a:r>
            <a:endParaRPr lang="hr-HR" altLang="sr-Latn-RS" sz="2800" dirty="0"/>
          </a:p>
          <a:p>
            <a:pPr marL="569913" indent="-569913" eaLnBrk="1" hangingPunct="1">
              <a:buSzTx/>
            </a:pPr>
            <a:r>
              <a:rPr lang="en-US" altLang="sr-Latn-RS" sz="2800" dirty="0"/>
              <a:t>Example: in Battleship game we have fleet building logic (Shipwright) and opponent’s fleet shooting logic (Gunnery)</a:t>
            </a:r>
            <a:r>
              <a:rPr lang="hr-HR" altLang="sr-Latn-RS" sz="2800" dirty="0"/>
              <a:t> – </a:t>
            </a:r>
            <a:r>
              <a:rPr lang="en-US" altLang="sr-Latn-RS" sz="2800" dirty="0"/>
              <a:t>family of two objects</a:t>
            </a:r>
            <a:endParaRPr lang="hr-HR" altLang="sr-Latn-RS" sz="2800" dirty="0"/>
          </a:p>
          <a:p>
            <a:pPr marL="569913" indent="-569913" eaLnBrk="1" hangingPunct="1">
              <a:buSzTx/>
            </a:pPr>
            <a:r>
              <a:rPr lang="en-US" altLang="sr-Latn-RS" sz="2800" dirty="0"/>
              <a:t>We want to allow two gamer skill levels </a:t>
            </a:r>
            <a:r>
              <a:rPr lang="hr-HR" altLang="sr-Latn-RS" sz="2800" dirty="0"/>
              <a:t>(</a:t>
            </a:r>
            <a:r>
              <a:rPr lang="en-US" altLang="sr-Latn-RS" sz="2800" i="1" dirty="0"/>
              <a:t>beginner</a:t>
            </a:r>
            <a:r>
              <a:rPr lang="hr-HR" altLang="sr-Latn-RS" sz="2800" dirty="0"/>
              <a:t> </a:t>
            </a:r>
            <a:r>
              <a:rPr lang="en-US" altLang="sr-Latn-RS" sz="2800" dirty="0"/>
              <a:t>and</a:t>
            </a:r>
            <a:r>
              <a:rPr lang="hr-HR" altLang="sr-Latn-RS" sz="2800" dirty="0"/>
              <a:t> </a:t>
            </a:r>
            <a:r>
              <a:rPr lang="en-US" altLang="sr-Latn-RS" sz="2800" i="1" dirty="0"/>
              <a:t>advanced</a:t>
            </a:r>
            <a:r>
              <a:rPr lang="hr-HR" altLang="sr-Latn-RS" sz="2800" dirty="0"/>
              <a:t>), </a:t>
            </a:r>
            <a:r>
              <a:rPr lang="en-US" altLang="sr-Latn-RS" sz="2800" dirty="0"/>
              <a:t>i.e. create two families of objects</a:t>
            </a:r>
            <a:endParaRPr lang="hr-HR" altLang="sr-Latn-RS" sz="28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85056F-642C-43F5-8CE3-39060ECB5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788602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Abstract factory</a:t>
            </a:r>
            <a:endParaRPr lang="en-GB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9E64A53-B6D2-4D00-AFB7-57FE1732648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60400" y="1989138"/>
            <a:ext cx="7823200" cy="2879725"/>
            <a:chOff x="416" y="1253"/>
            <a:chExt cx="4928" cy="1814"/>
          </a:xfrm>
        </p:grpSpPr>
        <p:sp>
          <p:nvSpPr>
            <p:cNvPr id="35" name="AutoShape 32">
              <a:extLst>
                <a:ext uri="{FF2B5EF4-FFF2-40B4-BE49-F238E27FC236}">
                  <a16:creationId xmlns:a16="http://schemas.microsoft.com/office/drawing/2014/main" id="{23050864-BD2C-41AB-8D9A-4BC8E945245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16" y="1253"/>
              <a:ext cx="4928" cy="1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36" name="Rectangle 34">
              <a:extLst>
                <a:ext uri="{FF2B5EF4-FFF2-40B4-BE49-F238E27FC236}">
                  <a16:creationId xmlns:a16="http://schemas.microsoft.com/office/drawing/2014/main" id="{92DE7717-0148-4AB8-B5C0-65F3063DF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9" y="1387"/>
              <a:ext cx="818" cy="471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37" name="Rectangle 35">
              <a:extLst>
                <a:ext uri="{FF2B5EF4-FFF2-40B4-BE49-F238E27FC236}">
                  <a16:creationId xmlns:a16="http://schemas.microsoft.com/office/drawing/2014/main" id="{21FEFF22-5FF5-408D-B751-7C4EE45C9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1502"/>
              <a:ext cx="704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1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GameItemFactory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Rectangle 36">
              <a:extLst>
                <a:ext uri="{FF2B5EF4-FFF2-40B4-BE49-F238E27FC236}">
                  <a16:creationId xmlns:a16="http://schemas.microsoft.com/office/drawing/2014/main" id="{77B29B5C-3BCA-46EC-AD9A-F671AA7B2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" y="1414"/>
              <a:ext cx="617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&lt;&lt;interface&gt;&gt;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Rectangle 37">
              <a:extLst>
                <a:ext uri="{FF2B5EF4-FFF2-40B4-BE49-F238E27FC236}">
                  <a16:creationId xmlns:a16="http://schemas.microsoft.com/office/drawing/2014/main" id="{FF6E6113-5C97-4F8F-BA39-1EA0E69A7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3" y="1649"/>
              <a:ext cx="885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+CreateShipwright()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Rectangle 38">
              <a:extLst>
                <a:ext uri="{FF2B5EF4-FFF2-40B4-BE49-F238E27FC236}">
                  <a16:creationId xmlns:a16="http://schemas.microsoft.com/office/drawing/2014/main" id="{E2E7E3BE-AF93-4ED4-9803-162FAFD97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3" y="1737"/>
              <a:ext cx="75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+CreateGunnery()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Line 39">
              <a:extLst>
                <a:ext uri="{FF2B5EF4-FFF2-40B4-BE49-F238E27FC236}">
                  <a16:creationId xmlns:a16="http://schemas.microsoft.com/office/drawing/2014/main" id="{3B7FE2C7-90FE-4ACB-BA05-F67243FB96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9" y="1623"/>
              <a:ext cx="825" cy="0"/>
            </a:xfrm>
            <a:prstGeom prst="line">
              <a:avLst/>
            </a:prstGeom>
            <a:noFill/>
            <a:ln w="11113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2" name="Rectangle 40">
              <a:extLst>
                <a:ext uri="{FF2B5EF4-FFF2-40B4-BE49-F238E27FC236}">
                  <a16:creationId xmlns:a16="http://schemas.microsoft.com/office/drawing/2014/main" id="{78F5FC52-C524-4E0D-9389-0157BB8AC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0" y="2254"/>
              <a:ext cx="777" cy="188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3" name="Rectangle 41">
              <a:extLst>
                <a:ext uri="{FF2B5EF4-FFF2-40B4-BE49-F238E27FC236}">
                  <a16:creationId xmlns:a16="http://schemas.microsoft.com/office/drawing/2014/main" id="{E0046359-0A35-4400-99E6-D18420288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3" y="2281"/>
              <a:ext cx="838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BeginerItemFactory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42">
              <a:extLst>
                <a:ext uri="{FF2B5EF4-FFF2-40B4-BE49-F238E27FC236}">
                  <a16:creationId xmlns:a16="http://schemas.microsoft.com/office/drawing/2014/main" id="{DBCA2C78-3313-438F-A8CB-C0424675E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5" y="2254"/>
              <a:ext cx="818" cy="188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5" name="Rectangle 43">
              <a:extLst>
                <a:ext uri="{FF2B5EF4-FFF2-40B4-BE49-F238E27FC236}">
                  <a16:creationId xmlns:a16="http://schemas.microsoft.com/office/drawing/2014/main" id="{779198C9-7368-4391-83AB-675A59E33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" y="2281"/>
              <a:ext cx="885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AdvancedItemFactory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Line 44">
              <a:extLst>
                <a:ext uri="{FF2B5EF4-FFF2-40B4-BE49-F238E27FC236}">
                  <a16:creationId xmlns:a16="http://schemas.microsoft.com/office/drawing/2014/main" id="{2D737C93-4C6A-4872-968F-E0225E23EC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76" y="1864"/>
              <a:ext cx="288" cy="390"/>
            </a:xfrm>
            <a:prstGeom prst="line">
              <a:avLst/>
            </a:prstGeom>
            <a:noFill/>
            <a:ln w="11113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7" name="Freeform 45">
              <a:extLst>
                <a:ext uri="{FF2B5EF4-FFF2-40B4-BE49-F238E27FC236}">
                  <a16:creationId xmlns:a16="http://schemas.microsoft.com/office/drawing/2014/main" id="{BCD2FA36-BB33-4CF7-810D-0A2D7BA3D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3" y="1864"/>
              <a:ext cx="121" cy="142"/>
            </a:xfrm>
            <a:custGeom>
              <a:avLst/>
              <a:gdLst>
                <a:gd name="T0" fmla="*/ 87 w 121"/>
                <a:gd name="T1" fmla="*/ 142 h 142"/>
                <a:gd name="T2" fmla="*/ 121 w 121"/>
                <a:gd name="T3" fmla="*/ 0 h 142"/>
                <a:gd name="T4" fmla="*/ 0 w 121"/>
                <a:gd name="T5" fmla="*/ 74 h 142"/>
                <a:gd name="T6" fmla="*/ 87 w 121"/>
                <a:gd name="T7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" h="142">
                  <a:moveTo>
                    <a:pt x="87" y="142"/>
                  </a:moveTo>
                  <a:lnTo>
                    <a:pt x="121" y="0"/>
                  </a:lnTo>
                  <a:lnTo>
                    <a:pt x="0" y="74"/>
                  </a:lnTo>
                  <a:lnTo>
                    <a:pt x="87" y="142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8" name="Line 46">
              <a:extLst>
                <a:ext uri="{FF2B5EF4-FFF2-40B4-BE49-F238E27FC236}">
                  <a16:creationId xmlns:a16="http://schemas.microsoft.com/office/drawing/2014/main" id="{2378B125-63A2-409C-8A48-67B56F4558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92" y="1864"/>
              <a:ext cx="242" cy="390"/>
            </a:xfrm>
            <a:prstGeom prst="line">
              <a:avLst/>
            </a:prstGeom>
            <a:noFill/>
            <a:ln w="11113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9" name="Freeform 47">
              <a:extLst>
                <a:ext uri="{FF2B5EF4-FFF2-40B4-BE49-F238E27FC236}">
                  <a16:creationId xmlns:a16="http://schemas.microsoft.com/office/drawing/2014/main" id="{D61F2C8C-D966-47E8-A4F7-0DFF6BEC7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2" y="1864"/>
              <a:ext cx="114" cy="142"/>
            </a:xfrm>
            <a:custGeom>
              <a:avLst/>
              <a:gdLst>
                <a:gd name="T0" fmla="*/ 114 w 114"/>
                <a:gd name="T1" fmla="*/ 81 h 142"/>
                <a:gd name="T2" fmla="*/ 0 w 114"/>
                <a:gd name="T3" fmla="*/ 0 h 142"/>
                <a:gd name="T4" fmla="*/ 21 w 114"/>
                <a:gd name="T5" fmla="*/ 142 h 142"/>
                <a:gd name="T6" fmla="*/ 114 w 114"/>
                <a:gd name="T7" fmla="*/ 8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42">
                  <a:moveTo>
                    <a:pt x="114" y="81"/>
                  </a:moveTo>
                  <a:lnTo>
                    <a:pt x="0" y="0"/>
                  </a:lnTo>
                  <a:lnTo>
                    <a:pt x="21" y="142"/>
                  </a:lnTo>
                  <a:lnTo>
                    <a:pt x="114" y="81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50" name="Rectangle 48">
              <a:extLst>
                <a:ext uri="{FF2B5EF4-FFF2-40B4-BE49-F238E27FC236}">
                  <a16:creationId xmlns:a16="http://schemas.microsoft.com/office/drawing/2014/main" id="{25F45559-4BFF-4CF0-B686-029C8C509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8" y="1528"/>
              <a:ext cx="255" cy="189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51" name="Rectangle 49">
              <a:extLst>
                <a:ext uri="{FF2B5EF4-FFF2-40B4-BE49-F238E27FC236}">
                  <a16:creationId xmlns:a16="http://schemas.microsoft.com/office/drawing/2014/main" id="{A69623F7-F1B8-4DD2-B5C0-7D7813FB9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2" y="1555"/>
              <a:ext cx="22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Game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50">
              <a:extLst>
                <a:ext uri="{FF2B5EF4-FFF2-40B4-BE49-F238E27FC236}">
                  <a16:creationId xmlns:a16="http://schemas.microsoft.com/office/drawing/2014/main" id="{CF126002-6A6E-46E5-9D44-2B9D55F1B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" y="2227"/>
              <a:ext cx="576" cy="229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53" name="Rectangle 51">
              <a:extLst>
                <a:ext uri="{FF2B5EF4-FFF2-40B4-BE49-F238E27FC236}">
                  <a16:creationId xmlns:a16="http://schemas.microsoft.com/office/drawing/2014/main" id="{4B9F22E2-3CF2-4853-B87C-462A9CA8D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" y="2341"/>
              <a:ext cx="489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1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Shipwright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52">
              <a:extLst>
                <a:ext uri="{FF2B5EF4-FFF2-40B4-BE49-F238E27FC236}">
                  <a16:creationId xmlns:a16="http://schemas.microsoft.com/office/drawing/2014/main" id="{485DBC90-2E7E-4E75-A8E8-CDE2A683D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7" y="2254"/>
              <a:ext cx="617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&lt;&lt;interface&gt;&gt;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53">
              <a:extLst>
                <a:ext uri="{FF2B5EF4-FFF2-40B4-BE49-F238E27FC236}">
                  <a16:creationId xmlns:a16="http://schemas.microsoft.com/office/drawing/2014/main" id="{29AB1E08-68B1-4DEE-82A7-066A11F2F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2227"/>
              <a:ext cx="576" cy="229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56" name="Rectangle 54">
              <a:extLst>
                <a:ext uri="{FF2B5EF4-FFF2-40B4-BE49-F238E27FC236}">
                  <a16:creationId xmlns:a16="http://schemas.microsoft.com/office/drawing/2014/main" id="{36779A65-2086-4367-A764-AF43136E5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6" y="2341"/>
              <a:ext cx="355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Gunnery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55">
              <a:extLst>
                <a:ext uri="{FF2B5EF4-FFF2-40B4-BE49-F238E27FC236}">
                  <a16:creationId xmlns:a16="http://schemas.microsoft.com/office/drawing/2014/main" id="{22F4C184-8A56-4F8D-BD65-F20426D04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5" y="2254"/>
              <a:ext cx="617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&lt;&lt;interface&gt;&gt;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Line 56">
              <a:extLst>
                <a:ext uri="{FF2B5EF4-FFF2-40B4-BE49-F238E27FC236}">
                  <a16:creationId xmlns:a16="http://schemas.microsoft.com/office/drawing/2014/main" id="{6ED04284-DA56-4346-9440-91E3282B4E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3" y="1723"/>
              <a:ext cx="456" cy="504"/>
            </a:xfrm>
            <a:prstGeom prst="line">
              <a:avLst/>
            </a:prstGeom>
            <a:noFill/>
            <a:ln w="11113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59" name="Freeform 57">
              <a:extLst>
                <a:ext uri="{FF2B5EF4-FFF2-40B4-BE49-F238E27FC236}">
                  <a16:creationId xmlns:a16="http://schemas.microsoft.com/office/drawing/2014/main" id="{4A8B8358-91E0-41FD-9A7C-CC4A15422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3" y="2160"/>
              <a:ext cx="60" cy="67"/>
            </a:xfrm>
            <a:custGeom>
              <a:avLst/>
              <a:gdLst>
                <a:gd name="T0" fmla="*/ 20 w 60"/>
                <a:gd name="T1" fmla="*/ 0 h 67"/>
                <a:gd name="T2" fmla="*/ 0 w 60"/>
                <a:gd name="T3" fmla="*/ 67 h 67"/>
                <a:gd name="T4" fmla="*/ 60 w 60"/>
                <a:gd name="T5" fmla="*/ 4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0" h="67">
                  <a:moveTo>
                    <a:pt x="20" y="0"/>
                  </a:moveTo>
                  <a:lnTo>
                    <a:pt x="0" y="67"/>
                  </a:lnTo>
                  <a:lnTo>
                    <a:pt x="60" y="40"/>
                  </a:lnTo>
                </a:path>
              </a:pathLst>
            </a:custGeom>
            <a:noFill/>
            <a:ln w="11113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60" name="Line 58">
              <a:extLst>
                <a:ext uri="{FF2B5EF4-FFF2-40B4-BE49-F238E27FC236}">
                  <a16:creationId xmlns:a16="http://schemas.microsoft.com/office/drawing/2014/main" id="{2D9583AA-9203-464F-9E2E-A834DBCA2A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6" y="1723"/>
              <a:ext cx="510" cy="504"/>
            </a:xfrm>
            <a:prstGeom prst="line">
              <a:avLst/>
            </a:prstGeom>
            <a:noFill/>
            <a:ln w="11113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61" name="Freeform 59">
              <a:extLst>
                <a:ext uri="{FF2B5EF4-FFF2-40B4-BE49-F238E27FC236}">
                  <a16:creationId xmlns:a16="http://schemas.microsoft.com/office/drawing/2014/main" id="{F8DD11DF-5A2B-4F28-91D2-29FE47212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9" y="2160"/>
              <a:ext cx="67" cy="67"/>
            </a:xfrm>
            <a:custGeom>
              <a:avLst/>
              <a:gdLst>
                <a:gd name="T0" fmla="*/ 0 w 67"/>
                <a:gd name="T1" fmla="*/ 40 h 67"/>
                <a:gd name="T2" fmla="*/ 67 w 67"/>
                <a:gd name="T3" fmla="*/ 67 h 67"/>
                <a:gd name="T4" fmla="*/ 40 w 67"/>
                <a:gd name="T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" h="67">
                  <a:moveTo>
                    <a:pt x="0" y="40"/>
                  </a:moveTo>
                  <a:lnTo>
                    <a:pt x="67" y="67"/>
                  </a:lnTo>
                  <a:lnTo>
                    <a:pt x="40" y="0"/>
                  </a:lnTo>
                </a:path>
              </a:pathLst>
            </a:custGeom>
            <a:noFill/>
            <a:ln w="11113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62" name="Line 60">
              <a:extLst>
                <a:ext uri="{FF2B5EF4-FFF2-40B4-BE49-F238E27FC236}">
                  <a16:creationId xmlns:a16="http://schemas.microsoft.com/office/drawing/2014/main" id="{7B36BCDB-9600-43A3-916B-7425D3FFF0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0" y="1623"/>
              <a:ext cx="1669" cy="0"/>
            </a:xfrm>
            <a:prstGeom prst="line">
              <a:avLst/>
            </a:prstGeom>
            <a:noFill/>
            <a:ln w="11113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63" name="Freeform 61">
              <a:extLst>
                <a:ext uri="{FF2B5EF4-FFF2-40B4-BE49-F238E27FC236}">
                  <a16:creationId xmlns:a16="http://schemas.microsoft.com/office/drawing/2014/main" id="{E4BA27E6-D64F-41FC-BD6F-BFDD16CC6B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2" y="1596"/>
              <a:ext cx="67" cy="53"/>
            </a:xfrm>
            <a:custGeom>
              <a:avLst/>
              <a:gdLst>
                <a:gd name="T0" fmla="*/ 0 w 67"/>
                <a:gd name="T1" fmla="*/ 53 h 53"/>
                <a:gd name="T2" fmla="*/ 67 w 67"/>
                <a:gd name="T3" fmla="*/ 27 h 53"/>
                <a:gd name="T4" fmla="*/ 0 w 67"/>
                <a:gd name="T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" h="53">
                  <a:moveTo>
                    <a:pt x="0" y="53"/>
                  </a:moveTo>
                  <a:lnTo>
                    <a:pt x="67" y="27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096" name="Rectangle 62">
              <a:extLst>
                <a:ext uri="{FF2B5EF4-FFF2-40B4-BE49-F238E27FC236}">
                  <a16:creationId xmlns:a16="http://schemas.microsoft.com/office/drawing/2014/main" id="{AC3753F5-52B2-4385-AD01-C23235148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" y="2738"/>
              <a:ext cx="818" cy="188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097" name="Rectangle 63">
              <a:extLst>
                <a:ext uri="{FF2B5EF4-FFF2-40B4-BE49-F238E27FC236}">
                  <a16:creationId xmlns:a16="http://schemas.microsoft.com/office/drawing/2014/main" id="{E1DF571E-73C2-439C-9ADD-9351FC044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" y="2765"/>
              <a:ext cx="727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BeginnerShipwright</a:t>
              </a:r>
              <a:endPara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98" name="Rectangle 64">
              <a:extLst>
                <a:ext uri="{FF2B5EF4-FFF2-40B4-BE49-F238E27FC236}">
                  <a16:creationId xmlns:a16="http://schemas.microsoft.com/office/drawing/2014/main" id="{2316EE76-3F7C-4880-B33A-A8810EBB9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" y="2738"/>
              <a:ext cx="778" cy="188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099" name="Rectangle 65">
              <a:extLst>
                <a:ext uri="{FF2B5EF4-FFF2-40B4-BE49-F238E27FC236}">
                  <a16:creationId xmlns:a16="http://schemas.microsoft.com/office/drawing/2014/main" id="{9A6D0115-7D4A-4E47-906A-AD89F3EC1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2" y="2765"/>
              <a:ext cx="838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AdvancedShipwright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00" name="Rectangle 66">
              <a:extLst>
                <a:ext uri="{FF2B5EF4-FFF2-40B4-BE49-F238E27FC236}">
                  <a16:creationId xmlns:a16="http://schemas.microsoft.com/office/drawing/2014/main" id="{DFBE69D2-2EE1-4C53-9C5C-E2CE96018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0" y="2738"/>
              <a:ext cx="697" cy="188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102" name="Rectangle 67">
              <a:extLst>
                <a:ext uri="{FF2B5EF4-FFF2-40B4-BE49-F238E27FC236}">
                  <a16:creationId xmlns:a16="http://schemas.microsoft.com/office/drawing/2014/main" id="{7F31E588-93D9-4DF0-B2BD-E1FC40383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4" y="2765"/>
              <a:ext cx="606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BeginnerGunnery</a:t>
              </a:r>
              <a:endPara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03" name="Rectangle 68">
              <a:extLst>
                <a:ext uri="{FF2B5EF4-FFF2-40B4-BE49-F238E27FC236}">
                  <a16:creationId xmlns:a16="http://schemas.microsoft.com/office/drawing/2014/main" id="{75204FDA-F2B2-4D32-BABC-712E45815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" y="2738"/>
              <a:ext cx="657" cy="188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104" name="Rectangle 69">
              <a:extLst>
                <a:ext uri="{FF2B5EF4-FFF2-40B4-BE49-F238E27FC236}">
                  <a16:creationId xmlns:a16="http://schemas.microsoft.com/office/drawing/2014/main" id="{BF07AECC-7446-4F60-A39F-2889614C1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5" y="2765"/>
              <a:ext cx="704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AdvancedGunnery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05" name="Line 70">
              <a:extLst>
                <a:ext uri="{FF2B5EF4-FFF2-40B4-BE49-F238E27FC236}">
                  <a16:creationId xmlns:a16="http://schemas.microsoft.com/office/drawing/2014/main" id="{7B66256E-681B-420E-A967-AEF06877B5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60" y="2462"/>
              <a:ext cx="295" cy="276"/>
            </a:xfrm>
            <a:prstGeom prst="line">
              <a:avLst/>
            </a:prstGeom>
            <a:noFill/>
            <a:ln w="11113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106" name="Freeform 71">
              <a:extLst>
                <a:ext uri="{FF2B5EF4-FFF2-40B4-BE49-F238E27FC236}">
                  <a16:creationId xmlns:a16="http://schemas.microsoft.com/office/drawing/2014/main" id="{036EDB46-1DA2-4B25-B57B-34013A9CA9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2462"/>
              <a:ext cx="134" cy="135"/>
            </a:xfrm>
            <a:custGeom>
              <a:avLst/>
              <a:gdLst>
                <a:gd name="T0" fmla="*/ 73 w 134"/>
                <a:gd name="T1" fmla="*/ 135 h 135"/>
                <a:gd name="T2" fmla="*/ 134 w 134"/>
                <a:gd name="T3" fmla="*/ 0 h 135"/>
                <a:gd name="T4" fmla="*/ 0 w 134"/>
                <a:gd name="T5" fmla="*/ 47 h 135"/>
                <a:gd name="T6" fmla="*/ 73 w 134"/>
                <a:gd name="T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35">
                  <a:moveTo>
                    <a:pt x="73" y="135"/>
                  </a:moveTo>
                  <a:lnTo>
                    <a:pt x="134" y="0"/>
                  </a:lnTo>
                  <a:lnTo>
                    <a:pt x="0" y="47"/>
                  </a:lnTo>
                  <a:lnTo>
                    <a:pt x="73" y="135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107" name="Line 72">
              <a:extLst>
                <a:ext uri="{FF2B5EF4-FFF2-40B4-BE49-F238E27FC236}">
                  <a16:creationId xmlns:a16="http://schemas.microsoft.com/office/drawing/2014/main" id="{6C77F80F-B6F7-4B60-BCAE-47FA40FCB0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63" y="2462"/>
              <a:ext cx="174" cy="276"/>
            </a:xfrm>
            <a:prstGeom prst="line">
              <a:avLst/>
            </a:prstGeom>
            <a:noFill/>
            <a:ln w="11113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108" name="Freeform 73">
              <a:extLst>
                <a:ext uri="{FF2B5EF4-FFF2-40B4-BE49-F238E27FC236}">
                  <a16:creationId xmlns:a16="http://schemas.microsoft.com/office/drawing/2014/main" id="{1DFE8F3B-0D49-4462-8F33-4F044DCC32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3" y="2462"/>
              <a:ext cx="114" cy="141"/>
            </a:xfrm>
            <a:custGeom>
              <a:avLst/>
              <a:gdLst>
                <a:gd name="T0" fmla="*/ 114 w 114"/>
                <a:gd name="T1" fmla="*/ 81 h 141"/>
                <a:gd name="T2" fmla="*/ 0 w 114"/>
                <a:gd name="T3" fmla="*/ 0 h 141"/>
                <a:gd name="T4" fmla="*/ 20 w 114"/>
                <a:gd name="T5" fmla="*/ 141 h 141"/>
                <a:gd name="T6" fmla="*/ 114 w 114"/>
                <a:gd name="T7" fmla="*/ 8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41">
                  <a:moveTo>
                    <a:pt x="114" y="81"/>
                  </a:moveTo>
                  <a:lnTo>
                    <a:pt x="0" y="0"/>
                  </a:lnTo>
                  <a:lnTo>
                    <a:pt x="20" y="141"/>
                  </a:lnTo>
                  <a:lnTo>
                    <a:pt x="114" y="81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109" name="Line 74">
              <a:extLst>
                <a:ext uri="{FF2B5EF4-FFF2-40B4-BE49-F238E27FC236}">
                  <a16:creationId xmlns:a16="http://schemas.microsoft.com/office/drawing/2014/main" id="{F39F8FEB-2E53-432A-9CFF-1323ED2FFA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02" y="2462"/>
              <a:ext cx="101" cy="276"/>
            </a:xfrm>
            <a:prstGeom prst="line">
              <a:avLst/>
            </a:prstGeom>
            <a:noFill/>
            <a:ln w="11113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110" name="Freeform 75">
              <a:extLst>
                <a:ext uri="{FF2B5EF4-FFF2-40B4-BE49-F238E27FC236}">
                  <a16:creationId xmlns:a16="http://schemas.microsoft.com/office/drawing/2014/main" id="{7D7E6EB6-8570-4961-A296-8CD0B5E73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9" y="2462"/>
              <a:ext cx="94" cy="141"/>
            </a:xfrm>
            <a:custGeom>
              <a:avLst/>
              <a:gdLst>
                <a:gd name="T0" fmla="*/ 94 w 94"/>
                <a:gd name="T1" fmla="*/ 141 h 141"/>
                <a:gd name="T2" fmla="*/ 94 w 94"/>
                <a:gd name="T3" fmla="*/ 0 h 141"/>
                <a:gd name="T4" fmla="*/ 0 w 94"/>
                <a:gd name="T5" fmla="*/ 108 h 141"/>
                <a:gd name="T6" fmla="*/ 94 w 94"/>
                <a:gd name="T7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41">
                  <a:moveTo>
                    <a:pt x="94" y="141"/>
                  </a:moveTo>
                  <a:lnTo>
                    <a:pt x="94" y="0"/>
                  </a:lnTo>
                  <a:lnTo>
                    <a:pt x="0" y="108"/>
                  </a:lnTo>
                  <a:lnTo>
                    <a:pt x="94" y="141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111" name="Line 76">
              <a:extLst>
                <a:ext uri="{FF2B5EF4-FFF2-40B4-BE49-F238E27FC236}">
                  <a16:creationId xmlns:a16="http://schemas.microsoft.com/office/drawing/2014/main" id="{3D0A6105-8259-4C64-8CC0-68B27BCD1A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84" y="2462"/>
              <a:ext cx="308" cy="276"/>
            </a:xfrm>
            <a:prstGeom prst="line">
              <a:avLst/>
            </a:prstGeom>
            <a:noFill/>
            <a:ln w="11113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112" name="Freeform 77">
              <a:extLst>
                <a:ext uri="{FF2B5EF4-FFF2-40B4-BE49-F238E27FC236}">
                  <a16:creationId xmlns:a16="http://schemas.microsoft.com/office/drawing/2014/main" id="{28532964-4DDF-4DAF-8959-1657F2C511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4" y="2462"/>
              <a:ext cx="134" cy="128"/>
            </a:xfrm>
            <a:custGeom>
              <a:avLst/>
              <a:gdLst>
                <a:gd name="T0" fmla="*/ 134 w 134"/>
                <a:gd name="T1" fmla="*/ 47 h 128"/>
                <a:gd name="T2" fmla="*/ 0 w 134"/>
                <a:gd name="T3" fmla="*/ 0 h 128"/>
                <a:gd name="T4" fmla="*/ 60 w 134"/>
                <a:gd name="T5" fmla="*/ 128 h 128"/>
                <a:gd name="T6" fmla="*/ 134 w 134"/>
                <a:gd name="T7" fmla="*/ 4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28">
                  <a:moveTo>
                    <a:pt x="134" y="47"/>
                  </a:moveTo>
                  <a:lnTo>
                    <a:pt x="0" y="0"/>
                  </a:lnTo>
                  <a:lnTo>
                    <a:pt x="60" y="128"/>
                  </a:lnTo>
                  <a:lnTo>
                    <a:pt x="134" y="47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F1C0C1-3864-4480-894E-11F6BAED5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6012431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Abstract factory</a:t>
            </a:r>
            <a:endParaRPr lang="en-GB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E2F8B9-72F5-4900-B90E-C8B60B6A0867}"/>
              </a:ext>
            </a:extLst>
          </p:cNvPr>
          <p:cNvSpPr/>
          <p:nvPr/>
        </p:nvSpPr>
        <p:spPr>
          <a:xfrm>
            <a:off x="1691680" y="2204864"/>
            <a:ext cx="5760640" cy="3816429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>
                <a:solidFill>
                  <a:srgbClr val="2B91AF"/>
                </a:solidFill>
                <a:latin typeface="Consolas" panose="020B0609020204030204" pitchFamily="49" charset="0"/>
              </a:rPr>
              <a:t>Game</a:t>
            </a:r>
            <a:endParaRPr lang="hr-H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1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Before the game we select the skill level</a:t>
            </a:r>
            <a:endParaRPr lang="hr-H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>
                <a:solidFill>
                  <a:srgbClr val="2B91AF"/>
                </a:solidFill>
                <a:latin typeface="Consolas" panose="020B0609020204030204" pitchFamily="49" charset="0"/>
              </a:rPr>
              <a:t>Game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IGameItemFactory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gameItemFactory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.gameItemFactory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r-HR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gameItemFactory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hr-H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IGameItemFactory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gameItemFactory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hr-H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>
                <a:solidFill>
                  <a:srgbClr val="2B91AF"/>
                </a:solidFill>
                <a:latin typeface="Consolas" panose="020B0609020204030204" pitchFamily="49" charset="0"/>
              </a:rPr>
              <a:t>Fleet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CreateFleet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1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shipwright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r-HR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gameItemFactory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hr-HR" sz="1100" dirty="0" err="1">
                <a:solidFill>
                  <a:srgbClr val="996600"/>
                </a:solidFill>
                <a:latin typeface="Consolas" panose="020B0609020204030204" pitchFamily="49" charset="0"/>
              </a:rPr>
              <a:t>CreateShipwright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shipwright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.CreateFleet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hr-H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StartShooting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1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gunnery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gameItemFactory.</a:t>
            </a:r>
            <a:r>
              <a:rPr lang="hr-HR" sz="1100" dirty="0" err="1">
                <a:solidFill>
                  <a:srgbClr val="996600"/>
                </a:solidFill>
                <a:latin typeface="Consolas" panose="020B0609020204030204" pitchFamily="49" charset="0"/>
              </a:rPr>
              <a:t>CreateGunnery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100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hr-H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0A6D0E-91D5-478A-B832-BF080DB69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3337133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Soaring">
  <a:themeElements>
    <a:clrScheme name="">
      <a:dk1>
        <a:srgbClr val="000099"/>
      </a:dk1>
      <a:lt1>
        <a:srgbClr val="FFFFCC"/>
      </a:lt1>
      <a:dk2>
        <a:srgbClr val="0099FF"/>
      </a:dk2>
      <a:lt2>
        <a:srgbClr val="CCCC00"/>
      </a:lt2>
      <a:accent1>
        <a:srgbClr val="00FFFF"/>
      </a:accent1>
      <a:accent2>
        <a:srgbClr val="3366FF"/>
      </a:accent2>
      <a:accent3>
        <a:srgbClr val="FFFFE2"/>
      </a:accent3>
      <a:accent4>
        <a:srgbClr val="000082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Unicode MS" pitchFamily="34" charset="-128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6">
        <a:dk1>
          <a:srgbClr val="000099"/>
        </a:dk1>
        <a:lt1>
          <a:srgbClr val="FFFFCC"/>
        </a:lt1>
        <a:dk2>
          <a:srgbClr val="0066FF"/>
        </a:dk2>
        <a:lt2>
          <a:srgbClr val="CCCC00"/>
        </a:lt2>
        <a:accent1>
          <a:srgbClr val="00FFFF"/>
        </a:accent1>
        <a:accent2>
          <a:srgbClr val="3366FF"/>
        </a:accent2>
        <a:accent3>
          <a:srgbClr val="FFFFE2"/>
        </a:accent3>
        <a:accent4>
          <a:srgbClr val="000082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5326</TotalTime>
  <Words>2154</Words>
  <Application>Microsoft Office PowerPoint</Application>
  <PresentationFormat>On-screen Show (4:3)</PresentationFormat>
  <Paragraphs>485</Paragraphs>
  <Slides>38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Arial Black</vt:lpstr>
      <vt:lpstr>Arial Unicode MS</vt:lpstr>
      <vt:lpstr>Consolas</vt:lpstr>
      <vt:lpstr>Tahoma</vt:lpstr>
      <vt:lpstr>Wingdings</vt:lpstr>
      <vt:lpstr>Soaring</vt:lpstr>
      <vt:lpstr>Object oriented modelling</vt:lpstr>
      <vt:lpstr>Factory method</vt:lpstr>
      <vt:lpstr>Factory method</vt:lpstr>
      <vt:lpstr>Factory method</vt:lpstr>
      <vt:lpstr>Factory method</vt:lpstr>
      <vt:lpstr>Factory method</vt:lpstr>
      <vt:lpstr>Abstract factory</vt:lpstr>
      <vt:lpstr>Abstract factory</vt:lpstr>
      <vt:lpstr>Abstract factory</vt:lpstr>
      <vt:lpstr>Builder</vt:lpstr>
      <vt:lpstr>Builder</vt:lpstr>
      <vt:lpstr>Builder</vt:lpstr>
      <vt:lpstr>Builder</vt:lpstr>
      <vt:lpstr>Builder</vt:lpstr>
      <vt:lpstr>Builder</vt:lpstr>
      <vt:lpstr>Builder</vt:lpstr>
      <vt:lpstr>Singleton</vt:lpstr>
      <vt:lpstr>Singleton</vt:lpstr>
      <vt:lpstr>Singleton</vt:lpstr>
      <vt:lpstr>Singleton</vt:lpstr>
      <vt:lpstr>Singleton</vt:lpstr>
      <vt:lpstr>Adapter</vt:lpstr>
      <vt:lpstr>Adapter</vt:lpstr>
      <vt:lpstr>Bridge</vt:lpstr>
      <vt:lpstr>Bridge</vt:lpstr>
      <vt:lpstr>Bridge</vt:lpstr>
      <vt:lpstr>Composite</vt:lpstr>
      <vt:lpstr>Composite</vt:lpstr>
      <vt:lpstr>Composite</vt:lpstr>
      <vt:lpstr>Decorator</vt:lpstr>
      <vt:lpstr>Command</vt:lpstr>
      <vt:lpstr>Observer</vt:lpstr>
      <vt:lpstr>Template method</vt:lpstr>
      <vt:lpstr>Template method</vt:lpstr>
      <vt:lpstr>Template method</vt:lpstr>
      <vt:lpstr>Template method</vt:lpstr>
      <vt:lpstr>Template method</vt:lpstr>
      <vt:lpstr>Visitor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Objektno orijentirano modeliranje</dc:title>
  <dc:creator>Julijan Sribar</dc:creator>
  <cp:lastModifiedBy>Julijan Sribar</cp:lastModifiedBy>
  <cp:revision>535</cp:revision>
  <dcterms:created xsi:type="dcterms:W3CDTF">2006-01-19T21:34:21Z</dcterms:created>
  <dcterms:modified xsi:type="dcterms:W3CDTF">2021-06-06T22:45:52Z</dcterms:modified>
</cp:coreProperties>
</file>