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75" r:id="rId13"/>
    <p:sldId id="276" r:id="rId14"/>
    <p:sldId id="277" r:id="rId15"/>
    <p:sldId id="278" r:id="rId16"/>
    <p:sldId id="279" r:id="rId17"/>
    <p:sldId id="266" r:id="rId18"/>
    <p:sldId id="281" r:id="rId19"/>
    <p:sldId id="282" r:id="rId20"/>
    <p:sldId id="283" r:id="rId21"/>
    <p:sldId id="284" r:id="rId22"/>
    <p:sldId id="274" r:id="rId23"/>
    <p:sldId id="285" r:id="rId24"/>
    <p:sldId id="267" r:id="rId25"/>
    <p:sldId id="286" r:id="rId26"/>
    <p:sldId id="287" r:id="rId27"/>
    <p:sldId id="268" r:id="rId28"/>
    <p:sldId id="288" r:id="rId29"/>
    <p:sldId id="289" r:id="rId30"/>
    <p:sldId id="269" r:id="rId31"/>
    <p:sldId id="270" r:id="rId32"/>
    <p:sldId id="295" r:id="rId33"/>
    <p:sldId id="296" r:id="rId34"/>
    <p:sldId id="297" r:id="rId35"/>
    <p:sldId id="271" r:id="rId36"/>
    <p:sldId id="272" r:id="rId37"/>
    <p:sldId id="290" r:id="rId38"/>
    <p:sldId id="291" r:id="rId39"/>
    <p:sldId id="292" r:id="rId40"/>
    <p:sldId id="293" r:id="rId41"/>
    <p:sldId id="273" r:id="rId4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00"/>
    <a:srgbClr val="FFFFFF"/>
    <a:srgbClr val="000000"/>
    <a:srgbClr val="009900"/>
    <a:srgbClr val="80808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16" d="100"/>
          <a:sy n="116" d="100"/>
        </p:scale>
        <p:origin x="9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85EFA9-F615-4A7E-AC9A-7F55C1CBB1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6C38E-66D1-4F4F-9FC8-2CE2D53A5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8013-A63C-4EE0-99A9-8EAB9A72F457}" type="datetimeFigureOut">
              <a:rPr lang="hr-HR" smtClean="0"/>
              <a:t>9.6.2021.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E9892-1BBE-4C5F-B703-9D31C9B30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5245-56F3-402F-AD14-732C0BAEB2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381E7-FC34-4D44-B32E-3622A5E604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731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FAF0DA-8349-4E72-8E17-B13C00F136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783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1168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201092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659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843375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867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018598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805066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847231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18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4901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423379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866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767030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40815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02836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04736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7942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56979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3919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593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89956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8054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41142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50767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01654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356178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96151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680066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3951120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33982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47169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535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61497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72133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8753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4647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52663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9978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36BA0-B530-4A52-ABF6-BE417BBDFFB4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87829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11918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841EA-47BC-4E01-9FFD-CBE0886434B1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48164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69A5E-B8EC-4B50-B0CB-22EF5C2455AA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64144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7E1"/>
            </a:gs>
            <a:gs pos="100000">
              <a:srgbClr val="FFFF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17F70-EE43-4D0C-8E33-197FEDCBA06B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/>
              <a:t>Click to edit Master text styles</a:t>
            </a:r>
          </a:p>
          <a:p>
            <a:pPr lvl="1"/>
            <a:r>
              <a:rPr lang="en-GB" altLang="sr-Latn-RS"/>
              <a:t>Second level</a:t>
            </a:r>
          </a:p>
          <a:p>
            <a:pPr lvl="2"/>
            <a:r>
              <a:rPr lang="en-GB" altLang="sr-Latn-RS"/>
              <a:t>Third level</a:t>
            </a:r>
          </a:p>
          <a:p>
            <a:pPr lvl="3"/>
            <a:r>
              <a:rPr lang="en-GB" altLang="sr-Latn-RS"/>
              <a:t>Fourth level</a:t>
            </a:r>
          </a:p>
          <a:p>
            <a:pPr lvl="4"/>
            <a:r>
              <a:rPr lang="en-GB" altLang="sr-Latn-R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46" r:id="rId3"/>
    <p:sldLayoutId id="2147483747" r:id="rId4"/>
  </p:sldLayoutIdLst>
  <p:transition>
    <p:fade thruBlk="1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xml.xmldocumen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hr-HR" dirty="0">
                <a:solidFill>
                  <a:srgbClr val="3399FF"/>
                </a:solidFill>
                <a:latin typeface="Arial Black" pitchFamily="34" charset="0"/>
              </a:rPr>
              <a:t>Objektno orijentirano modeliranje</a:t>
            </a:r>
            <a:endParaRPr lang="en-GB" dirty="0">
              <a:solidFill>
                <a:srgbClr val="3399FF"/>
              </a:solidFill>
              <a:latin typeface="Arial Black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620000" cy="1752600"/>
          </a:xfrm>
        </p:spPr>
        <p:txBody>
          <a:bodyPr/>
          <a:lstStyle/>
          <a:p>
            <a:pPr eaLnBrk="1" hangingPunct="1"/>
            <a:r>
              <a:rPr lang="hr-HR" altLang="sr-Latn-RS" sz="3600" dirty="0"/>
              <a:t>Oblikovni obrasci</a:t>
            </a:r>
          </a:p>
          <a:p>
            <a:pPr eaLnBrk="1" hangingPunct="1"/>
            <a:r>
              <a:rPr lang="hr-HR" altLang="sr-Latn-RS" sz="3600" dirty="0"/>
              <a:t>Primjeri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Builder</a:t>
            </a:r>
            <a:r>
              <a:rPr lang="hr-HR" altLang="sr-Latn-RS" sz="2800" dirty="0"/>
              <a:t> – omogućava da se za zadani niz koraka pri stvaranju objekta mogu kreirati različiti prikazi objekta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osobni podaci se sastoje od imena i adrese. Želimo omogućiti da se ti podaci prikažu u različitim formatima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ABF39-302C-42C6-816F-6035985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272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7284D6-E12E-412D-8F5C-59DEE21C98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3213" y="2112963"/>
            <a:ext cx="3457575" cy="3851275"/>
            <a:chOff x="1791" y="1331"/>
            <a:chExt cx="2178" cy="242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98F7F48-60D8-4441-A8A2-922152CB61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1" y="1331"/>
              <a:ext cx="2178" cy="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7F78284-B7D1-4785-BF85-04BED913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82"/>
              <a:ext cx="1017" cy="3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4AF9E9C-1DAE-4ED6-9697-1BC742BB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1512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PersonDirector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9AC01AC-22E8-4533-AEF4-61D947156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678"/>
              <a:ext cx="88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+BuildPersonalData()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A25D235-43AF-4800-A626-E1D1A8DDF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47"/>
              <a:ext cx="1024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BDB4BC1-DA05-414B-A249-7C5322EA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235"/>
              <a:ext cx="964" cy="7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1F81AE5-0AE2-4201-977E-17A07DF5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2363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F380408-FC7A-497D-8D87-DD5BE751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265"/>
              <a:ext cx="64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6B6B02A-8697-41BD-89AC-F287B287D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529"/>
              <a:ext cx="716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+BuildPrologue()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3EFE363E-9858-41A1-9521-D9AF9CE9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627"/>
              <a:ext cx="59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3DC71D27-6F32-4578-BB83-E11CB0FFF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725"/>
              <a:ext cx="67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2524769-8767-4603-909D-BF7FB9460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823"/>
              <a:ext cx="70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+BuildEpilogue()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6B24CE4-F509-4C1D-A493-CB9BE0A54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499"/>
              <a:ext cx="972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23AED4A-6E18-4053-8522-CE160EFAA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1821"/>
              <a:ext cx="0" cy="41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77ED047-1175-423B-ACA1-B1439F212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" y="2160"/>
              <a:ext cx="60" cy="75"/>
            </a:xfrm>
            <a:custGeom>
              <a:avLst/>
              <a:gdLst>
                <a:gd name="T0" fmla="*/ 0 w 60"/>
                <a:gd name="T1" fmla="*/ 0 h 75"/>
                <a:gd name="T2" fmla="*/ 30 w 60"/>
                <a:gd name="T3" fmla="*/ 75 h 75"/>
                <a:gd name="T4" fmla="*/ 60 w 60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5">
                  <a:moveTo>
                    <a:pt x="0" y="0"/>
                  </a:moveTo>
                  <a:lnTo>
                    <a:pt x="30" y="75"/>
                  </a:lnTo>
                  <a:lnTo>
                    <a:pt x="6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AF353C2F-2068-4B85-A94D-E0DAD17E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290"/>
              <a:ext cx="806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E7D0ACFD-57FD-4942-BD5A-986996D2F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3320"/>
              <a:ext cx="85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2CD8149-97EA-4919-93CC-7ECCCEFC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290"/>
              <a:ext cx="844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A633788C-9044-4A72-8BB1-C0F634D5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0"/>
              <a:ext cx="88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6819E8C-3356-4E59-9234-3DFE15247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9" y="2966"/>
              <a:ext cx="173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85F8FA9-8CD7-45C7-87C4-800D7075A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2966"/>
              <a:ext cx="128" cy="158"/>
            </a:xfrm>
            <a:custGeom>
              <a:avLst/>
              <a:gdLst>
                <a:gd name="T0" fmla="*/ 113 w 128"/>
                <a:gd name="T1" fmla="*/ 158 h 158"/>
                <a:gd name="T2" fmla="*/ 128 w 128"/>
                <a:gd name="T3" fmla="*/ 0 h 158"/>
                <a:gd name="T4" fmla="*/ 0 w 128"/>
                <a:gd name="T5" fmla="*/ 98 h 158"/>
                <a:gd name="T6" fmla="*/ 113 w 128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58">
                  <a:moveTo>
                    <a:pt x="113" y="158"/>
                  </a:moveTo>
                  <a:lnTo>
                    <a:pt x="128" y="0"/>
                  </a:lnTo>
                  <a:lnTo>
                    <a:pt x="0" y="98"/>
                  </a:lnTo>
                  <a:lnTo>
                    <a:pt x="113" y="15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A3545D4-8FB2-46BD-AC42-6BE1703D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5" y="2966"/>
              <a:ext cx="218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5E0C5D7-3A09-4B6B-9A83-BE8D8F35D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966"/>
              <a:ext cx="135" cy="158"/>
            </a:xfrm>
            <a:custGeom>
              <a:avLst/>
              <a:gdLst>
                <a:gd name="T0" fmla="*/ 135 w 135"/>
                <a:gd name="T1" fmla="*/ 90 h 158"/>
                <a:gd name="T2" fmla="*/ 0 w 135"/>
                <a:gd name="T3" fmla="*/ 0 h 158"/>
                <a:gd name="T4" fmla="*/ 30 w 135"/>
                <a:gd name="T5" fmla="*/ 158 h 158"/>
                <a:gd name="T6" fmla="*/ 135 w 135"/>
                <a:gd name="T7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58">
                  <a:moveTo>
                    <a:pt x="135" y="90"/>
                  </a:moveTo>
                  <a:lnTo>
                    <a:pt x="0" y="0"/>
                  </a:lnTo>
                  <a:lnTo>
                    <a:pt x="30" y="158"/>
                  </a:lnTo>
                  <a:lnTo>
                    <a:pt x="135" y="9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3EF7B3-1395-4FE5-A97A-75A264D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5343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Postupak slaganja prikaza sastoji se od 4 koraka: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Prolog (uvodni niz)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Ime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Adresa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Epilog (zaključni niz)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3D31F-07C9-4876-A1B1-9B2DAB90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847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74394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7129F-10FE-4E35-AEE2-589C4128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121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08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.City));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ToString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B3438-7CB4-4CC8-A12F-F3E8931E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2531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$"&lt;Address&gt;&lt;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&gt;&lt;City&gt;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&lt;/City&gt;&lt;/Address&gt;"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$"&lt;Name&gt;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&lt;/Name&gt;"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DD84A-2CFB-4B85-923C-EBAD038C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0937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7984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Name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"Pero"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City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"Zagreb"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"Petrinjska 13"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$"XML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FDF4D1-26E4-42E0-8C24-73F6CCEA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597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Singleton</a:t>
            </a:r>
            <a:r>
              <a:rPr lang="hr-HR" altLang="sr-Latn-RS" sz="2800" dirty="0"/>
              <a:t> – osigurava da se stvori samo jedna instanca klase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Privatni konstruktor onemogućava stvaranje instance objekta izvan same klase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Statička metoda u kojoj se poziva konstruktor kontrolira stvaranje objekta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787EE-15F0-4799-B595-91D8B4D6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0862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definicija prema </a:t>
            </a:r>
            <a:r>
              <a:rPr lang="hr-H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GoF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jedini primjerak: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privatni konstruktor: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javna metoda preko koje pristupamo instanci: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hr-HR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(instance ==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instance =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EB593-756B-498F-9A36-7915DBCE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2049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392016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javne metode: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NekaMetoda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Hellou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poziv metode </a:t>
            </a:r>
            <a:r>
              <a:rPr lang="hr-H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singletona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.Instance.NekaMetoda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DC17E2-83D6-4AC5-A505-B7D9B913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730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Factory</a:t>
            </a:r>
            <a:r>
              <a:rPr lang="hr-HR" altLang="sr-Latn-RS" sz="2800" dirty="0"/>
              <a:t> </a:t>
            </a:r>
            <a:r>
              <a:rPr lang="hr-HR" altLang="sr-Latn-RS" sz="2800" dirty="0" err="1"/>
              <a:t>method</a:t>
            </a:r>
            <a:r>
              <a:rPr lang="hr-HR" altLang="sr-Latn-RS" sz="2800" dirty="0"/>
              <a:t> – kreacijski obrazac koji omogućava stvaranje objekata bez izravnog navođenja tipa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Najjednostavnija implementacija: tvorničkoj metodi prosljeđujemo vrijednost </a:t>
            </a:r>
            <a:r>
              <a:rPr lang="hr-HR" altLang="sr-Latn-RS" sz="2800" dirty="0" err="1"/>
              <a:t>pobrojenja</a:t>
            </a:r>
            <a:r>
              <a:rPr lang="hr-HR" altLang="sr-Latn-RS" sz="2800" dirty="0"/>
              <a:t>, a ona vraća objekt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5D321-AE8A-44BA-9D4C-E71999C7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48000"/>
          </a:xfrm>
          <a:solidFill>
            <a:srgbClr val="FFFFFF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definicija usklađena .NET-u: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sz="4800" dirty="0">
              <a:highlight>
                <a:srgbClr val="FFFFFF"/>
              </a:highlight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C0E69-915A-4AA8-A018-E1A5786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3583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9DE9A-35A0-4CC9-A5F2-6D2A8496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/>
            <a:r>
              <a:rPr lang="hr-HR" sz="2400" dirty="0"/>
              <a:t>Navedena implementacija je </a:t>
            </a:r>
            <a:r>
              <a:rPr lang="hr-HR" sz="2400" dirty="0" err="1"/>
              <a:t>višenitno</a:t>
            </a:r>
            <a:r>
              <a:rPr lang="hr-HR" sz="2400" dirty="0"/>
              <a:t> sigurna budući da .NET jamči da će se statički konstruktor pozvati samo jednom</a:t>
            </a:r>
          </a:p>
          <a:p>
            <a:pPr marL="452438" indent="-452438"/>
            <a:r>
              <a:rPr lang="hr-HR" sz="2400" dirty="0"/>
              <a:t>U ostalim programskim jezicima treba postaviti brave (</a:t>
            </a:r>
            <a:r>
              <a:rPr lang="hr-HR" sz="2400" i="1" dirty="0" err="1"/>
              <a:t>lock</a:t>
            </a:r>
            <a:r>
              <a:rPr lang="hr-HR" sz="2400" dirty="0"/>
              <a:t>) oko poziva konstruktora da se onemogući istovremeno stvaranje druge instance iz različitih niti</a:t>
            </a:r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C5914-6BCF-4A16-8E48-29802106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24296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Prilagođava sučelje postojeće implementacije sučelju koje odgovara klijentu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pročitati imena osoba iz XML datoteke. Za čitanje možemo iskoristiti klasu </a:t>
            </a:r>
            <a:r>
              <a:rPr lang="hr-HR" altLang="sr-Latn-RS" sz="2800" dirty="0" err="1"/>
              <a:t>XmlDocument</a:t>
            </a:r>
            <a:r>
              <a:rPr lang="hr-HR" altLang="sr-Latn-RS" sz="2800" dirty="0"/>
              <a:t> i njenu metodu </a:t>
            </a:r>
            <a:r>
              <a:rPr lang="hr-HR" altLang="sr-Latn-RS" sz="2800" dirty="0" err="1"/>
              <a:t>GetElementsByTagName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Ta metoda vraća listu XML čvorova, želimo vratiti listu </a:t>
            </a:r>
            <a:r>
              <a:rPr lang="hr-HR" altLang="sr-Latn-RS" sz="2800" dirty="0" err="1"/>
              <a:t>stringova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0A520-6A68-4447-97F1-7E7C70D4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542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Load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GetNames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GetElementsByTagName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  <a:hlinkClick r:id="rId3"/>
              </a:rPr>
              <a:t>https://docs.microsoft.com/en-us/dotnet/api/system.xml.xmldocument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A5704-D89F-4336-A849-409B7E3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09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Bridge – odvaja sučelje od implementacije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Omogućava da se implementacija može mijenjati a da to klijent koji koristi sučelje to ne primijeti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omogućiti ispis podataka u različitim formatima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1E65C-4ECF-4D9F-AE70-ABB7B0C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29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47230F3-6CA5-4DE1-9810-CFB87555CC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3675" y="1989138"/>
            <a:ext cx="6216650" cy="2879725"/>
            <a:chOff x="922" y="1253"/>
            <a:chExt cx="3916" cy="181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7758F00-D178-406B-A7BB-16370DF86E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2" y="1253"/>
              <a:ext cx="3916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3AF13-8F82-409E-8590-D6FF8F24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427"/>
              <a:ext cx="1000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3B8024-3C84-4F77-AA87-BAF0BCF9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462"/>
              <a:ext cx="36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9BB581-B88A-4118-98BF-844DAF1F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654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3B2590-1DCC-43D4-AEAB-041E682D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768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929031-AB83-40F7-A5CF-3A07A008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881"/>
              <a:ext cx="99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+SetImplementation()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8E99205-D612-47BD-8878-B7D0E96E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1619"/>
              <a:ext cx="100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DE919-3600-448B-BCB8-F520AAE3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427"/>
              <a:ext cx="1227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A497D2-7036-43E6-A83B-E06E1B0B3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576"/>
              <a:ext cx="118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IWriterImplementation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67E0C5-B877-4439-915D-1164481F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462"/>
              <a:ext cx="69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CD6AE2-D0C8-4406-BFE4-AE7E2E73E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768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782B57-B027-4BF6-8AD3-1F3E4037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881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9524707-DF5C-4F8C-83C8-1E19707BE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1733"/>
              <a:ext cx="123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6BEA9127-7695-4CA2-A69F-48DE1F19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33"/>
              <a:ext cx="70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3BAC11D-2628-4412-9EB8-AC9B11A8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698"/>
              <a:ext cx="87" cy="70"/>
            </a:xfrm>
            <a:custGeom>
              <a:avLst/>
              <a:gdLst>
                <a:gd name="T0" fmla="*/ 0 w 87"/>
                <a:gd name="T1" fmla="*/ 70 h 70"/>
                <a:gd name="T2" fmla="*/ 87 w 87"/>
                <a:gd name="T3" fmla="*/ 35 h 70"/>
                <a:gd name="T4" fmla="*/ 0 w 87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0">
                  <a:moveTo>
                    <a:pt x="0" y="70"/>
                  </a:moveTo>
                  <a:lnTo>
                    <a:pt x="87" y="35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26F740-9D2E-4D46-8332-AE8F7A11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640"/>
              <a:ext cx="905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21BA02-6401-45B0-A5BD-0E1F48B1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2675"/>
              <a:ext cx="87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17218AA3-AABE-43C3-A1D9-47B5BE34F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0" y="2047"/>
              <a:ext cx="401" cy="593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F72391F-623E-4395-A324-DF96F83FF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047"/>
              <a:ext cx="157" cy="183"/>
            </a:xfrm>
            <a:custGeom>
              <a:avLst/>
              <a:gdLst>
                <a:gd name="T0" fmla="*/ 122 w 157"/>
                <a:gd name="T1" fmla="*/ 183 h 183"/>
                <a:gd name="T2" fmla="*/ 157 w 157"/>
                <a:gd name="T3" fmla="*/ 0 h 183"/>
                <a:gd name="T4" fmla="*/ 0 w 157"/>
                <a:gd name="T5" fmla="*/ 104 h 183"/>
                <a:gd name="T6" fmla="*/ 122 w 157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83">
                  <a:moveTo>
                    <a:pt x="122" y="183"/>
                  </a:moveTo>
                  <a:lnTo>
                    <a:pt x="157" y="0"/>
                  </a:lnTo>
                  <a:lnTo>
                    <a:pt x="0" y="104"/>
                  </a:lnTo>
                  <a:lnTo>
                    <a:pt x="122" y="18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5B064-0EC3-40E2-8EE1-62E48C32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2605"/>
              <a:ext cx="948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D352C2-BD52-48CE-A027-051971B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640"/>
              <a:ext cx="90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4BEE26A1-24D1-437D-9A35-53EA8AF93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3" y="2047"/>
              <a:ext cx="427" cy="55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B68A354-80E5-4656-9148-B1EBB8C3B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2047"/>
              <a:ext cx="165" cy="183"/>
            </a:xfrm>
            <a:custGeom>
              <a:avLst/>
              <a:gdLst>
                <a:gd name="T0" fmla="*/ 165 w 165"/>
                <a:gd name="T1" fmla="*/ 96 h 183"/>
                <a:gd name="T2" fmla="*/ 0 w 165"/>
                <a:gd name="T3" fmla="*/ 0 h 183"/>
                <a:gd name="T4" fmla="*/ 44 w 165"/>
                <a:gd name="T5" fmla="*/ 183 h 183"/>
                <a:gd name="T6" fmla="*/ 165 w 165"/>
                <a:gd name="T7" fmla="*/ 9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83">
                  <a:moveTo>
                    <a:pt x="165" y="96"/>
                  </a:moveTo>
                  <a:lnTo>
                    <a:pt x="0" y="0"/>
                  </a:lnTo>
                  <a:lnTo>
                    <a:pt x="44" y="183"/>
                  </a:lnTo>
                  <a:lnTo>
                    <a:pt x="165" y="9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D4192-4AB0-497C-88DA-FABBBA2C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457638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0D140-21EB-4634-B3BB-155FA05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362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Composite</a:t>
            </a:r>
            <a:r>
              <a:rPr lang="hr-HR" altLang="sr-Latn-RS" sz="2800" dirty="0"/>
              <a:t> – omogućava da se na skup objekata mogu primijeniti iste operacije kao i na pojedine objekte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selekcija geometrijskih likova koje možemo pomicati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A7574-5034-4943-B422-DA0F017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12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D1A7542-A815-4B68-9B08-5AE624CDFA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5150" y="2060575"/>
            <a:ext cx="5473700" cy="2736850"/>
            <a:chOff x="1156" y="1298"/>
            <a:chExt cx="3448" cy="17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EC87189-3E3B-4B92-8BF8-1B6834BCA8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6" y="1298"/>
              <a:ext cx="3448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98898-B124-426A-921D-5EA084A2E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478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E12AFD-2013-4664-B30D-229F2BF92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514"/>
              <a:ext cx="3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Shape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A346B5-2C12-418E-BDF9-B3D7177D6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711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D9D3C413-5C93-444D-964D-AB8754FE5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675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CACC0F-AE37-4335-95CB-A3C38F57E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411"/>
              <a:ext cx="797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E5844C-6B2A-468D-94DD-58D60DFE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447"/>
              <a:ext cx="35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Circle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06B1F4-8122-4378-AC10-D813DE81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FD5FE74-04A9-4E63-87D7-3BF9A839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609"/>
              <a:ext cx="806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F418AD-ECDE-44D7-8DB9-4C882B8E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2411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F94C42-3660-422B-AF5F-814A59A80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447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Rectangle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F8229B-96BF-4027-8607-DF1B79664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EEA9454-2954-43E2-902B-878239E2B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2609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F5A735-41DB-4F9A-A272-F98C64854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411"/>
              <a:ext cx="699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920360-73C3-4191-8EC2-79CC0D391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447"/>
              <a:ext cx="5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Selection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BAF81B-3DE7-4FBB-B31F-56D45FB88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2A413F6E-3543-45F9-A4C9-E88FDCC42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2609"/>
              <a:ext cx="708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CF1409C-FFD3-4615-8CAD-A5C9217A2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1909"/>
              <a:ext cx="546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14CD864-0B7F-4A5C-BA32-7BFE39E37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1909"/>
              <a:ext cx="179" cy="170"/>
            </a:xfrm>
            <a:custGeom>
              <a:avLst/>
              <a:gdLst>
                <a:gd name="T0" fmla="*/ 99 w 179"/>
                <a:gd name="T1" fmla="*/ 170 h 170"/>
                <a:gd name="T2" fmla="*/ 179 w 179"/>
                <a:gd name="T3" fmla="*/ 0 h 170"/>
                <a:gd name="T4" fmla="*/ 0 w 179"/>
                <a:gd name="T5" fmla="*/ 62 h 170"/>
                <a:gd name="T6" fmla="*/ 99 w 179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0">
                  <a:moveTo>
                    <a:pt x="99" y="170"/>
                  </a:moveTo>
                  <a:lnTo>
                    <a:pt x="179" y="0"/>
                  </a:lnTo>
                  <a:lnTo>
                    <a:pt x="0" y="62"/>
                  </a:lnTo>
                  <a:lnTo>
                    <a:pt x="99" y="17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2479886F-EB3F-4A24-9967-695C3829B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0" y="1909"/>
              <a:ext cx="0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AF11038-59F2-4E90-B89A-CFA70B34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1909"/>
              <a:ext cx="143" cy="179"/>
            </a:xfrm>
            <a:custGeom>
              <a:avLst/>
              <a:gdLst>
                <a:gd name="T0" fmla="*/ 143 w 143"/>
                <a:gd name="T1" fmla="*/ 179 h 179"/>
                <a:gd name="T2" fmla="*/ 71 w 143"/>
                <a:gd name="T3" fmla="*/ 0 h 179"/>
                <a:gd name="T4" fmla="*/ 0 w 143"/>
                <a:gd name="T5" fmla="*/ 179 h 179"/>
                <a:gd name="T6" fmla="*/ 143 w 143"/>
                <a:gd name="T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79">
                  <a:moveTo>
                    <a:pt x="143" y="179"/>
                  </a:moveTo>
                  <a:lnTo>
                    <a:pt x="71" y="0"/>
                  </a:lnTo>
                  <a:lnTo>
                    <a:pt x="0" y="179"/>
                  </a:lnTo>
                  <a:lnTo>
                    <a:pt x="143" y="1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DB32700-CFD0-42F6-B1B4-AEA22312F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5" y="1909"/>
              <a:ext cx="511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1CD5377-5E17-4955-9CB7-4FCEC0F87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909"/>
              <a:ext cx="179" cy="179"/>
            </a:xfrm>
            <a:custGeom>
              <a:avLst/>
              <a:gdLst>
                <a:gd name="T0" fmla="*/ 179 w 179"/>
                <a:gd name="T1" fmla="*/ 71 h 179"/>
                <a:gd name="T2" fmla="*/ 0 w 179"/>
                <a:gd name="T3" fmla="*/ 0 h 179"/>
                <a:gd name="T4" fmla="*/ 72 w 179"/>
                <a:gd name="T5" fmla="*/ 179 h 179"/>
                <a:gd name="T6" fmla="*/ 179 w 179"/>
                <a:gd name="T7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9">
                  <a:moveTo>
                    <a:pt x="179" y="71"/>
                  </a:moveTo>
                  <a:lnTo>
                    <a:pt x="0" y="0"/>
                  </a:lnTo>
                  <a:lnTo>
                    <a:pt x="72" y="179"/>
                  </a:lnTo>
                  <a:lnTo>
                    <a:pt x="179" y="71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280D28A-E573-4EB7-81E0-915B9946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93"/>
              <a:ext cx="1281" cy="916"/>
            </a:xfrm>
            <a:custGeom>
              <a:avLst/>
              <a:gdLst>
                <a:gd name="T0" fmla="*/ 0 w 1281"/>
                <a:gd name="T1" fmla="*/ 0 h 916"/>
                <a:gd name="T2" fmla="*/ 1281 w 1281"/>
                <a:gd name="T3" fmla="*/ 0 h 916"/>
                <a:gd name="T4" fmla="*/ 1281 w 1281"/>
                <a:gd name="T5" fmla="*/ 898 h 916"/>
                <a:gd name="T6" fmla="*/ 914 w 1281"/>
                <a:gd name="T7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1" h="916">
                  <a:moveTo>
                    <a:pt x="0" y="0"/>
                  </a:moveTo>
                  <a:lnTo>
                    <a:pt x="1281" y="0"/>
                  </a:lnTo>
                  <a:lnTo>
                    <a:pt x="1281" y="898"/>
                  </a:lnTo>
                  <a:lnTo>
                    <a:pt x="914" y="916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023DE0A-6EB7-4C81-8177-E5DB9EFD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573"/>
              <a:ext cx="188" cy="63"/>
            </a:xfrm>
            <a:custGeom>
              <a:avLst/>
              <a:gdLst>
                <a:gd name="T0" fmla="*/ 80 w 188"/>
                <a:gd name="T1" fmla="*/ 0 h 63"/>
                <a:gd name="T2" fmla="*/ 0 w 188"/>
                <a:gd name="T3" fmla="*/ 36 h 63"/>
                <a:gd name="T4" fmla="*/ 89 w 188"/>
                <a:gd name="T5" fmla="*/ 63 h 63"/>
                <a:gd name="T6" fmla="*/ 188 w 188"/>
                <a:gd name="T7" fmla="*/ 27 h 63"/>
                <a:gd name="T8" fmla="*/ 80 w 1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63">
                  <a:moveTo>
                    <a:pt x="80" y="0"/>
                  </a:moveTo>
                  <a:lnTo>
                    <a:pt x="0" y="36"/>
                  </a:lnTo>
                  <a:lnTo>
                    <a:pt x="89" y="63"/>
                  </a:lnTo>
                  <a:lnTo>
                    <a:pt x="188" y="2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6BC0633-5F70-4959-83E3-CE39F408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57"/>
              <a:ext cx="90" cy="72"/>
            </a:xfrm>
            <a:custGeom>
              <a:avLst/>
              <a:gdLst>
                <a:gd name="T0" fmla="*/ 90 w 90"/>
                <a:gd name="T1" fmla="*/ 0 h 72"/>
                <a:gd name="T2" fmla="*/ 0 w 90"/>
                <a:gd name="T3" fmla="*/ 36 h 72"/>
                <a:gd name="T4" fmla="*/ 90 w 90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2">
                  <a:moveTo>
                    <a:pt x="90" y="0"/>
                  </a:moveTo>
                  <a:lnTo>
                    <a:pt x="0" y="36"/>
                  </a:lnTo>
                  <a:lnTo>
                    <a:pt x="90" y="72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CC22E-4BF4-401F-8122-EE91EAD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30080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Selection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selection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selection)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1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F23AA-0CBD-49A3-981E-C8C705FD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267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Primjer: topništvo u igri potapanja brodova koristi 3 taktike za koje poziva njihove konstruktore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Ako želimo promijeniti implementaciju neke od taktika, to će se odraziti na topništvo jer je ono jako upareno s konkretnom taktikom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Umjesto da samo stvara pojedine taktike, proces poziva konstruktora možemo prebaciti u tvorničku metodu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C9E41E-056B-4669-A8E0-728BA714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401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 err="1"/>
              <a:t>Dekorator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7A9CC-9443-4C50-B769-FBE61976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90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Command</a:t>
            </a:r>
            <a:r>
              <a:rPr lang="hr-HR" altLang="sr-Latn-RS" sz="2800" dirty="0"/>
              <a:t> – </a:t>
            </a:r>
            <a:r>
              <a:rPr lang="hr-HR" altLang="sr-Latn-RS" sz="2800" dirty="0" err="1"/>
              <a:t>enkapsulira</a:t>
            </a:r>
            <a:r>
              <a:rPr lang="hr-HR" altLang="sr-Latn-RS" sz="2800" dirty="0"/>
              <a:t> sve informacije potrebne da bi se izvršila neka operacija</a:t>
            </a:r>
            <a:endParaRPr lang="en-US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Obično podržava i operaciju</a:t>
            </a:r>
            <a:r>
              <a:rPr lang="en-US" altLang="sr-Latn-RS" sz="2800" dirty="0"/>
              <a:t> Undo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omogućiti poništavanje operacije (</a:t>
            </a:r>
            <a:r>
              <a:rPr lang="hr-HR" altLang="sr-Latn-RS" sz="2800" dirty="0" err="1"/>
              <a:t>Undo</a:t>
            </a:r>
            <a:r>
              <a:rPr lang="hr-HR" altLang="sr-Latn-RS" sz="2800" dirty="0"/>
              <a:t>) nakon pomicanja objekata</a:t>
            </a:r>
            <a:endParaRPr lang="en-US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Prvo treba definirati sučelje ili apstraktnu klasu za naredbu</a:t>
            </a:r>
            <a:r>
              <a:rPr lang="en-US" altLang="sr-Latn-RS" sz="2800" dirty="0"/>
              <a:t>: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6931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5185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3755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dx;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shape.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(dx,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shape.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(-dx, 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4968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5185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MoveShapeCommand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3, 7);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"Execute move shape command"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Execute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"Undo move shape command"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</a:t>
            </a:r>
            <a:r>
              <a:rPr lang="en-US" sz="1600" dirty="0" err="1">
                <a:solidFill>
                  <a:srgbClr val="996600"/>
                </a:solidFill>
                <a:latin typeface="Consolas" panose="020B0609020204030204" pitchFamily="49" charset="0"/>
              </a:rPr>
              <a:t>Undo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hr-HR" altLang="sr-Latn-RS" sz="16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/>
              <a:t>OOM - Design patterns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4320-FFF7-48AA-AC5F-BF0A087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4817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Promatrač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Observer</a:t>
            </a:r>
            <a:r>
              <a:rPr lang="hr-HR" altLang="sr-Latn-RS" sz="2800" dirty="0"/>
              <a:t> – jedan objekt </a:t>
            </a:r>
            <a:r>
              <a:rPr lang="en-US" altLang="sr-Latn-RS" sz="2800" dirty="0"/>
              <a:t>(</a:t>
            </a:r>
            <a:r>
              <a:rPr lang="en-US" altLang="sr-Latn-RS" sz="2800" i="1" dirty="0" err="1"/>
              <a:t>subje</a:t>
            </a:r>
            <a:r>
              <a:rPr lang="hr-HR" altLang="sr-Latn-RS" sz="2800" i="1" dirty="0"/>
              <a:t>c</a:t>
            </a:r>
            <a:r>
              <a:rPr lang="en-US" altLang="sr-Latn-RS" sz="2800" i="1" dirty="0"/>
              <a:t>t</a:t>
            </a:r>
            <a:r>
              <a:rPr lang="en-US" altLang="sr-Latn-RS" sz="2800" dirty="0"/>
              <a:t>, </a:t>
            </a:r>
            <a:r>
              <a:rPr lang="en-US" altLang="sr-Latn-RS" sz="2800" i="1" dirty="0"/>
              <a:t>publisher</a:t>
            </a:r>
            <a:r>
              <a:rPr lang="hr-HR" altLang="sr-Latn-RS" sz="2800" i="1" dirty="0"/>
              <a:t> - izdavač</a:t>
            </a:r>
            <a:r>
              <a:rPr lang="en-US" altLang="sr-Latn-RS" sz="2800" dirty="0"/>
              <a:t>) </a:t>
            </a:r>
            <a:r>
              <a:rPr lang="hr-HR" altLang="sr-Latn-RS" sz="2800" dirty="0"/>
              <a:t>dozvoljava da se drugi objekti </a:t>
            </a:r>
            <a:r>
              <a:rPr lang="en-US" altLang="sr-Latn-RS" sz="2800" dirty="0"/>
              <a:t>(</a:t>
            </a:r>
            <a:r>
              <a:rPr lang="hr-HR" altLang="sr-Latn-RS" sz="2800" i="1" dirty="0" err="1"/>
              <a:t>observers</a:t>
            </a:r>
            <a:r>
              <a:rPr lang="hr-HR" altLang="sr-Latn-RS" sz="2800" i="1" dirty="0"/>
              <a:t> - promatrači</a:t>
            </a:r>
            <a:r>
              <a:rPr lang="en-US" altLang="sr-Latn-RS" sz="2800" i="1" dirty="0"/>
              <a:t>, subscribers</a:t>
            </a:r>
            <a:r>
              <a:rPr lang="hr-HR" altLang="sr-Latn-RS" sz="2800" i="1" dirty="0"/>
              <a:t> - pretplatnici</a:t>
            </a:r>
            <a:r>
              <a:rPr lang="en-US" altLang="sr-Latn-RS" sz="2800" dirty="0"/>
              <a:t>) </a:t>
            </a:r>
            <a:r>
              <a:rPr lang="hr-HR" altLang="sr-Latn-RS" sz="2800" dirty="0"/>
              <a:t>mogu predbilježiti za obavijesti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</a:t>
            </a:r>
            <a:r>
              <a:rPr lang="en-US" altLang="sr-Latn-RS" sz="2800" dirty="0"/>
              <a:t> </a:t>
            </a:r>
            <a:r>
              <a:rPr lang="hr-HR" altLang="sr-Latn-RS" sz="2800" dirty="0"/>
              <a:t>jeziku </a:t>
            </a:r>
            <a:r>
              <a:rPr lang="en-US" altLang="sr-Latn-RS" sz="2800" dirty="0"/>
              <a:t>C# </a:t>
            </a:r>
            <a:r>
              <a:rPr lang="hr-HR" altLang="sr-Latn-RS" sz="2800" dirty="0"/>
              <a:t>obrazac promatrač je ugrađen u jezik kroz ključnu riječ event</a:t>
            </a:r>
            <a:endParaRPr lang="en-US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kontrole na </a:t>
            </a:r>
            <a:r>
              <a:rPr lang="hr-HR" altLang="sr-Latn-RS" sz="2800" dirty="0" err="1"/>
              <a:t>WinForm</a:t>
            </a:r>
            <a:r>
              <a:rPr lang="hr-HR" altLang="sr-Latn-RS" sz="2800" dirty="0"/>
              <a:t> dijalogu mogu se predbilježiti za događaje koje generira jedna od kontrola</a:t>
            </a:r>
          </a:p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8C840-0D37-46B9-90A0-1CED90CA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112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Template </a:t>
            </a:r>
            <a:r>
              <a:rPr lang="hr-HR" altLang="sr-Latn-RS" sz="2800" dirty="0" err="1"/>
              <a:t>method</a:t>
            </a:r>
            <a:r>
              <a:rPr lang="hr-HR" altLang="sr-Latn-RS" sz="2800" dirty="0"/>
              <a:t> – bazna klasa definira osnovne korake algoritma, izvedene klase nadglasavaju (</a:t>
            </a:r>
            <a:r>
              <a:rPr lang="hr-HR" altLang="sr-Latn-RS" sz="2800" dirty="0" err="1"/>
              <a:t>override</a:t>
            </a:r>
            <a:r>
              <a:rPr lang="hr-HR" altLang="sr-Latn-RS" sz="2800" dirty="0"/>
              <a:t>) pojedine korake implementacije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potapanju brodova korištena je jedna klasa Grid za slaganje flote i za evidenciju gađanja, iako su im odgovornosti različite: jedna treba pružiti polja za flotu, a druga evidentirati stanja gađanih polja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0AE62-07FD-420A-A21D-F1A66F1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290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Za obje odgovornosti nam treba metoda </a:t>
            </a:r>
            <a:r>
              <a:rPr lang="hr-HR" altLang="sr-Latn-RS" sz="2800" dirty="0" err="1"/>
              <a:t>GetAvailablePlacements</a:t>
            </a:r>
            <a:r>
              <a:rPr lang="hr-HR" altLang="sr-Latn-RS" sz="2800" dirty="0"/>
              <a:t>, s time da se u jednoj provjerava postoji li polje, a </a:t>
            </a:r>
            <a:r>
              <a:rPr lang="hr-HR" altLang="sr-Latn-RS" sz="2800" dirty="0" err="1"/>
              <a:t>udrugoj</a:t>
            </a:r>
            <a:r>
              <a:rPr lang="hr-HR" altLang="sr-Latn-RS" sz="2800" dirty="0"/>
              <a:t> je li to polje bilo gađano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Umjesto jedne klase, trebali bismo uvesti dvije klase s različitim odgovornostima, ali ne želimo duplicirati k</a:t>
            </a: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ôd</a:t>
            </a:r>
          </a:p>
          <a:p>
            <a:pPr marL="569913" indent="-569913" eaLnBrk="1" hangingPunct="1">
              <a:buSzTx/>
            </a:pP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Prebacimo zajednički </a:t>
            </a:r>
            <a:r>
              <a:rPr lang="hr-HR" altLang="sr-Latn-RS" sz="2800" dirty="0"/>
              <a:t>k</a:t>
            </a:r>
            <a:r>
              <a:rPr lang="hr-HR" altLang="sr-Latn-RS" sz="2800" dirty="0">
                <a:latin typeface="Arial" panose="020B0604020202020204" pitchFamily="34" charset="0"/>
                <a:cs typeface="Arial" panose="020B0604020202020204" pitchFamily="34" charset="0"/>
              </a:rPr>
              <a:t>ôd u baznu klasu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57E03-1587-4E96-85A8-133C65A5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17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br>
              <a:rPr lang="hr-HR" sz="9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GetHorizontalPlacements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&gt;&gt;();</a:t>
            </a:r>
          </a:p>
          <a:p>
            <a:pPr marL="0" indent="0">
              <a:buNone/>
            </a:pP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r = 0; r &lt; Rows; ++r)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gathered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LimitedQueue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002060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 = 0; c &lt; Columns; ++c)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(r, c))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Enqueue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(squares[r, c].Value);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gathered.Clear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gathered.Count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length)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gathered.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ToArray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&gt;()));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column);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1" hangingPunct="1">
              <a:buSzTx/>
              <a:buNone/>
            </a:pPr>
            <a:endParaRPr lang="hr-HR" altLang="sr-Latn-RS" sz="9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1158A-E64C-41DB-A1CD-6D403F46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8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U izvedenim klasama implementiramo metodu </a:t>
            </a:r>
            <a:r>
              <a:rPr lang="hr-HR" altLang="sr-Latn-RS" sz="2800" dirty="0" err="1"/>
              <a:t>IsSquareAvailable</a:t>
            </a:r>
            <a:r>
              <a:rPr lang="hr-HR" altLang="sr-Latn-RS" sz="2800" dirty="0"/>
              <a:t>: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DD047-99F0-47E5-A0C4-88845215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76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4D237A-66D0-4CB9-85AD-712CBA8C11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2150" y="1988840"/>
            <a:ext cx="5219700" cy="3600450"/>
            <a:chOff x="1236" y="1026"/>
            <a:chExt cx="3288" cy="226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3C6253E-332E-4F21-A7BF-B1DB655A767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36" y="1026"/>
              <a:ext cx="3288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474CA09-4DDB-48A7-B578-9FD0971E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178"/>
              <a:ext cx="590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8B1864A-7837-4F8F-8FC6-AE2C4DAB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1208"/>
              <a:ext cx="4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88A9A5F-9061-4806-AB3E-899580E5D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944"/>
              <a:ext cx="811" cy="2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1F5A3A7-518A-44C0-869A-5952BB9C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073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ITargetSelect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B89BDC8-0B8B-4743-BFFF-BF0F72C4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74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C1ADC40-EAE9-404C-A50A-F4CAAC21F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824"/>
              <a:ext cx="79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036FC0B-4729-489F-9E85-9E8BD33E1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RandomShooting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916A73C-7A16-429B-A7DC-3AA541A5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824"/>
              <a:ext cx="962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99F5018-5C30-46E8-8E4B-0588E37C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854"/>
              <a:ext cx="100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SurroundingShooting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945AF80-E5B7-461F-8278-E4C9A7CE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824"/>
              <a:ext cx="70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FA80EEF-D61C-4789-B2D0-79314FC11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LinearShooting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A254D46-931B-428A-B5FB-BE1D663CD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2217"/>
              <a:ext cx="575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78093B-3DA2-4EB7-B39B-074E5302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17"/>
              <a:ext cx="151" cy="152"/>
            </a:xfrm>
            <a:custGeom>
              <a:avLst/>
              <a:gdLst>
                <a:gd name="T0" fmla="*/ 98 w 151"/>
                <a:gd name="T1" fmla="*/ 152 h 152"/>
                <a:gd name="T2" fmla="*/ 151 w 151"/>
                <a:gd name="T3" fmla="*/ 0 h 152"/>
                <a:gd name="T4" fmla="*/ 0 w 151"/>
                <a:gd name="T5" fmla="*/ 61 h 152"/>
                <a:gd name="T6" fmla="*/ 98 w 151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98" y="152"/>
                  </a:moveTo>
                  <a:lnTo>
                    <a:pt x="151" y="0"/>
                  </a:lnTo>
                  <a:lnTo>
                    <a:pt x="0" y="61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9DBDA69C-801E-4A57-8A03-623BB92C6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" y="2217"/>
              <a:ext cx="91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38E8156-618F-4261-B7E5-9FA4C918D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217"/>
              <a:ext cx="121" cy="159"/>
            </a:xfrm>
            <a:custGeom>
              <a:avLst/>
              <a:gdLst>
                <a:gd name="T0" fmla="*/ 121 w 121"/>
                <a:gd name="T1" fmla="*/ 136 h 159"/>
                <a:gd name="T2" fmla="*/ 38 w 121"/>
                <a:gd name="T3" fmla="*/ 0 h 159"/>
                <a:gd name="T4" fmla="*/ 0 w 121"/>
                <a:gd name="T5" fmla="*/ 159 h 159"/>
                <a:gd name="T6" fmla="*/ 121 w 121"/>
                <a:gd name="T7" fmla="*/ 1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59">
                  <a:moveTo>
                    <a:pt x="121" y="136"/>
                  </a:moveTo>
                  <a:lnTo>
                    <a:pt x="38" y="0"/>
                  </a:lnTo>
                  <a:lnTo>
                    <a:pt x="0" y="159"/>
                  </a:lnTo>
                  <a:lnTo>
                    <a:pt x="121" y="13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5E5A145-F5DC-4E77-9D69-5DF5E2CC0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7" y="2217"/>
              <a:ext cx="720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C544DFC-6A7F-4581-93DC-BE870DEA2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217"/>
              <a:ext cx="152" cy="144"/>
            </a:xfrm>
            <a:custGeom>
              <a:avLst/>
              <a:gdLst>
                <a:gd name="T0" fmla="*/ 152 w 152"/>
                <a:gd name="T1" fmla="*/ 45 h 144"/>
                <a:gd name="T2" fmla="*/ 0 w 152"/>
                <a:gd name="T3" fmla="*/ 0 h 144"/>
                <a:gd name="T4" fmla="*/ 76 w 152"/>
                <a:gd name="T5" fmla="*/ 144 h 144"/>
                <a:gd name="T6" fmla="*/ 152 w 152"/>
                <a:gd name="T7" fmla="*/ 4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44">
                  <a:moveTo>
                    <a:pt x="152" y="45"/>
                  </a:moveTo>
                  <a:lnTo>
                    <a:pt x="0" y="0"/>
                  </a:lnTo>
                  <a:lnTo>
                    <a:pt x="76" y="144"/>
                  </a:lnTo>
                  <a:lnTo>
                    <a:pt x="152" y="4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BC963789-C1BC-4735-8F11-215AFEF9D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519"/>
              <a:ext cx="727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0BB3833-5A7A-4934-B9E3-45626F2F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1883"/>
              <a:ext cx="75" cy="61"/>
            </a:xfrm>
            <a:custGeom>
              <a:avLst/>
              <a:gdLst>
                <a:gd name="T0" fmla="*/ 0 w 75"/>
                <a:gd name="T1" fmla="*/ 53 h 61"/>
                <a:gd name="T2" fmla="*/ 75 w 75"/>
                <a:gd name="T3" fmla="*/ 61 h 61"/>
                <a:gd name="T4" fmla="*/ 30 w 75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61">
                  <a:moveTo>
                    <a:pt x="0" y="53"/>
                  </a:moveTo>
                  <a:lnTo>
                    <a:pt x="75" y="61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F1E785A-64FB-47B9-AFCA-C0746E63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178"/>
              <a:ext cx="811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E8B0274-0508-477A-AC46-265750372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208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TacticsFactory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DE4CB16C-2DFE-4FDD-ADDA-74ABDC2A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375"/>
              <a:ext cx="85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+CreateTactics()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92CF878-E7E7-4638-954B-1E680BC1B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" y="1345"/>
              <a:ext cx="818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CC822CA-E940-4BD3-9833-9411646B0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1519"/>
              <a:ext cx="0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A34BF105-FA0B-418C-A293-556C61D1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1868"/>
              <a:ext cx="61" cy="76"/>
            </a:xfrm>
            <a:custGeom>
              <a:avLst/>
              <a:gdLst>
                <a:gd name="T0" fmla="*/ 0 w 61"/>
                <a:gd name="T1" fmla="*/ 0 h 76"/>
                <a:gd name="T2" fmla="*/ 30 w 61"/>
                <a:gd name="T3" fmla="*/ 76 h 76"/>
                <a:gd name="T4" fmla="*/ 61 w 61"/>
                <a:gd name="T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76">
                  <a:moveTo>
                    <a:pt x="0" y="0"/>
                  </a:moveTo>
                  <a:lnTo>
                    <a:pt x="30" y="76"/>
                  </a:lnTo>
                  <a:lnTo>
                    <a:pt x="61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3809526B-F72F-4303-9BD3-A77AD3936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345"/>
              <a:ext cx="55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0CC7827-4A03-4456-BD4D-06AF3637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1314"/>
              <a:ext cx="76" cy="61"/>
            </a:xfrm>
            <a:custGeom>
              <a:avLst/>
              <a:gdLst>
                <a:gd name="T0" fmla="*/ 0 w 76"/>
                <a:gd name="T1" fmla="*/ 61 h 61"/>
                <a:gd name="T2" fmla="*/ 76 w 76"/>
                <a:gd name="T3" fmla="*/ 31 h 61"/>
                <a:gd name="T4" fmla="*/ 0 w 76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61">
                  <a:moveTo>
                    <a:pt x="0" y="61"/>
                  </a:moveTo>
                  <a:lnTo>
                    <a:pt x="76" y="3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3CF4B-7393-4565-8AE6-9B16E779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1950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FleetGrid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 !=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EvidenceGrid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EvidenceGrid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rows,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columns)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IsSquareAvailable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row,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column)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squares[row, column].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Value.SquareState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SquareState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05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D8159-93F9-419A-9FC1-8829170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56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Posjetitelj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8BCD4-9108-4883-AD8C-BB2FC4E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811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2DDB9-B0CC-4EC8-9FEF-4E0AE1A25F88}"/>
              </a:ext>
            </a:extLst>
          </p:cNvPr>
          <p:cNvSpPr/>
          <p:nvPr/>
        </p:nvSpPr>
        <p:spPr>
          <a:xfrm>
            <a:off x="827584" y="1988840"/>
            <a:ext cx="7416824" cy="397031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.grid =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grid;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ITargetSelect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CreateTactics(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.Random: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RandomShooting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.Surrounding: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SurroundingShooting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.Linear: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LinearShooting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(grid,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82690-FD87-4D7E-B966-B97B551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8638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Topništvo sada koristi/vidi samo </a:t>
            </a:r>
            <a:r>
              <a:rPr lang="hr-HR" altLang="sr-Latn-RS" sz="2800" dirty="0" err="1">
                <a:latin typeface="Consolas" panose="020B0609020204030204" pitchFamily="49" charset="0"/>
              </a:rPr>
              <a:t>TacticsFactory</a:t>
            </a:r>
            <a:r>
              <a:rPr lang="hr-HR" altLang="sr-Latn-RS" sz="2800" dirty="0"/>
              <a:t> pa se implementacije taktika mogu mijenjati a da to </a:t>
            </a:r>
            <a:r>
              <a:rPr lang="hr-HR" altLang="sr-Latn-RS" sz="2800" dirty="0" err="1">
                <a:latin typeface="Consolas" panose="020B0609020204030204" pitchFamily="49" charset="0"/>
              </a:rPr>
              <a:t>Gunnery</a:t>
            </a:r>
            <a:r>
              <a:rPr lang="hr-HR" altLang="sr-Latn-RS" sz="2800" dirty="0"/>
              <a:t> ne primijeti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5879D-BCA4-4809-86B6-8EB9D117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7507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Abstract</a:t>
            </a:r>
            <a:r>
              <a:rPr lang="hr-HR" altLang="sr-Latn-RS" sz="2800" dirty="0"/>
              <a:t> </a:t>
            </a:r>
            <a:r>
              <a:rPr lang="hr-HR" altLang="sr-Latn-RS" sz="2800" dirty="0" err="1"/>
              <a:t>factory</a:t>
            </a:r>
            <a:r>
              <a:rPr lang="hr-HR" altLang="sr-Latn-RS" sz="2800" dirty="0"/>
              <a:t> – kreacijski obrazac koji omogućava stvaranje familija objekata s različitim implementacijama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potapanju brodova imamo logiku slaganja flote (brodograditelj) i logiku gađanja (topništvo) - familija od 2 objekta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Želimo omogućiti dvije razine kvalitete igrača (</a:t>
            </a:r>
            <a:r>
              <a:rPr lang="hr-HR" altLang="sr-Latn-RS" sz="2800" i="1" dirty="0"/>
              <a:t>početnička</a:t>
            </a:r>
            <a:r>
              <a:rPr lang="hr-HR" altLang="sr-Latn-RS" sz="2800" dirty="0"/>
              <a:t> i </a:t>
            </a:r>
            <a:r>
              <a:rPr lang="hr-HR" altLang="sr-Latn-RS" sz="2800" i="1" dirty="0"/>
              <a:t>napredna</a:t>
            </a:r>
            <a:r>
              <a:rPr lang="hr-HR" altLang="sr-Latn-RS" sz="2800" dirty="0"/>
              <a:t>), tj. stvaranje dvije različite familije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5056F-642C-43F5-8CE3-39060ECB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8860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64A53-B6D2-4D00-AFB7-57FE173264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400" y="1989138"/>
            <a:ext cx="7823200" cy="2879725"/>
            <a:chOff x="416" y="1253"/>
            <a:chExt cx="4928" cy="1814"/>
          </a:xfrm>
        </p:grpSpPr>
        <p:sp>
          <p:nvSpPr>
            <p:cNvPr id="35" name="AutoShape 32">
              <a:extLst>
                <a:ext uri="{FF2B5EF4-FFF2-40B4-BE49-F238E27FC236}">
                  <a16:creationId xmlns:a16="http://schemas.microsoft.com/office/drawing/2014/main" id="{23050864-BD2C-41AB-8D9A-4BC8E94524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6" y="1253"/>
              <a:ext cx="492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2DE7717-0148-4AB8-B5C0-65F3063DF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387"/>
              <a:ext cx="818" cy="47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21FEFF22-5FF5-408D-B751-7C4EE45C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502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77B29B5C-3BCA-46EC-AD9A-F671AA7B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141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FF6E6113-5C97-4F8F-BA39-1EA0E69A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649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+CreateShipwright()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E2E7E3BE-AF93-4ED4-9803-162FAFD9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37"/>
              <a:ext cx="7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+CreateGunnery()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3B7FE2C7-90FE-4ACB-BA05-F67243FB9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623"/>
              <a:ext cx="825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78F5FC52-C524-4E0D-9389-0157BB8A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254"/>
              <a:ext cx="77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E0046359-0A35-4400-99E6-D18420288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2281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BeginerItemFactory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DBCA2C78-3313-438F-A8CB-C0424675E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254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779198C9-7368-4391-83AB-675A59E33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281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2D737C93-4C6A-4872-968F-E0225E23E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6" y="1864"/>
              <a:ext cx="288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BCD2FA36-BB33-4CF7-810D-0A2D7BA3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864"/>
              <a:ext cx="121" cy="142"/>
            </a:xfrm>
            <a:custGeom>
              <a:avLst/>
              <a:gdLst>
                <a:gd name="T0" fmla="*/ 87 w 121"/>
                <a:gd name="T1" fmla="*/ 142 h 142"/>
                <a:gd name="T2" fmla="*/ 121 w 121"/>
                <a:gd name="T3" fmla="*/ 0 h 142"/>
                <a:gd name="T4" fmla="*/ 0 w 121"/>
                <a:gd name="T5" fmla="*/ 74 h 142"/>
                <a:gd name="T6" fmla="*/ 87 w 121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42">
                  <a:moveTo>
                    <a:pt x="87" y="142"/>
                  </a:moveTo>
                  <a:lnTo>
                    <a:pt x="121" y="0"/>
                  </a:lnTo>
                  <a:lnTo>
                    <a:pt x="0" y="74"/>
                  </a:lnTo>
                  <a:lnTo>
                    <a:pt x="87" y="142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2378B125-63A2-409C-8A48-67B56F455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2" y="1864"/>
              <a:ext cx="242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D61F2C8C-D966-47E8-A4F7-0DFF6BEC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864"/>
              <a:ext cx="114" cy="142"/>
            </a:xfrm>
            <a:custGeom>
              <a:avLst/>
              <a:gdLst>
                <a:gd name="T0" fmla="*/ 114 w 114"/>
                <a:gd name="T1" fmla="*/ 81 h 142"/>
                <a:gd name="T2" fmla="*/ 0 w 114"/>
                <a:gd name="T3" fmla="*/ 0 h 142"/>
                <a:gd name="T4" fmla="*/ 21 w 114"/>
                <a:gd name="T5" fmla="*/ 142 h 142"/>
                <a:gd name="T6" fmla="*/ 114 w 114"/>
                <a:gd name="T7" fmla="*/ 8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2">
                  <a:moveTo>
                    <a:pt x="114" y="81"/>
                  </a:moveTo>
                  <a:lnTo>
                    <a:pt x="0" y="0"/>
                  </a:lnTo>
                  <a:lnTo>
                    <a:pt x="21" y="142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25F45559-4BFF-4CF0-B686-029C8C50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528"/>
              <a:ext cx="255" cy="1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A69623F7-F1B8-4DD2-B5C0-7D7813FB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555"/>
              <a:ext cx="22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CF126002-6A6E-46E5-9D44-2B9D55F1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4B9F22E2-3CF2-4853-B87C-462A9CA8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341"/>
              <a:ext cx="48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485DBC90-2E7E-4E75-A8E8-CDE2A683D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29AB1E08-68B1-4DEE-82A7-066A11F2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36779A65-2086-4367-A764-AF43136E5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2341"/>
              <a:ext cx="35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22F4C184-8A56-4F8D-BD65-F20426D04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6ED04284-DA56-4346-9440-91E3282B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" y="1723"/>
              <a:ext cx="456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4A8B8358-91E0-41FD-9A7C-CC4A15422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2160"/>
              <a:ext cx="60" cy="67"/>
            </a:xfrm>
            <a:custGeom>
              <a:avLst/>
              <a:gdLst>
                <a:gd name="T0" fmla="*/ 20 w 60"/>
                <a:gd name="T1" fmla="*/ 0 h 67"/>
                <a:gd name="T2" fmla="*/ 0 w 60"/>
                <a:gd name="T3" fmla="*/ 67 h 67"/>
                <a:gd name="T4" fmla="*/ 60 w 60"/>
                <a:gd name="T5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7">
                  <a:moveTo>
                    <a:pt x="20" y="0"/>
                  </a:moveTo>
                  <a:lnTo>
                    <a:pt x="0" y="67"/>
                  </a:lnTo>
                  <a:lnTo>
                    <a:pt x="60" y="4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2D9583AA-9203-464F-9E2E-A834DBCA2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1723"/>
              <a:ext cx="510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F8DD11DF-5A2B-4F28-91D2-29FE47212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60"/>
              <a:ext cx="67" cy="67"/>
            </a:xfrm>
            <a:custGeom>
              <a:avLst/>
              <a:gdLst>
                <a:gd name="T0" fmla="*/ 0 w 67"/>
                <a:gd name="T1" fmla="*/ 40 h 67"/>
                <a:gd name="T2" fmla="*/ 67 w 67"/>
                <a:gd name="T3" fmla="*/ 67 h 67"/>
                <a:gd name="T4" fmla="*/ 40 w 67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7">
                  <a:moveTo>
                    <a:pt x="0" y="40"/>
                  </a:moveTo>
                  <a:lnTo>
                    <a:pt x="67" y="67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7B36BCDB-9600-43A3-916B-7425D3FF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1623"/>
              <a:ext cx="1669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E4BA27E6-D64F-41FC-BD6F-BFDD16CC6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596"/>
              <a:ext cx="67" cy="53"/>
            </a:xfrm>
            <a:custGeom>
              <a:avLst/>
              <a:gdLst>
                <a:gd name="T0" fmla="*/ 0 w 67"/>
                <a:gd name="T1" fmla="*/ 53 h 53"/>
                <a:gd name="T2" fmla="*/ 67 w 67"/>
                <a:gd name="T3" fmla="*/ 27 h 53"/>
                <a:gd name="T4" fmla="*/ 0 w 67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53">
                  <a:moveTo>
                    <a:pt x="0" y="53"/>
                  </a:moveTo>
                  <a:lnTo>
                    <a:pt x="67" y="27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6" name="Rectangle 62">
              <a:extLst>
                <a:ext uri="{FF2B5EF4-FFF2-40B4-BE49-F238E27FC236}">
                  <a16:creationId xmlns:a16="http://schemas.microsoft.com/office/drawing/2014/main" id="{AC3753F5-52B2-4385-AD01-C2323514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738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7" name="Rectangle 63">
              <a:extLst>
                <a:ext uri="{FF2B5EF4-FFF2-40B4-BE49-F238E27FC236}">
                  <a16:creationId xmlns:a16="http://schemas.microsoft.com/office/drawing/2014/main" id="{E1DF571E-73C2-439C-9ADD-9351FC04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765"/>
              <a:ext cx="7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BeginnerShipwright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8" name="Rectangle 64">
              <a:extLst>
                <a:ext uri="{FF2B5EF4-FFF2-40B4-BE49-F238E27FC236}">
                  <a16:creationId xmlns:a16="http://schemas.microsoft.com/office/drawing/2014/main" id="{2316EE76-3F7C-4880-B33A-A8810EBB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2738"/>
              <a:ext cx="77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9" name="Rectangle 65">
              <a:extLst>
                <a:ext uri="{FF2B5EF4-FFF2-40B4-BE49-F238E27FC236}">
                  <a16:creationId xmlns:a16="http://schemas.microsoft.com/office/drawing/2014/main" id="{9A6D0115-7D4A-4E47-906A-AD89F3EC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765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0" name="Rectangle 66">
              <a:extLst>
                <a:ext uri="{FF2B5EF4-FFF2-40B4-BE49-F238E27FC236}">
                  <a16:creationId xmlns:a16="http://schemas.microsoft.com/office/drawing/2014/main" id="{DFBE69D2-2EE1-4C53-9C5C-E2CE96018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2738"/>
              <a:ext cx="69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2" name="Rectangle 67">
              <a:extLst>
                <a:ext uri="{FF2B5EF4-FFF2-40B4-BE49-F238E27FC236}">
                  <a16:creationId xmlns:a16="http://schemas.microsoft.com/office/drawing/2014/main" id="{7F31E588-93D9-4DF0-B2BD-E1FC40383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765"/>
              <a:ext cx="60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BeginnerGunnery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3" name="Rectangle 68">
              <a:extLst>
                <a:ext uri="{FF2B5EF4-FFF2-40B4-BE49-F238E27FC236}">
                  <a16:creationId xmlns:a16="http://schemas.microsoft.com/office/drawing/2014/main" id="{75204FDA-F2B2-4D32-BABC-712E4581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738"/>
              <a:ext cx="65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4" name="Rectangle 69">
              <a:extLst>
                <a:ext uri="{FF2B5EF4-FFF2-40B4-BE49-F238E27FC236}">
                  <a16:creationId xmlns:a16="http://schemas.microsoft.com/office/drawing/2014/main" id="{BF07AECC-7446-4F60-A39F-2889614C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765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5" name="Line 70">
              <a:extLst>
                <a:ext uri="{FF2B5EF4-FFF2-40B4-BE49-F238E27FC236}">
                  <a16:creationId xmlns:a16="http://schemas.microsoft.com/office/drawing/2014/main" id="{7B66256E-681B-420E-A967-AEF06877B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2462"/>
              <a:ext cx="295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6" name="Freeform 71">
              <a:extLst>
                <a:ext uri="{FF2B5EF4-FFF2-40B4-BE49-F238E27FC236}">
                  <a16:creationId xmlns:a16="http://schemas.microsoft.com/office/drawing/2014/main" id="{036EDB46-1DA2-4B25-B57B-34013A9CA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2462"/>
              <a:ext cx="134" cy="135"/>
            </a:xfrm>
            <a:custGeom>
              <a:avLst/>
              <a:gdLst>
                <a:gd name="T0" fmla="*/ 73 w 134"/>
                <a:gd name="T1" fmla="*/ 135 h 135"/>
                <a:gd name="T2" fmla="*/ 134 w 134"/>
                <a:gd name="T3" fmla="*/ 0 h 135"/>
                <a:gd name="T4" fmla="*/ 0 w 134"/>
                <a:gd name="T5" fmla="*/ 47 h 135"/>
                <a:gd name="T6" fmla="*/ 73 w 134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5">
                  <a:moveTo>
                    <a:pt x="73" y="135"/>
                  </a:moveTo>
                  <a:lnTo>
                    <a:pt x="134" y="0"/>
                  </a:lnTo>
                  <a:lnTo>
                    <a:pt x="0" y="47"/>
                  </a:lnTo>
                  <a:lnTo>
                    <a:pt x="73" y="135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7" name="Line 72">
              <a:extLst>
                <a:ext uri="{FF2B5EF4-FFF2-40B4-BE49-F238E27FC236}">
                  <a16:creationId xmlns:a16="http://schemas.microsoft.com/office/drawing/2014/main" id="{6C77F80F-B6F7-4B60-BCAE-47FA40FCB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3" y="2462"/>
              <a:ext cx="174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8" name="Freeform 73">
              <a:extLst>
                <a:ext uri="{FF2B5EF4-FFF2-40B4-BE49-F238E27FC236}">
                  <a16:creationId xmlns:a16="http://schemas.microsoft.com/office/drawing/2014/main" id="{1DFE8F3B-0D49-4462-8F33-4F044DCC3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2462"/>
              <a:ext cx="114" cy="141"/>
            </a:xfrm>
            <a:custGeom>
              <a:avLst/>
              <a:gdLst>
                <a:gd name="T0" fmla="*/ 114 w 114"/>
                <a:gd name="T1" fmla="*/ 81 h 141"/>
                <a:gd name="T2" fmla="*/ 0 w 114"/>
                <a:gd name="T3" fmla="*/ 0 h 141"/>
                <a:gd name="T4" fmla="*/ 20 w 114"/>
                <a:gd name="T5" fmla="*/ 141 h 141"/>
                <a:gd name="T6" fmla="*/ 114 w 114"/>
                <a:gd name="T7" fmla="*/ 8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1">
                  <a:moveTo>
                    <a:pt x="114" y="81"/>
                  </a:moveTo>
                  <a:lnTo>
                    <a:pt x="0" y="0"/>
                  </a:lnTo>
                  <a:lnTo>
                    <a:pt x="20" y="141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9" name="Line 74">
              <a:extLst>
                <a:ext uri="{FF2B5EF4-FFF2-40B4-BE49-F238E27FC236}">
                  <a16:creationId xmlns:a16="http://schemas.microsoft.com/office/drawing/2014/main" id="{F39F8FEB-2E53-432A-9CFF-1323ED2F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2" y="2462"/>
              <a:ext cx="101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0" name="Freeform 75">
              <a:extLst>
                <a:ext uri="{FF2B5EF4-FFF2-40B4-BE49-F238E27FC236}">
                  <a16:creationId xmlns:a16="http://schemas.microsoft.com/office/drawing/2014/main" id="{7D7E6EB6-8570-4961-A296-8CD0B5E7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" y="2462"/>
              <a:ext cx="94" cy="141"/>
            </a:xfrm>
            <a:custGeom>
              <a:avLst/>
              <a:gdLst>
                <a:gd name="T0" fmla="*/ 94 w 94"/>
                <a:gd name="T1" fmla="*/ 141 h 141"/>
                <a:gd name="T2" fmla="*/ 94 w 94"/>
                <a:gd name="T3" fmla="*/ 0 h 141"/>
                <a:gd name="T4" fmla="*/ 0 w 94"/>
                <a:gd name="T5" fmla="*/ 108 h 141"/>
                <a:gd name="T6" fmla="*/ 94 w 94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41">
                  <a:moveTo>
                    <a:pt x="94" y="141"/>
                  </a:moveTo>
                  <a:lnTo>
                    <a:pt x="94" y="0"/>
                  </a:lnTo>
                  <a:lnTo>
                    <a:pt x="0" y="108"/>
                  </a:lnTo>
                  <a:lnTo>
                    <a:pt x="94" y="14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1" name="Line 76">
              <a:extLst>
                <a:ext uri="{FF2B5EF4-FFF2-40B4-BE49-F238E27FC236}">
                  <a16:creationId xmlns:a16="http://schemas.microsoft.com/office/drawing/2014/main" id="{3D0A6105-8259-4C64-8CC0-68B27BCD1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84" y="2462"/>
              <a:ext cx="308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2" name="Freeform 77">
              <a:extLst>
                <a:ext uri="{FF2B5EF4-FFF2-40B4-BE49-F238E27FC236}">
                  <a16:creationId xmlns:a16="http://schemas.microsoft.com/office/drawing/2014/main" id="{28532964-4DDF-4DAF-8959-1657F2C5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462"/>
              <a:ext cx="134" cy="128"/>
            </a:xfrm>
            <a:custGeom>
              <a:avLst/>
              <a:gdLst>
                <a:gd name="T0" fmla="*/ 134 w 134"/>
                <a:gd name="T1" fmla="*/ 47 h 128"/>
                <a:gd name="T2" fmla="*/ 0 w 134"/>
                <a:gd name="T3" fmla="*/ 0 h 128"/>
                <a:gd name="T4" fmla="*/ 60 w 134"/>
                <a:gd name="T5" fmla="*/ 128 h 128"/>
                <a:gd name="T6" fmla="*/ 134 w 134"/>
                <a:gd name="T7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28">
                  <a:moveTo>
                    <a:pt x="134" y="47"/>
                  </a:moveTo>
                  <a:lnTo>
                    <a:pt x="0" y="0"/>
                  </a:lnTo>
                  <a:lnTo>
                    <a:pt x="60" y="128"/>
                  </a:lnTo>
                  <a:lnTo>
                    <a:pt x="134" y="4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1C0C1-3864-4480-894E-11F6BAED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01243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2F8B9-72F5-4900-B90E-C8B60B6A0867}"/>
              </a:ext>
            </a:extLst>
          </p:cNvPr>
          <p:cNvSpPr/>
          <p:nvPr/>
        </p:nvSpPr>
        <p:spPr>
          <a:xfrm>
            <a:off x="1691680" y="2204864"/>
            <a:ext cx="5760640" cy="381642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Prije početka igre izaberemo razinu (početnik ili napredni)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StartShooting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A6D0E-91D5-478A-B832-BF080DB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3371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oaring">
  <a:themeElements>
    <a:clrScheme name="">
      <a:dk1>
        <a:srgbClr val="000099"/>
      </a:dk1>
      <a:lt1>
        <a:srgbClr val="FFFFCC"/>
      </a:lt1>
      <a:dk2>
        <a:srgbClr val="0099FF"/>
      </a:dk2>
      <a:lt2>
        <a:srgbClr val="CCCC00"/>
      </a:lt2>
      <a:accent1>
        <a:srgbClr val="00FFFF"/>
      </a:accent1>
      <a:accent2>
        <a:srgbClr val="3366FF"/>
      </a:accent2>
      <a:accent3>
        <a:srgbClr val="FFFFE2"/>
      </a:accent3>
      <a:accent4>
        <a:srgbClr val="000082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99"/>
        </a:dk1>
        <a:lt1>
          <a:srgbClr val="FFFFCC"/>
        </a:lt1>
        <a:dk2>
          <a:srgbClr val="0066FF"/>
        </a:dk2>
        <a:lt2>
          <a:srgbClr val="CCCC00"/>
        </a:lt2>
        <a:accent1>
          <a:srgbClr val="00FFFF"/>
        </a:accent1>
        <a:accent2>
          <a:srgbClr val="3366FF"/>
        </a:accent2>
        <a:accent3>
          <a:srgbClr val="FFFFE2"/>
        </a:accent3>
        <a:accent4>
          <a:srgbClr val="000082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</TotalTime>
  <Words>2318</Words>
  <Application>Microsoft Office PowerPoint</Application>
  <PresentationFormat>On-screen Show (4:3)</PresentationFormat>
  <Paragraphs>532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Black</vt:lpstr>
      <vt:lpstr>Arial Unicode MS</vt:lpstr>
      <vt:lpstr>Consolas</vt:lpstr>
      <vt:lpstr>Tahoma</vt:lpstr>
      <vt:lpstr>Wingdings</vt:lpstr>
      <vt:lpstr>Soaring</vt:lpstr>
      <vt:lpstr>Objektno orijentirano modeliranje</vt:lpstr>
      <vt:lpstr>Tvornička metoda</vt:lpstr>
      <vt:lpstr>Tvornička metoda</vt:lpstr>
      <vt:lpstr>Tvornička metoda</vt:lpstr>
      <vt:lpstr>Tvornička metoda</vt:lpstr>
      <vt:lpstr>Tvornička metoda</vt:lpstr>
      <vt:lpstr>Apstraktna tvornica</vt:lpstr>
      <vt:lpstr>Apstraktna tvornica</vt:lpstr>
      <vt:lpstr>Apstraktna tvornica</vt:lpstr>
      <vt:lpstr>Graditelj</vt:lpstr>
      <vt:lpstr>Graditelj</vt:lpstr>
      <vt:lpstr>Graditelj</vt:lpstr>
      <vt:lpstr>Graditelj</vt:lpstr>
      <vt:lpstr>Graditelj</vt:lpstr>
      <vt:lpstr>Graditelj</vt:lpstr>
      <vt:lpstr>Graditelj</vt:lpstr>
      <vt:lpstr>Jedinac</vt:lpstr>
      <vt:lpstr>Jedinac</vt:lpstr>
      <vt:lpstr>Jedinac</vt:lpstr>
      <vt:lpstr>Jedinac</vt:lpstr>
      <vt:lpstr>Jedinac</vt:lpstr>
      <vt:lpstr>Adapter</vt:lpstr>
      <vt:lpstr>Adapter</vt:lpstr>
      <vt:lpstr>Most</vt:lpstr>
      <vt:lpstr>Most</vt:lpstr>
      <vt:lpstr>Most</vt:lpstr>
      <vt:lpstr>Složeni</vt:lpstr>
      <vt:lpstr>Složeni</vt:lpstr>
      <vt:lpstr>Složeni</vt:lpstr>
      <vt:lpstr>Dekorator</vt:lpstr>
      <vt:lpstr>Naredba</vt:lpstr>
      <vt:lpstr>Naredba</vt:lpstr>
      <vt:lpstr>Naredba</vt:lpstr>
      <vt:lpstr>Naredba</vt:lpstr>
      <vt:lpstr>Promatrač</vt:lpstr>
      <vt:lpstr>Metoda predloška</vt:lpstr>
      <vt:lpstr>Metoda predloška</vt:lpstr>
      <vt:lpstr>Metoda predloška</vt:lpstr>
      <vt:lpstr>Metoda predloška</vt:lpstr>
      <vt:lpstr>Metoda predloška</vt:lpstr>
      <vt:lpstr>Posjetitelj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modeliranje</dc:title>
  <dc:creator>Julijan Sribar</dc:creator>
  <cp:lastModifiedBy>Julijan Sribar</cp:lastModifiedBy>
  <cp:revision>516</cp:revision>
  <dcterms:created xsi:type="dcterms:W3CDTF">2006-01-19T21:34:21Z</dcterms:created>
  <dcterms:modified xsi:type="dcterms:W3CDTF">2021-06-08T23:17:57Z</dcterms:modified>
</cp:coreProperties>
</file>