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76" r:id="rId14"/>
    <p:sldId id="277" r:id="rId15"/>
    <p:sldId id="278" r:id="rId16"/>
    <p:sldId id="279" r:id="rId17"/>
    <p:sldId id="266" r:id="rId18"/>
    <p:sldId id="281" r:id="rId19"/>
    <p:sldId id="282" r:id="rId20"/>
    <p:sldId id="283" r:id="rId21"/>
    <p:sldId id="284" r:id="rId22"/>
    <p:sldId id="274" r:id="rId23"/>
    <p:sldId id="285" r:id="rId24"/>
    <p:sldId id="267" r:id="rId25"/>
    <p:sldId id="286" r:id="rId26"/>
    <p:sldId id="287" r:id="rId27"/>
    <p:sldId id="268" r:id="rId28"/>
    <p:sldId id="288" r:id="rId29"/>
    <p:sldId id="289" r:id="rId30"/>
    <p:sldId id="269" r:id="rId31"/>
    <p:sldId id="270" r:id="rId32"/>
    <p:sldId id="295" r:id="rId33"/>
    <p:sldId id="296" r:id="rId34"/>
    <p:sldId id="297" r:id="rId35"/>
    <p:sldId id="271" r:id="rId36"/>
    <p:sldId id="272" r:id="rId37"/>
    <p:sldId id="290" r:id="rId38"/>
    <p:sldId id="291" r:id="rId39"/>
    <p:sldId id="292" r:id="rId40"/>
    <p:sldId id="293" r:id="rId41"/>
    <p:sldId id="273" r:id="rId42"/>
    <p:sldId id="298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96600"/>
    <a:srgbClr val="000000"/>
    <a:srgbClr val="009900"/>
    <a:srgbClr val="80808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9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17.5.2022.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9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41142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50767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01654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35617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680066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395112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33982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7169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161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hr-HR" altLang="sr-Latn-RS" sz="3600" dirty="0"/>
              <a:t>Oblikovni obrasci</a:t>
            </a:r>
          </a:p>
          <a:p>
            <a:pPr eaLnBrk="1" hangingPunct="1"/>
            <a:r>
              <a:rPr lang="hr-HR" altLang="sr-Latn-RS" sz="3600" dirty="0"/>
              <a:t>Primjeri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Builder</a:t>
            </a:r>
            <a:r>
              <a:rPr lang="hr-HR" altLang="sr-Latn-RS" sz="2800" dirty="0"/>
              <a:t> – omogućava da se za zadani niz koraka pri stvaranju objekta mogu kreirati različiti prikazi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osobni podaci se sastoje od imena i adrese. Želimo omogućiti da se ti podaci prikažu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F7B3-1395-4FE5-A97A-75A264D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Postupak slaganja prikaza sastoji se od 4 koraka: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Prolog (uvodni niz)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Ime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Adresa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Epilog (zaključni niz)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3D31F-07C9-4876-A1B1-9B2DAB9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7129F-10FE-4E35-AEE2-589C412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438-7CB4-4CC8-A12F-F3E8931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D84A-2CFB-4B85-923C-EBAD038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DF4D1-26E4-42E0-8C24-73F6CCEA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Singleton</a:t>
            </a:r>
            <a:r>
              <a:rPr lang="hr-HR" altLang="sr-Latn-RS" sz="2800" dirty="0"/>
              <a:t> – osigurava da se stvori samo jedna instanca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Privatni konstruktor onemogućava stvaranje instance objekta izvan same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Statička metoda u kojoj se poziva konstruktor kontrolira stvaranje objekta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787EE-15F0-4799-B595-91D8B4D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prema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jedini primjerak: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privatni konstruktor: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javna metoda preko koje pristupamo instanci: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hr-HR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B593-756B-498F-9A36-7915DBC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javne metode: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Hellou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poziv metode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singletona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.Instance.NekaMetoda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C17E2-83D6-4AC5-A505-B7D9B91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Factory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kreacijski obrazac koji omogućava stvaranje objekata bez izravnog navođenja tipa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Najjednostavnija implementacija: tvorničkoj metodi prosljeđujemo vrijednost </a:t>
            </a:r>
            <a:r>
              <a:rPr lang="hr-HR" altLang="sr-Latn-RS" sz="2800" dirty="0" err="1"/>
              <a:t>pobrojenja</a:t>
            </a:r>
            <a:r>
              <a:rPr lang="hr-HR" altLang="sr-Latn-RS" sz="2800" dirty="0"/>
              <a:t>, a ona vraća objekt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D321-AE8A-44BA-9D4C-E71999C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48000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usklađena .NET-u: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C0E69-915A-4AA8-A018-E1A5786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hr-HR" sz="2400" dirty="0"/>
              <a:t>Navedena implementacija je </a:t>
            </a:r>
            <a:r>
              <a:rPr lang="hr-HR" sz="2400" dirty="0" err="1"/>
              <a:t>višenitno</a:t>
            </a:r>
            <a:r>
              <a:rPr lang="hr-HR" sz="2400" dirty="0"/>
              <a:t> sigurna budući da .NET jamči da će se statički konstruktor pozvati samo jednom</a:t>
            </a:r>
          </a:p>
          <a:p>
            <a:pPr marL="452438" indent="-452438"/>
            <a:r>
              <a:rPr lang="hr-HR" sz="2400" dirty="0"/>
              <a:t>U ostalim programskim jezicima treba postaviti brave (</a:t>
            </a:r>
            <a:r>
              <a:rPr lang="hr-HR" sz="2400" i="1" dirty="0" err="1"/>
              <a:t>lock</a:t>
            </a:r>
            <a:r>
              <a:rPr lang="hr-HR" sz="2400" dirty="0"/>
              <a:t>) oko poziva konstruktora da se onemogući istovremeno stvaranje druge instance iz različitih niti</a:t>
            </a:r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5914-6BCF-4A16-8E48-2980210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Prilagođava sučelje postojeće implementacije sučelju koje odgovara klijentu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pročitati imena osoba iz XML datoteke. Za čitanje možemo iskoristiti klasu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i njenu metodu </a:t>
            </a:r>
            <a:r>
              <a:rPr lang="hr-HR" altLang="sr-Latn-RS" sz="2800" dirty="0" err="1"/>
              <a:t>GetElementsByTagName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Ta metoda vraća listu XML čvorova, želimo vratiti listu </a:t>
            </a:r>
            <a:r>
              <a:rPr lang="hr-HR" altLang="sr-Latn-RS" sz="2800" dirty="0" err="1"/>
              <a:t>stringova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0A520-6A68-4447-97F1-7E7C70D4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A5704-D89F-4336-A849-409B7E3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Bridge – odvaja sučelje od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Omogućava da se implementacija može mijenjati a da to klijent koji koristi sučelje to ne primijeti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ispis podataka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1E65C-4ECF-4D9F-AE70-ABB7B0C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4192-4AB0-497C-88DA-FABBBA2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0D140-21EB-4634-B3BB-155FA05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Composite</a:t>
            </a:r>
            <a:r>
              <a:rPr lang="hr-HR" altLang="sr-Latn-RS" sz="2800" dirty="0"/>
              <a:t> – omogućava da se na skup objekata mogu primijeniti iste operacije kao i na pojedine objekte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selekcija geometrijskih likova koje možemo pomicati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7574-5034-4943-B422-DA0F017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22E-4BF4-401F-8122-EE91EAD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23AA-0CBD-49A3-981E-C8C705F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Primjer: topništvo u igri potapanja brodova koristi 3 taktike za koje poziva njihove konstruktore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Ako želimo promijeniti implementaciju neke od taktika, to će se odraziti na topništvo jer je ono jako upareno s konkretnom taktikom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da samo stvara pojedine taktike, proces poziva konstruktora možemo prebaciti u tvorničku metodu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9E41E-056B-4669-A8E0-728BA71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err="1"/>
              <a:t>Dekorator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7A9CC-9443-4C50-B769-FBE6197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90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Command</a:t>
            </a:r>
            <a:r>
              <a:rPr lang="hr-HR" altLang="sr-Latn-RS" sz="2800" dirty="0"/>
              <a:t> – </a:t>
            </a:r>
            <a:r>
              <a:rPr lang="hr-HR" altLang="sr-Latn-RS" sz="2800" dirty="0" err="1"/>
              <a:t>enkapsulira</a:t>
            </a:r>
            <a:r>
              <a:rPr lang="hr-HR" altLang="sr-Latn-RS" sz="2800" dirty="0"/>
              <a:t> sve informacije potrebne da bi se izvršila neka operacija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Obično podržava i operaciju</a:t>
            </a:r>
            <a:r>
              <a:rPr lang="en-US" altLang="sr-Latn-RS" sz="2800" dirty="0"/>
              <a:t> Undo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poništavanje operacije (</a:t>
            </a:r>
            <a:r>
              <a:rPr lang="hr-HR" altLang="sr-Latn-RS" sz="2800" dirty="0" err="1"/>
              <a:t>Undo</a:t>
            </a:r>
            <a:r>
              <a:rPr lang="hr-HR" altLang="sr-Latn-RS" sz="2800" dirty="0"/>
              <a:t>) nakon pomicanja objekata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Prvo treba definirati sučelje ili apstraktnu klasu za naredbu</a:t>
            </a:r>
            <a:r>
              <a:rPr lang="en-US" altLang="sr-Latn-RS" sz="2800" dirty="0"/>
              <a:t>: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7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dx;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(dx,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(-dx, 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96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3, 7);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"Execute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"Undo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hr-HR" altLang="sr-Latn-RS" sz="16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481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Promatrač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Observer</a:t>
            </a:r>
            <a:r>
              <a:rPr lang="hr-HR" altLang="sr-Latn-RS" sz="2800" dirty="0"/>
              <a:t> – jedan objekt </a:t>
            </a:r>
            <a:r>
              <a:rPr lang="en-US" altLang="sr-Latn-RS" sz="2800" dirty="0"/>
              <a:t>(</a:t>
            </a:r>
            <a:r>
              <a:rPr lang="en-US" altLang="sr-Latn-RS" sz="2800" i="1" dirty="0" err="1"/>
              <a:t>subje</a:t>
            </a:r>
            <a:r>
              <a:rPr lang="hr-HR" altLang="sr-Latn-RS" sz="2800" i="1" dirty="0"/>
              <a:t>c</a:t>
            </a:r>
            <a:r>
              <a:rPr lang="en-US" altLang="sr-Latn-RS" sz="2800" i="1" dirty="0"/>
              <a:t>t</a:t>
            </a:r>
            <a:r>
              <a:rPr lang="en-US" altLang="sr-Latn-RS" sz="2800" dirty="0"/>
              <a:t>, </a:t>
            </a:r>
            <a:r>
              <a:rPr lang="en-US" altLang="sr-Latn-RS" sz="2800" i="1" dirty="0"/>
              <a:t>publisher</a:t>
            </a:r>
            <a:r>
              <a:rPr lang="hr-HR" altLang="sr-Latn-RS" sz="2800" i="1" dirty="0"/>
              <a:t> - izdavač</a:t>
            </a:r>
            <a:r>
              <a:rPr lang="en-US" altLang="sr-Latn-RS" sz="2800" dirty="0"/>
              <a:t>) </a:t>
            </a:r>
            <a:r>
              <a:rPr lang="hr-HR" altLang="sr-Latn-RS" sz="2800" dirty="0"/>
              <a:t>dozvoljava da se drugi objekti </a:t>
            </a:r>
            <a:r>
              <a:rPr lang="en-US" altLang="sr-Latn-RS" sz="2800" dirty="0"/>
              <a:t>(</a:t>
            </a:r>
            <a:r>
              <a:rPr lang="hr-HR" altLang="sr-Latn-RS" sz="2800" i="1" dirty="0" err="1"/>
              <a:t>observers</a:t>
            </a:r>
            <a:r>
              <a:rPr lang="hr-HR" altLang="sr-Latn-RS" sz="2800" i="1" dirty="0"/>
              <a:t> - promatrači</a:t>
            </a:r>
            <a:r>
              <a:rPr lang="en-US" altLang="sr-Latn-RS" sz="2800" i="1" dirty="0"/>
              <a:t>, subscribers</a:t>
            </a:r>
            <a:r>
              <a:rPr lang="hr-HR" altLang="sr-Latn-RS" sz="2800" i="1" dirty="0"/>
              <a:t> - pretplatnici</a:t>
            </a:r>
            <a:r>
              <a:rPr lang="en-US" altLang="sr-Latn-RS" sz="2800" dirty="0"/>
              <a:t>) </a:t>
            </a:r>
            <a:r>
              <a:rPr lang="hr-HR" altLang="sr-Latn-RS" sz="2800" dirty="0"/>
              <a:t>mogu predbilježiti za obavijesti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</a:t>
            </a:r>
            <a:r>
              <a:rPr lang="en-US" altLang="sr-Latn-RS" sz="2800" dirty="0"/>
              <a:t> </a:t>
            </a:r>
            <a:r>
              <a:rPr lang="hr-HR" altLang="sr-Latn-RS" sz="2800" dirty="0"/>
              <a:t>jeziku </a:t>
            </a:r>
            <a:r>
              <a:rPr lang="en-US" altLang="sr-Latn-RS" sz="2800" dirty="0"/>
              <a:t>C# </a:t>
            </a:r>
            <a:r>
              <a:rPr lang="hr-HR" altLang="sr-Latn-RS" sz="2800" dirty="0"/>
              <a:t>obrazac promatrač je ugrađen u jezik kroz ključnu riječ event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kontrole na </a:t>
            </a:r>
            <a:r>
              <a:rPr lang="hr-HR" altLang="sr-Latn-RS" sz="2800" dirty="0" err="1"/>
              <a:t>WinForm</a:t>
            </a:r>
            <a:r>
              <a:rPr lang="hr-HR" altLang="sr-Latn-RS" sz="2800" dirty="0"/>
              <a:t> dijalogu mogu se predbilježiti za događaje koje generira jedna od kontrola</a:t>
            </a:r>
          </a:p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8C840-0D37-46B9-90A0-1CED90CA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12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Template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bazna klasa definira osnovne korake algoritma, izvedene klase nadglasavaju (</a:t>
            </a:r>
            <a:r>
              <a:rPr lang="hr-HR" altLang="sr-Latn-RS" sz="2800" dirty="0" err="1"/>
              <a:t>override</a:t>
            </a:r>
            <a:r>
              <a:rPr lang="hr-HR" altLang="sr-Latn-RS" sz="2800" dirty="0"/>
              <a:t>) pojedine korake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korištena je jedna klasa Grid za slaganje flote i za evidenciju gađanja, iako su im odgovornosti različite: jedna treba pružiti polja za flotu, a druga evidentirati stanja gađanih polja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Za obje odgovornosti nam treba metoda </a:t>
            </a:r>
            <a:r>
              <a:rPr lang="hr-HR" altLang="sr-Latn-RS" sz="2800" dirty="0" err="1"/>
              <a:t>GetAvailablePlacements</a:t>
            </a:r>
            <a:r>
              <a:rPr lang="hr-HR" altLang="sr-Latn-RS" sz="2800" dirty="0"/>
              <a:t>, s time da se u jednoj provjerava postoji li polje, a </a:t>
            </a:r>
            <a:r>
              <a:rPr lang="hr-HR" altLang="sr-Latn-RS" sz="2800" dirty="0" err="1"/>
              <a:t>udrugoj</a:t>
            </a:r>
            <a:r>
              <a:rPr lang="hr-HR" altLang="sr-Latn-RS" sz="2800" dirty="0"/>
              <a:t> je li to polje bilo gađano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jedne klase, trebali bismo uvesti dvije klase s različitim odgovornostima, ali ne želimo duplicirati 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</a:t>
            </a:r>
          </a:p>
          <a:p>
            <a:pPr marL="569913" indent="-569913" eaLnBrk="1" hangingPunct="1">
              <a:buSzTx/>
            </a:pP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Prebacimo zajednički </a:t>
            </a:r>
            <a:r>
              <a:rPr lang="hr-HR" altLang="sr-Latn-RS" sz="2800" dirty="0"/>
              <a:t>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 u baznu klasu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57E03-1587-4E96-85A8-133C65A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GetHorizontalPlacements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0" indent="0">
              <a:buNone/>
            </a:pP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Rows; ++r)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gathered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Columns; ++c)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(r, c))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(squares[r, c]);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length)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SzTx/>
              <a:buNone/>
            </a:pPr>
            <a:endParaRPr lang="hr-HR" altLang="sr-Latn-RS" sz="9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1158A-E64C-41DB-A1CD-6D403F46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U izvedenim klasama implementiramo metodu </a:t>
            </a:r>
            <a:r>
              <a:rPr lang="hr-HR" altLang="sr-Latn-RS" sz="2800" dirty="0" err="1"/>
              <a:t>IsSquareAvailable</a:t>
            </a:r>
            <a:r>
              <a:rPr lang="hr-HR" altLang="sr-Latn-RS" sz="2800" dirty="0"/>
              <a:t>: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D047-99F0-47E5-A0C4-888452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6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3CF4B-7393-4565-8AE6-9B16E77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 !=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Enemy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EnemyGrid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05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D8159-93F9-419A-9FC1-8829170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6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Visitor</a:t>
            </a:r>
            <a:r>
              <a:rPr lang="hr-HR" altLang="sr-Latn-RS" sz="2800" dirty="0"/>
              <a:t> – omogućava proširenje funkcionalnosti objekata bez da se mijenja njihov kod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Novu funkcionalnost implementiraju posjetitelji, a objekti prihvaćaju te posjetitelje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programu za prikaz geometrijskih likova želimo omogućiti </a:t>
            </a:r>
            <a:r>
              <a:rPr lang="hr-HR" altLang="sr-Latn-RS" sz="2800" dirty="0" err="1"/>
              <a:t>serializaciju</a:t>
            </a:r>
            <a:r>
              <a:rPr lang="hr-HR" altLang="sr-Latn-RS" sz="2800" dirty="0"/>
              <a:t> podataka o likovima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F1416B3-2D32-4215-8DD3-467E61AE2E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5062" y="1988840"/>
            <a:ext cx="6873875" cy="3352800"/>
            <a:chOff x="715" y="1104"/>
            <a:chExt cx="4330" cy="211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E485040-F04C-4BF1-9B67-3C42DFB208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15" y="1104"/>
              <a:ext cx="433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8EC24A3A-E30D-4DE0-93D8-4ED0D0D3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1422"/>
              <a:ext cx="1434" cy="52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6B55756-5D73-441F-9C18-0767C144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461"/>
              <a:ext cx="4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3B55331-4167-478A-A20A-53022FE5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673"/>
              <a:ext cx="15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+AcceptVisitor(IShapeVisitor)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2E02D1C2-3996-4A55-B456-4FB0D1D24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634"/>
              <a:ext cx="1443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75BC576-D627-469B-80ED-2D955B50F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2618"/>
              <a:ext cx="809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F807B9B-794C-48FB-9790-B33880D3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657"/>
              <a:ext cx="3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BE7DA9F-133D-4D60-9763-5BEC2DD5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618"/>
              <a:ext cx="750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5AD1E1B1-DC87-406E-BD41-8E13610B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657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1DB8FF7D-7BBF-447C-A1CC-6160AF45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297"/>
              <a:ext cx="953" cy="77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8D64BFFF-4439-4EDA-A92F-4EE24D1F7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1461"/>
              <a:ext cx="8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IShapeVisitor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21CB0D7E-4D07-433E-BBF6-C0506920C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335"/>
              <a:ext cx="8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6757A1E7-46C0-4EAB-A3A8-ACFDF6D76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673"/>
              <a:ext cx="7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+Visit(Circle)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C06D0F40-7D26-435C-96B3-F4B33F52A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798"/>
              <a:ext cx="9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+Visit(Rectangle)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A18572AD-2281-4AE7-B0C3-27F6B63ED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634"/>
              <a:ext cx="962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0965E55D-5555-4B61-A442-7B9B91217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618"/>
              <a:ext cx="1030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9A2D54CE-859E-4670-9223-D44CDED4D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657"/>
              <a:ext cx="10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SaveShapeVisitor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D5BF3726-1795-4C05-99D1-37C99FF22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6" y="1953"/>
              <a:ext cx="481" cy="665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B803E152-2E6F-4B17-829A-02A260D54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1953"/>
              <a:ext cx="173" cy="202"/>
            </a:xfrm>
            <a:custGeom>
              <a:avLst/>
              <a:gdLst>
                <a:gd name="T0" fmla="*/ 125 w 173"/>
                <a:gd name="T1" fmla="*/ 202 h 202"/>
                <a:gd name="T2" fmla="*/ 173 w 173"/>
                <a:gd name="T3" fmla="*/ 0 h 202"/>
                <a:gd name="T4" fmla="*/ 0 w 173"/>
                <a:gd name="T5" fmla="*/ 106 h 202"/>
                <a:gd name="T6" fmla="*/ 125 w 173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02">
                  <a:moveTo>
                    <a:pt x="125" y="202"/>
                  </a:moveTo>
                  <a:lnTo>
                    <a:pt x="173" y="0"/>
                  </a:lnTo>
                  <a:lnTo>
                    <a:pt x="0" y="106"/>
                  </a:lnTo>
                  <a:lnTo>
                    <a:pt x="125" y="202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22DCC0F3-D2DF-43CF-B5A4-D52872FA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22" y="1953"/>
              <a:ext cx="471" cy="665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E11647A-BA57-44F6-B897-AA8B343B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953"/>
              <a:ext cx="173" cy="202"/>
            </a:xfrm>
            <a:custGeom>
              <a:avLst/>
              <a:gdLst>
                <a:gd name="T0" fmla="*/ 173 w 173"/>
                <a:gd name="T1" fmla="*/ 106 h 202"/>
                <a:gd name="T2" fmla="*/ 0 w 173"/>
                <a:gd name="T3" fmla="*/ 0 h 202"/>
                <a:gd name="T4" fmla="*/ 38 w 173"/>
                <a:gd name="T5" fmla="*/ 202 h 202"/>
                <a:gd name="T6" fmla="*/ 173 w 173"/>
                <a:gd name="T7" fmla="*/ 10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02">
                  <a:moveTo>
                    <a:pt x="173" y="106"/>
                  </a:moveTo>
                  <a:lnTo>
                    <a:pt x="0" y="0"/>
                  </a:lnTo>
                  <a:lnTo>
                    <a:pt x="38" y="202"/>
                  </a:lnTo>
                  <a:lnTo>
                    <a:pt x="173" y="106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BF4AE33B-73CD-4CB1-971A-87727620F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3" y="2078"/>
              <a:ext cx="0" cy="54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C64D6AA2-B567-457D-9E56-DFFE0B43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2078"/>
              <a:ext cx="154" cy="193"/>
            </a:xfrm>
            <a:custGeom>
              <a:avLst/>
              <a:gdLst>
                <a:gd name="T0" fmla="*/ 154 w 154"/>
                <a:gd name="T1" fmla="*/ 193 h 193"/>
                <a:gd name="T2" fmla="*/ 77 w 154"/>
                <a:gd name="T3" fmla="*/ 0 h 193"/>
                <a:gd name="T4" fmla="*/ 0 w 154"/>
                <a:gd name="T5" fmla="*/ 193 h 193"/>
                <a:gd name="T6" fmla="*/ 154 w 154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93">
                  <a:moveTo>
                    <a:pt x="154" y="193"/>
                  </a:moveTo>
                  <a:lnTo>
                    <a:pt x="77" y="0"/>
                  </a:lnTo>
                  <a:lnTo>
                    <a:pt x="0" y="193"/>
                  </a:lnTo>
                  <a:lnTo>
                    <a:pt x="154" y="193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02192C8-83CF-4720-B68A-2CEB98570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683"/>
              <a:ext cx="1001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58B424A7-27A9-43B4-9C47-0E0435879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" y="1644"/>
              <a:ext cx="96" cy="77"/>
            </a:xfrm>
            <a:custGeom>
              <a:avLst/>
              <a:gdLst>
                <a:gd name="T0" fmla="*/ 0 w 96"/>
                <a:gd name="T1" fmla="*/ 77 h 77"/>
                <a:gd name="T2" fmla="*/ 96 w 96"/>
                <a:gd name="T3" fmla="*/ 39 h 77"/>
                <a:gd name="T4" fmla="*/ 0 w 96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7">
                  <a:moveTo>
                    <a:pt x="0" y="77"/>
                  </a:moveTo>
                  <a:lnTo>
                    <a:pt x="96" y="3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67248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2690-FD87-4D7E-B966-B97B551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Topništvo sada koristi/vidi samo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pa se implementacije taktika mogu mijenjati a da to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ne primijeti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5879D-BCA4-4809-86B6-8EB9D11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Abstract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factory</a:t>
            </a:r>
            <a:r>
              <a:rPr lang="hr-HR" altLang="sr-Latn-RS" sz="2800" dirty="0"/>
              <a:t> – kreacijski obrazac koji omogućava stvaranje familija objekata s različitim implementacijama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imamo logiku slaganja flote (brodograditelj) i logiku gađanja (topništvo) - familija od 2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Želimo omogućiti dvije razine kvalitete igrača (</a:t>
            </a:r>
            <a:r>
              <a:rPr lang="hr-HR" altLang="sr-Latn-RS" sz="2800" i="1" dirty="0"/>
              <a:t>početnička</a:t>
            </a:r>
            <a:r>
              <a:rPr lang="hr-HR" altLang="sr-Latn-RS" sz="2800" dirty="0"/>
              <a:t> i </a:t>
            </a:r>
            <a:r>
              <a:rPr lang="hr-HR" altLang="sr-Latn-RS" sz="2800" i="1" dirty="0"/>
              <a:t>napredna</a:t>
            </a:r>
            <a:r>
              <a:rPr lang="hr-HR" altLang="sr-Latn-RS" sz="2800" dirty="0"/>
              <a:t>), tj. stvaranje dvije različite familije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056F-642C-43F5-8CE3-39060EC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0C1-3864-4480-894E-11F6BA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Prije početka igre izaberemo razinu (početnik ili napredni)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A6D0E-91D5-478A-B832-BF080DB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5085</TotalTime>
  <Words>2381</Words>
  <Application>Microsoft Office PowerPoint</Application>
  <PresentationFormat>On-screen Show (4:3)</PresentationFormat>
  <Paragraphs>548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Objektno orijentirano modeliranje</vt:lpstr>
      <vt:lpstr>Tvornička metoda</vt:lpstr>
      <vt:lpstr>Tvornička metoda</vt:lpstr>
      <vt:lpstr>Tvornička metoda</vt:lpstr>
      <vt:lpstr>Tvornička metoda</vt:lpstr>
      <vt:lpstr>Tvornička metoda</vt:lpstr>
      <vt:lpstr>Apstraktna tvornica</vt:lpstr>
      <vt:lpstr>Apstraktna tvornica</vt:lpstr>
      <vt:lpstr>Apstraktna tvornica</vt:lpstr>
      <vt:lpstr>Graditelj</vt:lpstr>
      <vt:lpstr>Graditelj</vt:lpstr>
      <vt:lpstr>Graditelj</vt:lpstr>
      <vt:lpstr>Graditelj</vt:lpstr>
      <vt:lpstr>Graditelj</vt:lpstr>
      <vt:lpstr>Graditelj</vt:lpstr>
      <vt:lpstr>Graditelj</vt:lpstr>
      <vt:lpstr>Jedinac</vt:lpstr>
      <vt:lpstr>Jedinac</vt:lpstr>
      <vt:lpstr>Jedinac</vt:lpstr>
      <vt:lpstr>Jedinac</vt:lpstr>
      <vt:lpstr>Jedinac</vt:lpstr>
      <vt:lpstr>Adapter</vt:lpstr>
      <vt:lpstr>Adapter</vt:lpstr>
      <vt:lpstr>Most</vt:lpstr>
      <vt:lpstr>Most</vt:lpstr>
      <vt:lpstr>Most</vt:lpstr>
      <vt:lpstr>Složeni</vt:lpstr>
      <vt:lpstr>Složeni</vt:lpstr>
      <vt:lpstr>Složeni</vt:lpstr>
      <vt:lpstr>Dekorator</vt:lpstr>
      <vt:lpstr>Naredba</vt:lpstr>
      <vt:lpstr>Naredba</vt:lpstr>
      <vt:lpstr>Naredba</vt:lpstr>
      <vt:lpstr>Naredba</vt:lpstr>
      <vt:lpstr>Promatrač</vt:lpstr>
      <vt:lpstr>Metoda predloška</vt:lpstr>
      <vt:lpstr>Metoda predloška</vt:lpstr>
      <vt:lpstr>Metoda predloška</vt:lpstr>
      <vt:lpstr>Metoda predloška</vt:lpstr>
      <vt:lpstr>Metoda predloška</vt:lpstr>
      <vt:lpstr>Posjetitelj</vt:lpstr>
      <vt:lpstr>Posjetitelj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Sribar</cp:lastModifiedBy>
  <cp:revision>520</cp:revision>
  <dcterms:created xsi:type="dcterms:W3CDTF">2006-01-19T21:34:21Z</dcterms:created>
  <dcterms:modified xsi:type="dcterms:W3CDTF">2022-05-17T18:58:54Z</dcterms:modified>
</cp:coreProperties>
</file>