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01" r:id="rId11"/>
    <p:sldId id="280" r:id="rId12"/>
    <p:sldId id="275" r:id="rId13"/>
    <p:sldId id="276" r:id="rId14"/>
    <p:sldId id="277" r:id="rId15"/>
    <p:sldId id="278" r:id="rId16"/>
    <p:sldId id="279" r:id="rId17"/>
    <p:sldId id="265" r:id="rId18"/>
    <p:sldId id="302" r:id="rId19"/>
    <p:sldId id="303" r:id="rId20"/>
    <p:sldId id="304" r:id="rId21"/>
    <p:sldId id="305" r:id="rId22"/>
    <p:sldId id="306" r:id="rId23"/>
    <p:sldId id="266" r:id="rId24"/>
    <p:sldId id="281" r:id="rId25"/>
    <p:sldId id="282" r:id="rId26"/>
    <p:sldId id="283" r:id="rId27"/>
    <p:sldId id="284" r:id="rId28"/>
    <p:sldId id="274" r:id="rId29"/>
    <p:sldId id="285" r:id="rId30"/>
    <p:sldId id="267" r:id="rId31"/>
    <p:sldId id="286" r:id="rId32"/>
    <p:sldId id="287" r:id="rId33"/>
    <p:sldId id="268" r:id="rId34"/>
    <p:sldId id="288" r:id="rId35"/>
    <p:sldId id="289" r:id="rId36"/>
    <p:sldId id="269" r:id="rId37"/>
    <p:sldId id="270" r:id="rId38"/>
    <p:sldId id="295" r:id="rId39"/>
    <p:sldId id="296" r:id="rId40"/>
    <p:sldId id="297" r:id="rId41"/>
    <p:sldId id="299" r:id="rId42"/>
    <p:sldId id="300" r:id="rId43"/>
    <p:sldId id="271" r:id="rId44"/>
    <p:sldId id="272" r:id="rId45"/>
    <p:sldId id="290" r:id="rId46"/>
    <p:sldId id="291" r:id="rId47"/>
    <p:sldId id="292" r:id="rId48"/>
    <p:sldId id="293" r:id="rId49"/>
    <p:sldId id="273" r:id="rId50"/>
    <p:sldId id="298" r:id="rId5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6600"/>
    <a:srgbClr val="3399FF"/>
    <a:srgbClr val="65AFC5"/>
    <a:srgbClr val="FFFFFF"/>
    <a:srgbClr val="000000"/>
    <a:srgbClr val="009900"/>
    <a:srgbClr val="80808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116" d="100"/>
          <a:sy n="116" d="100"/>
        </p:scale>
        <p:origin x="12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85EFA9-F615-4A7E-AC9A-7F55C1CBB1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6C38E-66D1-4F4F-9FC8-2CE2D53A53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88013-A63C-4EE0-99A9-8EAB9A72F457}" type="datetimeFigureOut">
              <a:rPr lang="hr-HR" smtClean="0"/>
              <a:t>17.5.2022.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E9892-1BBE-4C5F-B703-9D31C9B30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85245-56F3-402F-AD14-732C0BAEB2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381E7-FC34-4D44-B32E-3622A5E604F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17314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3FAF0DA-8349-4E72-8E17-B13C00F1362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321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11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078319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12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911681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13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4201092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14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16590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15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843375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16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048673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17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99781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18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972077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19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6074474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20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1756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149017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21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979176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22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1876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23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0185986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24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8050662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25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8472318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26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411806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27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4233796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28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4186652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29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7670307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30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40815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4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5899563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31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2028360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32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9047362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33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379425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34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6569797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35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6391937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36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593751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37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380549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38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9411421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39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1507679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40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501654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5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045357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41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59078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42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8860748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43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7356178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44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1961516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45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6800667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46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3951120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47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9339825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48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4716960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49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0614975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50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4111617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6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721335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7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187531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8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746472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9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526632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10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24620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OOM - Oblikovni obrasci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36BA0-B530-4A52-ABF6-BE417BBDFFB4}" type="slidenum">
              <a:rPr lang="en-GB" smtClean="0"/>
              <a:pPr>
                <a:defRPr/>
              </a:pPr>
              <a:t>‹#›</a:t>
            </a:fld>
            <a:r>
              <a:rPr lang="hr-HR" dirty="0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1878291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OOM - Oblikovni obrasci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1119189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hr-HR" noProof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OOM - Oblikovni obrasci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841EA-47BC-4E01-9FFD-CBE0886434B1}" type="slidenum">
              <a:rPr lang="en-GB" smtClean="0"/>
              <a:pPr>
                <a:defRPr/>
              </a:pPr>
              <a:t>‹#›</a:t>
            </a:fld>
            <a:r>
              <a:rPr lang="hr-HR" dirty="0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448164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hr-H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OOM - Oblikovni obrasci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69A5E-B8EC-4B50-B0CB-22EF5C2455AA}" type="slidenum">
              <a:rPr lang="en-GB" smtClean="0"/>
              <a:pPr>
                <a:defRPr/>
              </a:pPr>
              <a:t>‹#›</a:t>
            </a:fld>
            <a:r>
              <a:rPr lang="hr-HR" dirty="0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0641445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8F7E1"/>
            </a:gs>
            <a:gs pos="100000">
              <a:srgbClr val="FFFFCC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GB"/>
              <a:t>OOM - Oblikovni obrasci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8F17F70-EE43-4D0C-8E33-197FEDCBA06B}" type="slidenum">
              <a:rPr lang="en-GB" smtClean="0"/>
              <a:pPr>
                <a:defRPr/>
              </a:pPr>
              <a:t>‹#›</a:t>
            </a:fld>
            <a:r>
              <a:rPr lang="hr-HR" dirty="0"/>
              <a:t>/43</a:t>
            </a:r>
            <a:endParaRPr lang="en-GB" dirty="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r-Latn-RS"/>
              <a:t>Click to edit Master text styles</a:t>
            </a:r>
          </a:p>
          <a:p>
            <a:pPr lvl="1"/>
            <a:r>
              <a:rPr lang="en-GB" altLang="sr-Latn-RS"/>
              <a:t>Second level</a:t>
            </a:r>
          </a:p>
          <a:p>
            <a:pPr lvl="2"/>
            <a:r>
              <a:rPr lang="en-GB" altLang="sr-Latn-RS"/>
              <a:t>Third level</a:t>
            </a:r>
          </a:p>
          <a:p>
            <a:pPr lvl="3"/>
            <a:r>
              <a:rPr lang="en-GB" altLang="sr-Latn-RS"/>
              <a:t>Fourth level</a:t>
            </a:r>
          </a:p>
          <a:p>
            <a:pPr lvl="4"/>
            <a:r>
              <a:rPr lang="en-GB" altLang="sr-Latn-R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36" r:id="rId2"/>
    <p:sldLayoutId id="2147483746" r:id="rId3"/>
    <p:sldLayoutId id="2147483747" r:id="rId4"/>
  </p:sldLayoutIdLst>
  <p:transition>
    <p:fade thruBlk="1"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xml.xmldocument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1295400"/>
          </a:xfrm>
        </p:spPr>
        <p:txBody>
          <a:bodyPr/>
          <a:lstStyle/>
          <a:p>
            <a:pPr eaLnBrk="1" hangingPunct="1">
              <a:defRPr/>
            </a:pPr>
            <a:r>
              <a:rPr lang="hr-HR" dirty="0">
                <a:solidFill>
                  <a:srgbClr val="3399FF"/>
                </a:solidFill>
                <a:latin typeface="Arial Black" pitchFamily="34" charset="0"/>
              </a:rPr>
              <a:t>Objektno orijentirano modeliranje</a:t>
            </a:r>
            <a:endParaRPr lang="en-GB" dirty="0">
              <a:solidFill>
                <a:srgbClr val="3399FF"/>
              </a:solidFill>
              <a:latin typeface="Arial Black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429000"/>
            <a:ext cx="7620000" cy="1752600"/>
          </a:xfrm>
        </p:spPr>
        <p:txBody>
          <a:bodyPr/>
          <a:lstStyle/>
          <a:p>
            <a:pPr eaLnBrk="1" hangingPunct="1"/>
            <a:r>
              <a:rPr lang="hr-HR" altLang="sr-Latn-RS" sz="3600" dirty="0"/>
              <a:t>Oblikovni obrasci</a:t>
            </a:r>
          </a:p>
          <a:p>
            <a:pPr eaLnBrk="1" hangingPunct="1"/>
            <a:r>
              <a:rPr lang="hr-HR" altLang="sr-Latn-RS" sz="3600" dirty="0"/>
              <a:t>Primjeri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Graditelj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i="1" dirty="0" err="1"/>
              <a:t>Builder</a:t>
            </a:r>
            <a:r>
              <a:rPr lang="hr-HR" altLang="sr-Latn-RS" sz="2800" dirty="0"/>
              <a:t> – omogućava da se za zadani niz koraka pri stvaranju objekta mogu kreirati različiti prikazi objekta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osobni podaci se sastoje od imena i adrese. Želimo omogućiti da se ti podaci prikažu u različitim formatima (XML, JSON)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5ABF39-302C-42C6-816F-6035985C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43069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Graditelj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7284D6-E12E-412D-8F5C-59DEE21C986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43213" y="2112963"/>
            <a:ext cx="3457575" cy="3851275"/>
            <a:chOff x="1791" y="1331"/>
            <a:chExt cx="2178" cy="2426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D98F7F48-60D8-4441-A8A2-922152CB615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91" y="1331"/>
              <a:ext cx="2178" cy="2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37F78284-B7D1-4785-BF85-04BED9132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482"/>
              <a:ext cx="1017" cy="33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34AF9E9C-1DAE-4ED6-9697-1BC742BB7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1512"/>
              <a:ext cx="724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PersonDirector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99AC01AC-22E8-4533-AEF4-61D947156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1678"/>
              <a:ext cx="88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+BuildPersonalData()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BA25D235-43AF-4800-A626-E1D1A8DDF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647"/>
              <a:ext cx="1024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4BDB4BC1-DA05-414B-A249-7C5322EA0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4" y="2235"/>
              <a:ext cx="964" cy="72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D1F81AE5-0AE2-4201-977E-17A07DF5A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2363"/>
              <a:ext cx="724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IPersonBuilder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2F380408-FC7A-497D-8D87-DD5BE751D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2265"/>
              <a:ext cx="641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06B6B02A-8697-41BD-89AC-F287B287D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529"/>
              <a:ext cx="716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+BuildPrologue()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3EFE363E-9858-41A1-9521-D9AF9CE9B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627"/>
              <a:ext cx="595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+BuildName()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3DC71D27-6F32-4578-BB83-E11CB0FFF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725"/>
              <a:ext cx="678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+BuildAddress()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02524769-8767-4603-909D-BF7FB9460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823"/>
              <a:ext cx="701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+BuildEpilogue()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46B24CE4-F509-4C1D-A493-CB9BE0A54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4" y="2499"/>
              <a:ext cx="972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223AED4A-6E18-4053-8522-CE160EFAA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6" y="1821"/>
              <a:ext cx="0" cy="414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177ED047-1175-423B-ACA1-B1439F212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6" y="2160"/>
              <a:ext cx="60" cy="75"/>
            </a:xfrm>
            <a:custGeom>
              <a:avLst/>
              <a:gdLst>
                <a:gd name="T0" fmla="*/ 0 w 60"/>
                <a:gd name="T1" fmla="*/ 0 h 75"/>
                <a:gd name="T2" fmla="*/ 30 w 60"/>
                <a:gd name="T3" fmla="*/ 75 h 75"/>
                <a:gd name="T4" fmla="*/ 60 w 60"/>
                <a:gd name="T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75">
                  <a:moveTo>
                    <a:pt x="0" y="0"/>
                  </a:moveTo>
                  <a:lnTo>
                    <a:pt x="30" y="75"/>
                  </a:lnTo>
                  <a:lnTo>
                    <a:pt x="60" y="0"/>
                  </a:lnTo>
                </a:path>
              </a:pathLst>
            </a:cu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AF353C2F-2068-4B85-A94D-E0DAD17EF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3290"/>
              <a:ext cx="806" cy="3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E7D0ACFD-57FD-4942-BD5A-986996D2F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" y="3320"/>
              <a:ext cx="852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XmlPersonBuilder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42CD8149-97EA-4919-93CC-7ECCCEFC5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3290"/>
              <a:ext cx="844" cy="3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A633788C-9044-4A72-8BB1-C0F634D52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3320"/>
              <a:ext cx="882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JsonPersonBuilder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16819E8C-3356-4E59-9234-3DFE15247E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9" y="2966"/>
              <a:ext cx="173" cy="324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D85F8FA9-8CD7-45C7-87C4-800D7075A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" y="2966"/>
              <a:ext cx="128" cy="158"/>
            </a:xfrm>
            <a:custGeom>
              <a:avLst/>
              <a:gdLst>
                <a:gd name="T0" fmla="*/ 113 w 128"/>
                <a:gd name="T1" fmla="*/ 158 h 158"/>
                <a:gd name="T2" fmla="*/ 128 w 128"/>
                <a:gd name="T3" fmla="*/ 0 h 158"/>
                <a:gd name="T4" fmla="*/ 0 w 128"/>
                <a:gd name="T5" fmla="*/ 98 h 158"/>
                <a:gd name="T6" fmla="*/ 113 w 128"/>
                <a:gd name="T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58">
                  <a:moveTo>
                    <a:pt x="113" y="158"/>
                  </a:moveTo>
                  <a:lnTo>
                    <a:pt x="128" y="0"/>
                  </a:lnTo>
                  <a:lnTo>
                    <a:pt x="0" y="98"/>
                  </a:lnTo>
                  <a:lnTo>
                    <a:pt x="113" y="158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AA3545D4-8FB2-46BD-AC42-6BE1703DF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65" y="2966"/>
              <a:ext cx="218" cy="324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A5E0C5D7-3A09-4B6B-9A83-BE8D8F35D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" y="2966"/>
              <a:ext cx="135" cy="158"/>
            </a:xfrm>
            <a:custGeom>
              <a:avLst/>
              <a:gdLst>
                <a:gd name="T0" fmla="*/ 135 w 135"/>
                <a:gd name="T1" fmla="*/ 90 h 158"/>
                <a:gd name="T2" fmla="*/ 0 w 135"/>
                <a:gd name="T3" fmla="*/ 0 h 158"/>
                <a:gd name="T4" fmla="*/ 30 w 135"/>
                <a:gd name="T5" fmla="*/ 158 h 158"/>
                <a:gd name="T6" fmla="*/ 135 w 135"/>
                <a:gd name="T7" fmla="*/ 9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158">
                  <a:moveTo>
                    <a:pt x="135" y="90"/>
                  </a:moveTo>
                  <a:lnTo>
                    <a:pt x="0" y="0"/>
                  </a:lnTo>
                  <a:lnTo>
                    <a:pt x="30" y="158"/>
                  </a:lnTo>
                  <a:lnTo>
                    <a:pt x="135" y="9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3EF7B3-1395-4FE5-A97A-75A264DB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53432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Graditelj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/>
              <a:t>Postupak slaganja prikaza sastoji se od 4 koraka:</a:t>
            </a:r>
          </a:p>
          <a:p>
            <a:pPr marL="969963" lvl="1" indent="-569913" eaLnBrk="1" hangingPunct="1">
              <a:buSzTx/>
            </a:pPr>
            <a:r>
              <a:rPr lang="hr-HR" altLang="sr-Latn-RS" sz="2400" dirty="0"/>
              <a:t>Prolog (uvodni niz)</a:t>
            </a:r>
          </a:p>
          <a:p>
            <a:pPr marL="969963" lvl="1" indent="-569913" eaLnBrk="1" hangingPunct="1">
              <a:buSzTx/>
            </a:pPr>
            <a:r>
              <a:rPr lang="hr-HR" altLang="sr-Latn-RS" sz="2400" dirty="0"/>
              <a:t>Ime</a:t>
            </a:r>
          </a:p>
          <a:p>
            <a:pPr marL="969963" lvl="1" indent="-569913" eaLnBrk="1" hangingPunct="1">
              <a:buSzTx/>
            </a:pPr>
            <a:r>
              <a:rPr lang="hr-HR" altLang="sr-Latn-RS" sz="2400" dirty="0"/>
              <a:t>Adresa</a:t>
            </a:r>
          </a:p>
          <a:p>
            <a:pPr marL="969963" lvl="1" indent="-569913" eaLnBrk="1" hangingPunct="1">
              <a:buSzTx/>
            </a:pPr>
            <a:r>
              <a:rPr lang="hr-HR" altLang="sr-Latn-RS" sz="2400" dirty="0"/>
              <a:t>Epilog (zaključni niz)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A3D31F-07C9-4876-A1B1-9B2DAB90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98476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Graditelj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743944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IPersonBuilder</a:t>
            </a:r>
            <a:endParaRPr lang="hr-H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20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BuildPrologue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20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BuildName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name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BuildAddress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street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city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20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BuildEpilogue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altLang="sr-Latn-RS" sz="20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F7129F-10FE-4E35-AEE2-589C4128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11216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Graditelj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040088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BuildPersonalData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BuildPrologue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Append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.Name));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Append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.City));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Append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BuildEpilogue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ToString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hr-HR" altLang="sr-Latn-RS" sz="12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8B3438-7CB4-4CC8-A12F-F3E8931E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2531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Graditelj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XmlPersonBuilder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hr-HR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IPersonBuilder</a:t>
            </a:r>
            <a:endParaRPr lang="hr-H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BuildAddress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street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city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$"&lt;Address&gt;&lt;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StreetAddress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street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StreetAddress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&gt;&lt;City&gt;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city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&lt;/City&gt;&lt;/Address&gt;"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BuildEpilogue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05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"&lt;/</a:t>
            </a:r>
            <a:r>
              <a:rPr lang="hr-HR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Person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BuildName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05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$"&lt;Name&gt;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hr-H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&lt;/Name&gt;"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BuildPrologue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05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hr-HR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Person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hr-HR" altLang="sr-Latn-RS" sz="12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EDD84A-2CFB-4B85-923C-EBAD038C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0937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Graditelj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879848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 Name = 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"Pero"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, City = 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"Zagreb"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StreetAddress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"Petrinjska 13"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xml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XmlPersonBuilder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$"XML Personal data:</a:t>
            </a:r>
            <a:r>
              <a:rPr lang="hr-HR" sz="1200" dirty="0">
                <a:solidFill>
                  <a:srgbClr val="9E5B71"/>
                </a:solidFill>
                <a:latin typeface="Consolas" panose="020B0609020204030204" pitchFamily="49" charset="0"/>
              </a:rPr>
              <a:t>\n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xml.BuildPersonalData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JsonPersonBuilder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hr-H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Json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 Personal data:</a:t>
            </a:r>
            <a:r>
              <a:rPr lang="hr-HR" sz="1200" dirty="0">
                <a:solidFill>
                  <a:srgbClr val="9E5B71"/>
                </a:solidFill>
                <a:latin typeface="Consolas" panose="020B0609020204030204" pitchFamily="49" charset="0"/>
              </a:rPr>
              <a:t>\n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json.BuildPersonalData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hr-HR" altLang="sr-Latn-RS" sz="12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FDF4D1-26E4-42E0-8C24-73F6CCEA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65975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Prototip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i="1" dirty="0" err="1"/>
              <a:t>Prototype</a:t>
            </a:r>
            <a:r>
              <a:rPr lang="hr-HR" altLang="sr-Latn-RS" sz="2800" dirty="0"/>
              <a:t> – koristi se kada za stvaranje nove instance objekta treba puno resursa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Umjesto da se poziva konstruktor objekta, koristi se postojeći objekt (prototip) iz kojeg se rade preslike metodom </a:t>
            </a:r>
            <a:r>
              <a:rPr lang="hr-HR" altLang="sr-Latn-RS" sz="2800" dirty="0" err="1">
                <a:solidFill>
                  <a:srgbClr val="996600"/>
                </a:solidFill>
                <a:latin typeface="Consolas" panose="020B0609020204030204" pitchFamily="49" charset="0"/>
              </a:rPr>
              <a:t>Clone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5ABF39-302C-42C6-816F-6035985C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2729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Prototip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5ABF39-302C-42C6-816F-6035985C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F4655-33E8-7976-C5FF-D6855D833EBC}"/>
              </a:ext>
            </a:extLst>
          </p:cNvPr>
          <p:cNvSpPr txBox="1"/>
          <p:nvPr/>
        </p:nvSpPr>
        <p:spPr>
          <a:xfrm>
            <a:off x="395536" y="1916832"/>
            <a:ext cx="8352928" cy="338554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Polygon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ICloneable</a:t>
            </a: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Polygon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params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ToArray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Clone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>
                <a:solidFill>
                  <a:srgbClr val="008000"/>
                </a:solidFill>
                <a:latin typeface="Consolas" panose="020B0609020204030204" pitchFamily="49" charset="0"/>
              </a:rPr>
              <a:t>// Ovo će kreirati plitku kopiju: </a:t>
            </a:r>
            <a:r>
              <a:rPr lang="hr-H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Points</a:t>
            </a:r>
            <a:r>
              <a:rPr lang="hr-HR" sz="1100" dirty="0">
                <a:solidFill>
                  <a:srgbClr val="008000"/>
                </a:solidFill>
                <a:latin typeface="Consolas" panose="020B0609020204030204" pitchFamily="49" charset="0"/>
              </a:rPr>
              <a:t> su reference koje će se samo preslikati</a:t>
            </a: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MemberwiseClone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hr-H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hr-H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hr-H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triangle1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Polygon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(1, 3),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(5, 7),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(1, 9));</a:t>
            </a:r>
          </a:p>
          <a:p>
            <a:r>
              <a:rPr lang="hr-HR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triangle2 = triangle1.</a:t>
            </a:r>
            <a:r>
              <a:rPr lang="hr-HR" sz="1100" dirty="0">
                <a:solidFill>
                  <a:srgbClr val="996600"/>
                </a:solidFill>
                <a:latin typeface="Consolas" panose="020B0609020204030204" pitchFamily="49" charset="0"/>
              </a:rPr>
              <a:t>Clone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hr-HR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Polygon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0862150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Lijena (kasna) inicijalizacija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i="1" dirty="0" err="1"/>
              <a:t>Lazy</a:t>
            </a:r>
            <a:r>
              <a:rPr lang="hr-HR" altLang="sr-Latn-RS" sz="2800" i="1" dirty="0"/>
              <a:t> </a:t>
            </a:r>
            <a:r>
              <a:rPr lang="hr-HR" altLang="sr-Latn-RS" sz="2800" i="1" dirty="0" err="1"/>
              <a:t>Initialization</a:t>
            </a:r>
            <a:r>
              <a:rPr lang="hr-HR" altLang="sr-Latn-RS" sz="2800" dirty="0"/>
              <a:t> – koristi se kada nije sigurno hoće li se neki član klase uopće koristiti pa se on stvara tek u trenutku kada ga k</a:t>
            </a:r>
            <a:r>
              <a:rPr lang="hr-HR" altLang="sr-Latn-RS" sz="2800" dirty="0">
                <a:latin typeface="Arial" panose="020B0604020202020204" pitchFamily="34" charset="0"/>
                <a:cs typeface="Arial" panose="020B0604020202020204" pitchFamily="34" charset="0"/>
              </a:rPr>
              <a:t>ô</a:t>
            </a:r>
            <a:r>
              <a:rPr lang="hr-HR" altLang="sr-Latn-RS" sz="2800" dirty="0"/>
              <a:t>d zatreba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Definira se metoda ili svojstvo koji provjeravaju je li objekt </a:t>
            </a:r>
            <a:r>
              <a:rPr lang="hr-HR" altLang="sr-Latn-RS" sz="2800" dirty="0" err="1"/>
              <a:t>null</a:t>
            </a:r>
            <a:r>
              <a:rPr lang="hr-HR" altLang="sr-Latn-RS" sz="2800" dirty="0"/>
              <a:t> referenca i pri prvom pozivu stvaraju instancu objekta te nju vraćaju. U kasnijim pozivima se vraća referenca na taj stvoreni objekt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5ABF39-302C-42C6-816F-6035985C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2516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Tvornička metoda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i="1" dirty="0" err="1"/>
              <a:t>Factory</a:t>
            </a:r>
            <a:r>
              <a:rPr lang="hr-HR" altLang="sr-Latn-RS" sz="2800" i="1" dirty="0"/>
              <a:t> </a:t>
            </a:r>
            <a:r>
              <a:rPr lang="hr-HR" altLang="sr-Latn-RS" sz="2800" i="1" dirty="0" err="1"/>
              <a:t>method</a:t>
            </a:r>
            <a:r>
              <a:rPr lang="hr-HR" altLang="sr-Latn-RS" sz="2800" dirty="0"/>
              <a:t> – kreacijski obrazac koji omogućava stvaranje objekata bez izravnog navođenja tipa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Najjednostavnija implementacija: tvorničkoj metodi prosljeđujemo vrijednost </a:t>
            </a:r>
            <a:r>
              <a:rPr lang="hr-HR" altLang="sr-Latn-RS" sz="2800" dirty="0" err="1"/>
              <a:t>pobrojenja</a:t>
            </a:r>
            <a:r>
              <a:rPr lang="hr-HR" altLang="sr-Latn-RS" sz="2800" dirty="0"/>
              <a:t>, a ona vraća objekt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85D321-AE8A-44BA-9D4C-E71999C7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Lijena inicijalizacija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5ABF39-302C-42C6-816F-6035985C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F4655-33E8-7976-C5FF-D6855D833EBC}"/>
              </a:ext>
            </a:extLst>
          </p:cNvPr>
          <p:cNvSpPr txBox="1"/>
          <p:nvPr/>
        </p:nvSpPr>
        <p:spPr>
          <a:xfrm>
            <a:off x="395536" y="1916832"/>
            <a:ext cx="8352928" cy="280076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RectangleProvider</a:t>
            </a: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Rectangle</a:t>
            </a: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</a:t>
            </a: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b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if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  <a:b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6815853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Zaliha objekata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i="1" dirty="0" err="1"/>
              <a:t>Object</a:t>
            </a:r>
            <a:r>
              <a:rPr lang="hr-HR" altLang="sr-Latn-RS" sz="2800" i="1" dirty="0"/>
              <a:t> </a:t>
            </a:r>
            <a:r>
              <a:rPr lang="hr-HR" altLang="sr-Latn-RS" sz="2800" i="1" dirty="0" err="1"/>
              <a:t>pool</a:t>
            </a:r>
            <a:r>
              <a:rPr lang="hr-HR" altLang="sr-Latn-RS" sz="2800" dirty="0"/>
              <a:t> – koristi se kada povremeno zatreba niz objekata koji se ne koriste dugo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Umjesto da se na svaki zahtjev stvara novi objekt, objekti koji se više ne koriste pohranjuju se u zalihu da bi se kasnije mogli ponovno iskoristiti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Na početku se može stvoriti određena količina gotovih objekata ili se oni mogu kreirati prema potrebi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5ABF39-302C-42C6-816F-6035985C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67246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Zaliha objekata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5ABF39-302C-42C6-816F-6035985C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F4655-33E8-7976-C5FF-D6855D833EBC}"/>
              </a:ext>
            </a:extLst>
          </p:cNvPr>
          <p:cNvSpPr txBox="1"/>
          <p:nvPr/>
        </p:nvSpPr>
        <p:spPr>
          <a:xfrm>
            <a:off x="395536" y="1916832"/>
            <a:ext cx="8352928" cy="381642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>
                <a:solidFill>
                  <a:srgbClr val="2B91AF"/>
                </a:solidFill>
                <a:latin typeface="Consolas" panose="020B0609020204030204" pitchFamily="49" charset="0"/>
              </a:rPr>
              <a:t>Taxi</a:t>
            </a: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TaxiCarPool</a:t>
            </a: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>
                <a:solidFill>
                  <a:srgbClr val="2B91AF"/>
                </a:solidFill>
                <a:latin typeface="Consolas" panose="020B0609020204030204" pitchFamily="49" charset="0"/>
              </a:rPr>
              <a:t>Taxi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GetTaxi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if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taxis.Count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>
                <a:solidFill>
                  <a:srgbClr val="2B91AF"/>
                </a:solidFill>
                <a:latin typeface="Consolas" panose="020B0609020204030204" pitchFamily="49" charset="0"/>
              </a:rPr>
              <a:t>Taxi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taxis.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Dequeue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ReleaseTaxi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Taxi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taxi)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taxis.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Enqueue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(taxi);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r-HR" sz="1100" dirty="0">
                <a:solidFill>
                  <a:srgbClr val="2B91AF"/>
                </a:solidFill>
                <a:latin typeface="Consolas" panose="020B0609020204030204" pitchFamily="49" charset="0"/>
              </a:rPr>
              <a:t>Taxi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taxis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r-HR" sz="1100" dirty="0">
                <a:solidFill>
                  <a:srgbClr val="2B91AF"/>
                </a:solidFill>
                <a:latin typeface="Consolas" panose="020B0609020204030204" pitchFamily="49" charset="0"/>
              </a:rPr>
              <a:t>Taxi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7760502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Jedinac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i="1" dirty="0" err="1"/>
              <a:t>Singleton</a:t>
            </a:r>
            <a:r>
              <a:rPr lang="hr-HR" altLang="sr-Latn-RS" sz="2800" dirty="0"/>
              <a:t> – osigurava da se stvori samo jedna instanca klase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Privatni konstruktor onemogućava stvaranje instance objekta izvan same klase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Statička metoda u kojoj se poziva konstruktor kontrolira stvaranje objekta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787EE-15F0-4799-B595-91D8B4D6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30862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Jedinac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  <a:solidFill>
            <a:srgbClr val="FFFFFF"/>
          </a:solidFill>
        </p:spPr>
        <p:txBody>
          <a:bodyPr/>
          <a:lstStyle/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definicija prema </a:t>
            </a:r>
            <a:r>
              <a:rPr lang="hr-H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GoF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:</a:t>
            </a:r>
            <a:endParaRPr lang="hr-HR" sz="16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jedini primjerak:</a:t>
            </a: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instance;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privatni konstruktor:</a:t>
            </a: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 }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javna metoda preko koje pristupamo instanci:</a:t>
            </a: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endParaRPr lang="hr-HR" sz="16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(instance ==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instance =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instance;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EEB593-756B-498F-9A36-7915DBCE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2049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Jedinac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392016"/>
          </a:xfrm>
          <a:solidFill>
            <a:srgbClr val="FFFFFF"/>
          </a:solidFill>
        </p:spPr>
        <p:txBody>
          <a:bodyPr/>
          <a:lstStyle/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endParaRPr lang="hr-HR" sz="16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...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// javne metode:</a:t>
            </a: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NekaMetoda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hr-H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hr-H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hr-H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Hellou</a:t>
            </a:r>
            <a:r>
              <a:rPr lang="hr-H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poziv metode </a:t>
            </a:r>
            <a:r>
              <a:rPr lang="hr-H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singletona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:</a:t>
            </a: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.Instance.NekaMetoda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DC17E2-83D6-4AC5-A505-B7D9B913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7303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Jedinac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248000"/>
          </a:xfrm>
          <a:solidFill>
            <a:srgbClr val="FFFFFF"/>
          </a:solidFill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definicija usklađena .NET-u:</a:t>
            </a:r>
            <a:endParaRPr lang="hr-HR" sz="16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hr-H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 }</a:t>
            </a:r>
          </a:p>
          <a:p>
            <a:pPr marL="0" indent="0">
              <a:buNone/>
            </a:pP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</a:t>
            </a: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instance; }</a:t>
            </a: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hr-HR" sz="4800" dirty="0">
              <a:highlight>
                <a:srgbClr val="FFFFFF"/>
              </a:highlight>
            </a:endParaRP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FC0E69-915A-4AA8-A018-E1A5786A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13583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Jedinac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D9DE9A-35A0-4CC9-A5F2-6D2A84967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 indent="-452438"/>
            <a:r>
              <a:rPr lang="hr-HR" sz="2400" dirty="0"/>
              <a:t>Navedena implementacija je </a:t>
            </a:r>
            <a:r>
              <a:rPr lang="hr-HR" sz="2400" dirty="0" err="1"/>
              <a:t>višenitno</a:t>
            </a:r>
            <a:r>
              <a:rPr lang="hr-HR" sz="2400" dirty="0"/>
              <a:t> sigurna budući da .NET jamči da će se statički konstruktor pozvati samo jednom</a:t>
            </a:r>
          </a:p>
          <a:p>
            <a:pPr marL="452438" indent="-452438"/>
            <a:r>
              <a:rPr lang="hr-HR" sz="2400" dirty="0"/>
              <a:t>U ostalim programskim jezicima treba postaviti brave (</a:t>
            </a:r>
            <a:r>
              <a:rPr lang="hr-HR" sz="2400" i="1" dirty="0" err="1"/>
              <a:t>lock</a:t>
            </a:r>
            <a:r>
              <a:rPr lang="hr-HR" sz="2400" dirty="0"/>
              <a:t>) oko poziva konstruktora da se onemogući istovremeno stvaranje druge instance iz različitih niti</a:t>
            </a:r>
          </a:p>
          <a:p>
            <a:endParaRPr lang="hr-H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C5914-6BCF-4A16-8E48-29802106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242965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Adapter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/>
              <a:t>Prilagođava sučelje postojeće implementacije sučelju koje odgovara klijentu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želimo pročitati imena osoba iz XML datoteke. Za čitanje možemo iskoristiti klasu </a:t>
            </a:r>
            <a:r>
              <a:rPr lang="hr-HR" altLang="sr-Latn-RS" sz="2800" dirty="0" err="1"/>
              <a:t>XmlDocument</a:t>
            </a:r>
            <a:r>
              <a:rPr lang="hr-HR" altLang="sr-Latn-RS" sz="2800" dirty="0"/>
              <a:t> i njenu metodu </a:t>
            </a:r>
            <a:r>
              <a:rPr lang="hr-HR" altLang="sr-Latn-RS" sz="2800" dirty="0" err="1"/>
              <a:t>GetElementsByTagName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hr-HR" altLang="sr-Latn-RS" sz="2800" dirty="0"/>
              <a:t>Ta metoda vraća listu XML čvorova, želimo vratiti listu </a:t>
            </a:r>
            <a:r>
              <a:rPr lang="hr-HR" altLang="sr-Latn-RS" sz="2800" dirty="0" err="1"/>
              <a:t>stringova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D0A520-6A68-4447-97F1-7E7C70D4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5421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Adapter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XmlPersonAdapter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XmlPersonAdapter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filename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Load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filename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GetNames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hr-HR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>
                <a:solidFill>
                  <a:srgbClr val="002060"/>
                </a:solidFill>
                <a:latin typeface="Consolas" panose="020B0609020204030204" pitchFamily="49" charset="0"/>
              </a:rPr>
              <a:t>element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GetElementsByTagName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Add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(((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XmlElement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hr-HR" sz="1200" dirty="0">
                <a:solidFill>
                  <a:srgbClr val="002060"/>
                </a:solidFill>
                <a:latin typeface="Consolas" panose="020B0609020204030204" pitchFamily="49" charset="0"/>
              </a:rPr>
              <a:t>element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InnerText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.ToArray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r-HR" sz="1200" dirty="0">
                <a:solidFill>
                  <a:srgbClr val="008000"/>
                </a:solidFill>
                <a:latin typeface="Consolas" panose="020B0609020204030204" pitchFamily="49" charset="0"/>
                <a:hlinkClick r:id="rId3"/>
              </a:rPr>
              <a:t>https://docs.microsoft.com/en-us/dotnet/api/system.xml.xmldocument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XmlDocument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XmlDocument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hr-HR" altLang="sr-Latn-RS" sz="12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DA5704-D89F-4336-A849-409B7E37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7094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Tvornička metoda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/>
              <a:t>Primjer: topništvo u igri potapanja brodova koristi 3 taktike za koje poziva njihove konstruktore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Ako želimo promijeniti implementaciju neke od taktika, to će se odraziti na topništvo jer je ono jako upareno s konkretnom taktikom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Umjesto da samo stvara pojedine taktike, proces poziva konstruktora možemo prebaciti u tvorničku metodu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C9E41E-056B-4669-A8E0-728BA714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62401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Most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i="1" dirty="0"/>
              <a:t>Bridge</a:t>
            </a:r>
            <a:r>
              <a:rPr lang="hr-HR" altLang="sr-Latn-RS" sz="2800" dirty="0"/>
              <a:t> – odvaja sučelje od implementacije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Omogućava da se implementacija može mijenjati a da to klijent koji koristi sučelje to ne primijeti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želimo omogućiti ispis podataka u različitim formatima (XML, JSON)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91E65C-4ECF-4D9F-AE70-ABB7B0C4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0296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Most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247230F3-6CA5-4DE1-9810-CFB87555CCB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63675" y="1989138"/>
            <a:ext cx="6216650" cy="2879725"/>
            <a:chOff x="922" y="1253"/>
            <a:chExt cx="3916" cy="181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E7758F00-D178-406B-A7BB-16370DF86EB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22" y="1253"/>
              <a:ext cx="3916" cy="1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D3AF13-8F82-409E-8590-D6FF8F24A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1427"/>
              <a:ext cx="1000" cy="611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3B8024-3C84-4F77-AA87-BAF0BCF9C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" y="1462"/>
              <a:ext cx="366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Writer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89BB581-B88A-4118-98BF-844DAF1F8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1654"/>
              <a:ext cx="66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+WriteName()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3B2590-1DCC-43D4-AEAB-041E682DC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1768"/>
              <a:ext cx="748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+WriteAddress()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929031-AB83-40F7-A5CF-3A07A0080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1881"/>
              <a:ext cx="992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+SetImplementation()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E8E99205-D612-47BD-8878-B7D0E96EE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6" y="1619"/>
              <a:ext cx="1001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DDE919-3600-448B-BCB8-F520AAE3D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" y="1427"/>
              <a:ext cx="1227" cy="611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A497D2-7036-43E6-A83B-E06E1B0B3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" y="1576"/>
              <a:ext cx="1183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IWriterImplementation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67E0C5-B877-4439-915D-1164481F5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8" y="1462"/>
              <a:ext cx="696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0CD6AE2-D0C8-4406-BFE4-AE7E2E73E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" y="1768"/>
              <a:ext cx="66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+WriteName()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D782B57-B027-4BF6-8AD3-1F3E4037C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" y="1881"/>
              <a:ext cx="748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+WriteAddress()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B9524707-DF5C-4F8C-83C8-1E19707BE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2" y="1733"/>
              <a:ext cx="1235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6BEA9127-7695-4CA2-A69F-48DE1F19D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1733"/>
              <a:ext cx="705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3BAC11D-2628-4412-9EB8-AC9B11A87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" y="1698"/>
              <a:ext cx="87" cy="70"/>
            </a:xfrm>
            <a:custGeom>
              <a:avLst/>
              <a:gdLst>
                <a:gd name="T0" fmla="*/ 0 w 87"/>
                <a:gd name="T1" fmla="*/ 70 h 70"/>
                <a:gd name="T2" fmla="*/ 87 w 87"/>
                <a:gd name="T3" fmla="*/ 35 h 70"/>
                <a:gd name="T4" fmla="*/ 0 w 87"/>
                <a:gd name="T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" h="70">
                  <a:moveTo>
                    <a:pt x="0" y="70"/>
                  </a:moveTo>
                  <a:lnTo>
                    <a:pt x="87" y="35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26F740-9D2E-4D46-8332-AE8F7A110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2640"/>
              <a:ext cx="905" cy="244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21BA02-6401-45B0-A5BD-0E1F48B16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3" y="2675"/>
              <a:ext cx="879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XmlPersonWriter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17218AA3-AABE-43C3-A1D9-47B5BE34F9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0" y="2047"/>
              <a:ext cx="401" cy="593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CF72391F-623E-4395-A324-DF96F83FF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4" y="2047"/>
              <a:ext cx="157" cy="183"/>
            </a:xfrm>
            <a:custGeom>
              <a:avLst/>
              <a:gdLst>
                <a:gd name="T0" fmla="*/ 122 w 157"/>
                <a:gd name="T1" fmla="*/ 183 h 183"/>
                <a:gd name="T2" fmla="*/ 157 w 157"/>
                <a:gd name="T3" fmla="*/ 0 h 183"/>
                <a:gd name="T4" fmla="*/ 0 w 157"/>
                <a:gd name="T5" fmla="*/ 104 h 183"/>
                <a:gd name="T6" fmla="*/ 122 w 157"/>
                <a:gd name="T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183">
                  <a:moveTo>
                    <a:pt x="122" y="183"/>
                  </a:moveTo>
                  <a:lnTo>
                    <a:pt x="157" y="0"/>
                  </a:lnTo>
                  <a:lnTo>
                    <a:pt x="0" y="104"/>
                  </a:lnTo>
                  <a:lnTo>
                    <a:pt x="122" y="183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B5B064-0EC3-40E2-8EE1-62E48C325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7" y="2605"/>
              <a:ext cx="948" cy="244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D352C2-BD52-48CE-A027-051971B82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0" y="2640"/>
              <a:ext cx="905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JsonPersonWriter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4BEE26A1-24D1-437D-9A35-53EA8AF93C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63" y="2047"/>
              <a:ext cx="427" cy="558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6B68A354-80E5-4656-9148-B1EBB8C3B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3" y="2047"/>
              <a:ext cx="165" cy="183"/>
            </a:xfrm>
            <a:custGeom>
              <a:avLst/>
              <a:gdLst>
                <a:gd name="T0" fmla="*/ 165 w 165"/>
                <a:gd name="T1" fmla="*/ 96 h 183"/>
                <a:gd name="T2" fmla="*/ 0 w 165"/>
                <a:gd name="T3" fmla="*/ 0 h 183"/>
                <a:gd name="T4" fmla="*/ 44 w 165"/>
                <a:gd name="T5" fmla="*/ 183 h 183"/>
                <a:gd name="T6" fmla="*/ 165 w 165"/>
                <a:gd name="T7" fmla="*/ 96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5" h="183">
                  <a:moveTo>
                    <a:pt x="165" y="96"/>
                  </a:moveTo>
                  <a:lnTo>
                    <a:pt x="0" y="0"/>
                  </a:lnTo>
                  <a:lnTo>
                    <a:pt x="44" y="183"/>
                  </a:lnTo>
                  <a:lnTo>
                    <a:pt x="165" y="96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0D4192-4AB0-497C-88DA-FABBBA2C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0457638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Most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Writer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IWriterImplementation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IWriterImplementation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WriteName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name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nsolas" panose="020B0609020204030204" pitchFamily="49" charset="0"/>
              </a:rPr>
              <a:t>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WriteAddress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address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altLang="sr-Latn-RS" sz="12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F0D140-21EB-4634-B3BB-155FA05B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3628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Složeni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i="1" dirty="0" err="1"/>
              <a:t>Composite</a:t>
            </a:r>
            <a:r>
              <a:rPr lang="hr-HR" altLang="sr-Latn-RS" sz="2800" dirty="0"/>
              <a:t> – omogućava da se na skup objekata mogu primijeniti iste operacije kao i na pojedine objekte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selekcija geometrijskih likova koje možemo pomicati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A7574-5034-4943-B422-DA0F017B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4127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Složeni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D1A7542-A815-4B68-9B08-5AE624CDFA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35150" y="2060575"/>
            <a:ext cx="5473700" cy="2736850"/>
            <a:chOff x="1156" y="1298"/>
            <a:chExt cx="3448" cy="17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7EC87189-3E3B-4B92-8BF8-1B6834BCA8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56" y="1298"/>
              <a:ext cx="3448" cy="1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698898-B124-426A-921D-5EA084A2E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" y="1478"/>
              <a:ext cx="752" cy="422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E12AFD-2013-4664-B30D-229F2BF92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1514"/>
              <a:ext cx="38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Shape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A346B5-2C12-418E-BDF9-B3D7177D6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1711"/>
              <a:ext cx="4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+Move()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D9D3C413-5C93-444D-964D-AB8754FE5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4" y="1675"/>
              <a:ext cx="761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CACC0F-AE37-4335-95CB-A3C38F57E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2411"/>
              <a:ext cx="797" cy="422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E5844C-6B2A-468D-94DD-58D60DFEE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2447"/>
              <a:ext cx="35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Circle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06B1F4-8122-4378-AC10-D813DE810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" y="2645"/>
              <a:ext cx="4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+Move()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8FD5FE74-04A9-4E63-87D7-3BF9A839C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5" y="2609"/>
              <a:ext cx="806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F418AD-ECDE-44D7-8DB9-4C882B8E9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" y="2411"/>
              <a:ext cx="752" cy="422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F94C42-3660-422B-AF5F-814A59A80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2447"/>
              <a:ext cx="6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Rectangle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1F8229B-96BF-4027-8607-DF1B79664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645"/>
              <a:ext cx="4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+Move()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3EEA9454-2954-43E2-902B-878239E2B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4" y="2609"/>
              <a:ext cx="761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F5A735-41DB-4F9A-A272-F98C64854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" y="2411"/>
              <a:ext cx="699" cy="422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920360-73C3-4191-8EC2-79CC0D391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" y="2447"/>
              <a:ext cx="55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Selection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BAF81B-3DE7-4FBB-B31F-56D45FB88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2645"/>
              <a:ext cx="4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+Move()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2A413F6E-3543-45F9-A4C9-E88FDCC42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1" y="2609"/>
              <a:ext cx="708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FCF1409C-FFD3-4615-8CAD-A5C9217A2C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1" y="1909"/>
              <a:ext cx="546" cy="502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14CD864-0B7F-4A5C-BA32-7BFE39E37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" y="1909"/>
              <a:ext cx="179" cy="170"/>
            </a:xfrm>
            <a:custGeom>
              <a:avLst/>
              <a:gdLst>
                <a:gd name="T0" fmla="*/ 99 w 179"/>
                <a:gd name="T1" fmla="*/ 170 h 170"/>
                <a:gd name="T2" fmla="*/ 179 w 179"/>
                <a:gd name="T3" fmla="*/ 0 h 170"/>
                <a:gd name="T4" fmla="*/ 0 w 179"/>
                <a:gd name="T5" fmla="*/ 62 h 170"/>
                <a:gd name="T6" fmla="*/ 99 w 179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170">
                  <a:moveTo>
                    <a:pt x="99" y="170"/>
                  </a:moveTo>
                  <a:lnTo>
                    <a:pt x="179" y="0"/>
                  </a:lnTo>
                  <a:lnTo>
                    <a:pt x="0" y="62"/>
                  </a:lnTo>
                  <a:lnTo>
                    <a:pt x="99" y="17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2479886F-EB3F-4A24-9967-695C3829B4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50" y="1909"/>
              <a:ext cx="0" cy="502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AF11038-59F2-4E90-B89A-CFA70B34D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9" y="1909"/>
              <a:ext cx="143" cy="179"/>
            </a:xfrm>
            <a:custGeom>
              <a:avLst/>
              <a:gdLst>
                <a:gd name="T0" fmla="*/ 143 w 143"/>
                <a:gd name="T1" fmla="*/ 179 h 179"/>
                <a:gd name="T2" fmla="*/ 71 w 143"/>
                <a:gd name="T3" fmla="*/ 0 h 179"/>
                <a:gd name="T4" fmla="*/ 0 w 143"/>
                <a:gd name="T5" fmla="*/ 179 h 179"/>
                <a:gd name="T6" fmla="*/ 143 w 143"/>
                <a:gd name="T7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" h="179">
                  <a:moveTo>
                    <a:pt x="143" y="179"/>
                  </a:moveTo>
                  <a:lnTo>
                    <a:pt x="71" y="0"/>
                  </a:lnTo>
                  <a:lnTo>
                    <a:pt x="0" y="179"/>
                  </a:lnTo>
                  <a:lnTo>
                    <a:pt x="143" y="17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5DB32700-CFD0-42F6-B1B4-AEA22312FE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65" y="1909"/>
              <a:ext cx="511" cy="502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61CD5377-5E17-4955-9CB7-4FCEC0F87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" y="1909"/>
              <a:ext cx="179" cy="179"/>
            </a:xfrm>
            <a:custGeom>
              <a:avLst/>
              <a:gdLst>
                <a:gd name="T0" fmla="*/ 179 w 179"/>
                <a:gd name="T1" fmla="*/ 71 h 179"/>
                <a:gd name="T2" fmla="*/ 0 w 179"/>
                <a:gd name="T3" fmla="*/ 0 h 179"/>
                <a:gd name="T4" fmla="*/ 72 w 179"/>
                <a:gd name="T5" fmla="*/ 179 h 179"/>
                <a:gd name="T6" fmla="*/ 179 w 179"/>
                <a:gd name="T7" fmla="*/ 7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179">
                  <a:moveTo>
                    <a:pt x="179" y="71"/>
                  </a:moveTo>
                  <a:lnTo>
                    <a:pt x="0" y="0"/>
                  </a:lnTo>
                  <a:lnTo>
                    <a:pt x="72" y="179"/>
                  </a:lnTo>
                  <a:lnTo>
                    <a:pt x="179" y="71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3280D28A-E573-4EB7-81E0-915B9946D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" y="1693"/>
              <a:ext cx="1281" cy="916"/>
            </a:xfrm>
            <a:custGeom>
              <a:avLst/>
              <a:gdLst>
                <a:gd name="T0" fmla="*/ 0 w 1281"/>
                <a:gd name="T1" fmla="*/ 0 h 916"/>
                <a:gd name="T2" fmla="*/ 1281 w 1281"/>
                <a:gd name="T3" fmla="*/ 0 h 916"/>
                <a:gd name="T4" fmla="*/ 1281 w 1281"/>
                <a:gd name="T5" fmla="*/ 898 h 916"/>
                <a:gd name="T6" fmla="*/ 914 w 1281"/>
                <a:gd name="T7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1" h="916">
                  <a:moveTo>
                    <a:pt x="0" y="0"/>
                  </a:moveTo>
                  <a:lnTo>
                    <a:pt x="1281" y="0"/>
                  </a:lnTo>
                  <a:lnTo>
                    <a:pt x="1281" y="898"/>
                  </a:lnTo>
                  <a:lnTo>
                    <a:pt x="914" y="916"/>
                  </a:lnTo>
                </a:path>
              </a:pathLst>
            </a:cu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023DE0A-6EB7-4C81-8177-E5DB9EFDE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9" y="2573"/>
              <a:ext cx="188" cy="63"/>
            </a:xfrm>
            <a:custGeom>
              <a:avLst/>
              <a:gdLst>
                <a:gd name="T0" fmla="*/ 80 w 188"/>
                <a:gd name="T1" fmla="*/ 0 h 63"/>
                <a:gd name="T2" fmla="*/ 0 w 188"/>
                <a:gd name="T3" fmla="*/ 36 h 63"/>
                <a:gd name="T4" fmla="*/ 89 w 188"/>
                <a:gd name="T5" fmla="*/ 63 h 63"/>
                <a:gd name="T6" fmla="*/ 188 w 188"/>
                <a:gd name="T7" fmla="*/ 27 h 63"/>
                <a:gd name="T8" fmla="*/ 80 w 18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63">
                  <a:moveTo>
                    <a:pt x="80" y="0"/>
                  </a:moveTo>
                  <a:lnTo>
                    <a:pt x="0" y="36"/>
                  </a:lnTo>
                  <a:lnTo>
                    <a:pt x="89" y="63"/>
                  </a:lnTo>
                  <a:lnTo>
                    <a:pt x="188" y="27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6BC0633-5F70-4959-83E3-CE39F408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" y="1657"/>
              <a:ext cx="90" cy="72"/>
            </a:xfrm>
            <a:custGeom>
              <a:avLst/>
              <a:gdLst>
                <a:gd name="T0" fmla="*/ 90 w 90"/>
                <a:gd name="T1" fmla="*/ 0 h 72"/>
                <a:gd name="T2" fmla="*/ 0 w 90"/>
                <a:gd name="T3" fmla="*/ 36 h 72"/>
                <a:gd name="T4" fmla="*/ 90 w 90"/>
                <a:gd name="T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72">
                  <a:moveTo>
                    <a:pt x="90" y="0"/>
                  </a:moveTo>
                  <a:lnTo>
                    <a:pt x="0" y="36"/>
                  </a:lnTo>
                  <a:lnTo>
                    <a:pt x="90" y="72"/>
                  </a:lnTo>
                </a:path>
              </a:pathLst>
            </a:cu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5CC22E-4BF4-401F-8122-EE91EAD9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300805"/>
      </p:ext>
    </p:extLst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Složeni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Selection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 selection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AddShape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Add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RemoveShape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Remove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96600"/>
                </a:solidFill>
                <a:latin typeface="Consolas" panose="020B0609020204030204" pitchFamily="49" charset="0"/>
              </a:rPr>
              <a:t>Move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dx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dy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foreach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selection)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Move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>
                <a:solidFill>
                  <a:srgbClr val="002060"/>
                </a:solidFill>
                <a:latin typeface="Consolas" panose="020B0609020204030204" pitchFamily="49" charset="0"/>
              </a:rPr>
              <a:t>dx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dy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altLang="sr-Latn-RS" sz="11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8F23AA-0CBD-49A3-981E-C8C705FD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1267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 err="1"/>
              <a:t>Dekorator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17A9CC-9443-4C50-B769-FBE61976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6906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Naredba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i="1" dirty="0" err="1"/>
              <a:t>Command</a:t>
            </a:r>
            <a:r>
              <a:rPr lang="hr-HR" altLang="sr-Latn-RS" sz="2800" dirty="0"/>
              <a:t> – </a:t>
            </a:r>
            <a:r>
              <a:rPr lang="hr-HR" altLang="sr-Latn-RS" sz="2800" dirty="0" err="1"/>
              <a:t>enkapsulira</a:t>
            </a:r>
            <a:r>
              <a:rPr lang="hr-HR" altLang="sr-Latn-RS" sz="2800" dirty="0"/>
              <a:t> sve informacije potrebne da bi se izvršila neka operacija</a:t>
            </a:r>
            <a:endParaRPr lang="en-US" altLang="sr-Latn-RS" sz="2800" dirty="0"/>
          </a:p>
          <a:p>
            <a:pPr marL="569913" indent="-569913" eaLnBrk="1" hangingPunct="1">
              <a:buSzTx/>
            </a:pPr>
            <a:r>
              <a:rPr lang="hr-HR" altLang="sr-Latn-RS" sz="2800" dirty="0"/>
              <a:t>Obično podržava i operaciju</a:t>
            </a:r>
            <a:r>
              <a:rPr lang="en-US" altLang="sr-Latn-RS" sz="2800" dirty="0"/>
              <a:t> </a:t>
            </a:r>
            <a:r>
              <a:rPr lang="en-US" altLang="sr-Latn-RS" sz="2800" i="1" dirty="0"/>
              <a:t>Undo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želimo omogućiti poništavanje operacije (</a:t>
            </a:r>
            <a:r>
              <a:rPr lang="hr-HR" altLang="sr-Latn-RS" sz="2800" i="1" dirty="0" err="1"/>
              <a:t>Undo</a:t>
            </a:r>
            <a:r>
              <a:rPr lang="hr-HR" altLang="sr-Latn-RS" sz="2800" dirty="0"/>
              <a:t>) nakon pomicanja objekata</a:t>
            </a:r>
            <a:endParaRPr lang="en-US" altLang="sr-Latn-RS" sz="2800" dirty="0"/>
          </a:p>
          <a:p>
            <a:pPr marL="569913" indent="-569913" eaLnBrk="1" hangingPunct="1">
              <a:buSzTx/>
            </a:pPr>
            <a:r>
              <a:rPr lang="hr-HR" altLang="sr-Latn-RS" sz="2800" dirty="0"/>
              <a:t>Prvo treba definirati sučelje ili apstraktnu klasu za naredbu</a:t>
            </a:r>
            <a:r>
              <a:rPr lang="en-US" altLang="sr-Latn-RS" sz="2800" dirty="0"/>
              <a:t>: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54320-FFF7-48AA-AC5F-BF0A087C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6931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Naredba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951856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ICommand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96600"/>
                </a:solidFill>
                <a:latin typeface="Consolas" panose="020B0609020204030204" pitchFamily="49" charset="0"/>
              </a:rPr>
              <a:t>Execute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96600"/>
                </a:solidFill>
                <a:latin typeface="Consolas" panose="020B0609020204030204" pitchFamily="49" charset="0"/>
              </a:rPr>
              <a:t>Undo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altLang="sr-Latn-RS" sz="20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54320-FFF7-48AA-AC5F-BF0A087C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3755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Naredba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MoveShapeCommand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ICommand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MoveShapeCommand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dx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dy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.dx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dx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.dy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dy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dx;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96600"/>
                </a:solidFill>
                <a:latin typeface="Consolas" panose="020B0609020204030204" pitchFamily="49" charset="0"/>
              </a:rPr>
              <a:t>Execute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shape.</a:t>
            </a:r>
            <a:r>
              <a:rPr lang="en-US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Move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(dx,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96600"/>
                </a:solidFill>
                <a:latin typeface="Consolas" panose="020B0609020204030204" pitchFamily="49" charset="0"/>
              </a:rPr>
              <a:t>Undo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shape.</a:t>
            </a:r>
            <a:r>
              <a:rPr lang="en-US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Move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(-dx, 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altLang="sr-Latn-RS" sz="20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54320-FFF7-48AA-AC5F-BF0A087C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4968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Tvornička metoda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4D237A-66D0-4CB9-85AD-712CBA8C118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62150" y="1988840"/>
            <a:ext cx="5219700" cy="3600450"/>
            <a:chOff x="1236" y="1026"/>
            <a:chExt cx="3288" cy="2268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03C6253E-332E-4F21-A7BF-B1DB655A767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36" y="1026"/>
              <a:ext cx="3288" cy="2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F474CA09-4DDB-48A7-B578-9FD0971EB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178"/>
              <a:ext cx="590" cy="3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38B1864A-7837-4F8F-8FC6-AE2C4DABE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" y="1208"/>
              <a:ext cx="40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Gunnery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D88A9A5F-9061-4806-AB3E-899580E5D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" y="1944"/>
              <a:ext cx="811" cy="26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D1F5A3A7-518A-44C0-869A-5952BB9C1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073"/>
              <a:ext cx="70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ITargetSelect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FB89BDC8-0B8B-4743-BFFF-BF0F72C4C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1974"/>
              <a:ext cx="70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7C1ADC40-EAE9-404C-A50A-F4CAAC21F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" y="2824"/>
              <a:ext cx="795" cy="31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B036FC0B-4729-489F-9E85-9E8BD33E1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" y="2854"/>
              <a:ext cx="75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RandomShooting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E916A73C-7A16-429B-A7DC-3AA541A5E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" y="2824"/>
              <a:ext cx="962" cy="31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499F5018-5C30-46E8-8E4B-0588E37CD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854"/>
              <a:ext cx="100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SurroundingShooting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8945AF80-E5B7-461F-8278-E4C9A7CE5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2824"/>
              <a:ext cx="705" cy="31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EFA80EEF-D61C-4789-B2D0-79314FC11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" y="2854"/>
              <a:ext cx="75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LinearShooting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5A254D46-931B-428A-B5FB-BE1D663CDA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4" y="2217"/>
              <a:ext cx="575" cy="607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478093B-3DA2-4EB7-B39B-074E53022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" y="2217"/>
              <a:ext cx="151" cy="152"/>
            </a:xfrm>
            <a:custGeom>
              <a:avLst/>
              <a:gdLst>
                <a:gd name="T0" fmla="*/ 98 w 151"/>
                <a:gd name="T1" fmla="*/ 152 h 152"/>
                <a:gd name="T2" fmla="*/ 151 w 151"/>
                <a:gd name="T3" fmla="*/ 0 h 152"/>
                <a:gd name="T4" fmla="*/ 0 w 151"/>
                <a:gd name="T5" fmla="*/ 61 h 152"/>
                <a:gd name="T6" fmla="*/ 98 w 151"/>
                <a:gd name="T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52">
                  <a:moveTo>
                    <a:pt x="98" y="152"/>
                  </a:moveTo>
                  <a:lnTo>
                    <a:pt x="151" y="0"/>
                  </a:lnTo>
                  <a:lnTo>
                    <a:pt x="0" y="61"/>
                  </a:lnTo>
                  <a:lnTo>
                    <a:pt x="98" y="152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9DBDA69C-801E-4A57-8A03-623BB92C64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71" y="2217"/>
              <a:ext cx="91" cy="607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38E8156-618F-4261-B7E5-9FA4C918D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2217"/>
              <a:ext cx="121" cy="159"/>
            </a:xfrm>
            <a:custGeom>
              <a:avLst/>
              <a:gdLst>
                <a:gd name="T0" fmla="*/ 121 w 121"/>
                <a:gd name="T1" fmla="*/ 136 h 159"/>
                <a:gd name="T2" fmla="*/ 38 w 121"/>
                <a:gd name="T3" fmla="*/ 0 h 159"/>
                <a:gd name="T4" fmla="*/ 0 w 121"/>
                <a:gd name="T5" fmla="*/ 159 h 159"/>
                <a:gd name="T6" fmla="*/ 121 w 121"/>
                <a:gd name="T7" fmla="*/ 13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59">
                  <a:moveTo>
                    <a:pt x="121" y="136"/>
                  </a:moveTo>
                  <a:lnTo>
                    <a:pt x="38" y="0"/>
                  </a:lnTo>
                  <a:lnTo>
                    <a:pt x="0" y="159"/>
                  </a:lnTo>
                  <a:lnTo>
                    <a:pt x="121" y="13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25E5A145-F5DC-4E77-9D69-5DF5E2CC0E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07" y="2217"/>
              <a:ext cx="720" cy="607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FC544DFC-6A7F-4581-93DC-BE870DEA2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7" y="2217"/>
              <a:ext cx="152" cy="144"/>
            </a:xfrm>
            <a:custGeom>
              <a:avLst/>
              <a:gdLst>
                <a:gd name="T0" fmla="*/ 152 w 152"/>
                <a:gd name="T1" fmla="*/ 45 h 144"/>
                <a:gd name="T2" fmla="*/ 0 w 152"/>
                <a:gd name="T3" fmla="*/ 0 h 144"/>
                <a:gd name="T4" fmla="*/ 76 w 152"/>
                <a:gd name="T5" fmla="*/ 144 h 144"/>
                <a:gd name="T6" fmla="*/ 152 w 152"/>
                <a:gd name="T7" fmla="*/ 4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44">
                  <a:moveTo>
                    <a:pt x="152" y="45"/>
                  </a:moveTo>
                  <a:lnTo>
                    <a:pt x="0" y="0"/>
                  </a:lnTo>
                  <a:lnTo>
                    <a:pt x="76" y="144"/>
                  </a:lnTo>
                  <a:lnTo>
                    <a:pt x="152" y="45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BC963789-C1BC-4735-8F11-215AFEF9D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1519"/>
              <a:ext cx="727" cy="425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80BB3833-5A7A-4934-B9E3-45626F2F2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8" y="1883"/>
              <a:ext cx="75" cy="61"/>
            </a:xfrm>
            <a:custGeom>
              <a:avLst/>
              <a:gdLst>
                <a:gd name="T0" fmla="*/ 0 w 75"/>
                <a:gd name="T1" fmla="*/ 53 h 61"/>
                <a:gd name="T2" fmla="*/ 75 w 75"/>
                <a:gd name="T3" fmla="*/ 61 h 61"/>
                <a:gd name="T4" fmla="*/ 30 w 75"/>
                <a:gd name="T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61">
                  <a:moveTo>
                    <a:pt x="0" y="53"/>
                  </a:moveTo>
                  <a:lnTo>
                    <a:pt x="75" y="61"/>
                  </a:lnTo>
                  <a:lnTo>
                    <a:pt x="30" y="0"/>
                  </a:lnTo>
                </a:path>
              </a:pathLst>
            </a:cu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DF1E785A-64FB-47B9-AFCA-C0746E63E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" y="1178"/>
              <a:ext cx="811" cy="3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9E8B0274-0508-477A-AC46-265750372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" y="1208"/>
              <a:ext cx="75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TacticsFactory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DE4CB16C-2DFE-4FDD-ADDA-74ABDC2A8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" y="1375"/>
              <a:ext cx="85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+CreateTactics()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992CF878-E7E7-4638-954B-1E680BC1B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9" y="1345"/>
              <a:ext cx="818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4CC822CA-E940-4BD3-9833-9411646B0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8" y="1519"/>
              <a:ext cx="0" cy="425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A34BF105-FA0B-418C-A293-556C61D16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8" y="1868"/>
              <a:ext cx="61" cy="76"/>
            </a:xfrm>
            <a:custGeom>
              <a:avLst/>
              <a:gdLst>
                <a:gd name="T0" fmla="*/ 0 w 61"/>
                <a:gd name="T1" fmla="*/ 0 h 76"/>
                <a:gd name="T2" fmla="*/ 30 w 61"/>
                <a:gd name="T3" fmla="*/ 76 h 76"/>
                <a:gd name="T4" fmla="*/ 61 w 61"/>
                <a:gd name="T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" h="76">
                  <a:moveTo>
                    <a:pt x="0" y="0"/>
                  </a:moveTo>
                  <a:lnTo>
                    <a:pt x="30" y="76"/>
                  </a:lnTo>
                  <a:lnTo>
                    <a:pt x="61" y="0"/>
                  </a:lnTo>
                </a:path>
              </a:pathLst>
            </a:cu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3809526B-F72F-4303-9BD3-A77AD3936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1345"/>
              <a:ext cx="553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70CC7827-4A03-4456-BD4D-06AF36376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3" y="1314"/>
              <a:ext cx="76" cy="61"/>
            </a:xfrm>
            <a:custGeom>
              <a:avLst/>
              <a:gdLst>
                <a:gd name="T0" fmla="*/ 0 w 76"/>
                <a:gd name="T1" fmla="*/ 61 h 61"/>
                <a:gd name="T2" fmla="*/ 76 w 76"/>
                <a:gd name="T3" fmla="*/ 31 h 61"/>
                <a:gd name="T4" fmla="*/ 0 w 76"/>
                <a:gd name="T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" h="61">
                  <a:moveTo>
                    <a:pt x="0" y="61"/>
                  </a:moveTo>
                  <a:lnTo>
                    <a:pt x="76" y="3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53CF4B-7393-4565-8AE6-9B16E779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41950"/>
      </p:ext>
    </p:extLst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Naredba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951856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MoveShapeCommand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MoveShapeCommand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(), 3, 7);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"Execute move shape command"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</a:t>
            </a:r>
            <a:r>
              <a:rPr lang="en-US" sz="1600" dirty="0" err="1">
                <a:solidFill>
                  <a:srgbClr val="996600"/>
                </a:solidFill>
                <a:latin typeface="Consolas" panose="020B0609020204030204" pitchFamily="49" charset="0"/>
              </a:rPr>
              <a:t>Execute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"Undo move shape command"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</a:t>
            </a:r>
            <a:r>
              <a:rPr lang="en-US" sz="1600" dirty="0" err="1">
                <a:solidFill>
                  <a:srgbClr val="996600"/>
                </a:solidFill>
                <a:latin typeface="Consolas" panose="020B0609020204030204" pitchFamily="49" charset="0"/>
              </a:rPr>
              <a:t>Undo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hr-HR" altLang="sr-Latn-RS" sz="16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54320-FFF7-48AA-AC5F-BF0A087C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248176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Interpretator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i="1" dirty="0" err="1"/>
              <a:t>Interpreter</a:t>
            </a:r>
            <a:r>
              <a:rPr lang="hr-HR" altLang="sr-Latn-RS" sz="2800" dirty="0"/>
              <a:t> – omogućava izračunavanje složenog izraza za različite vrijednosti konteksta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Generira se </a:t>
            </a:r>
            <a:r>
              <a:rPr lang="hr-HR" altLang="sr-Latn-RS" sz="2800" dirty="0" err="1"/>
              <a:t>sintaksno</a:t>
            </a:r>
            <a:r>
              <a:rPr lang="hr-HR" altLang="sr-Latn-RS" sz="2800" dirty="0"/>
              <a:t> stablo i ono se potom izračunava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interpretiranje logičkog izraza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48BCD4-9108-4883-AD8C-BB2FC4EC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17603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Interpretator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48BCD4-9108-4883-AD8C-BB2FC4EC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42</a:t>
            </a:fld>
            <a:endParaRPr lang="en-GB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0DF7CB03-EC2B-3EA9-CFF7-A85206B8F7A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76313" y="2124075"/>
            <a:ext cx="7143750" cy="2609850"/>
            <a:chOff x="615" y="1338"/>
            <a:chExt cx="4500" cy="16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A2527846-50EF-21C1-ABCB-2F7205CBD15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15" y="1338"/>
              <a:ext cx="4500" cy="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2F44B882-1AC2-71E8-660F-B543C6D09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" y="1458"/>
              <a:ext cx="745" cy="4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AA433963-5F8B-CC57-1FBD-9D054BF76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5" y="1561"/>
              <a:ext cx="46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IExpression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70985EDF-498F-AA9F-386C-279158593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1483"/>
              <a:ext cx="51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D77FA2C0-48CF-F3C2-8165-0955A6A15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" y="1693"/>
              <a:ext cx="66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8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+Interpret(Context)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9718EA5F-1CAE-204E-7500-62D932BFB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1669"/>
              <a:ext cx="751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49718300-F268-F380-4AEC-C36DED89B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2591"/>
              <a:ext cx="1022" cy="2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AB3A9AF2-67B5-0242-547F-FF2906D61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2615"/>
              <a:ext cx="107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ConstantTerminalExpression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4532FAA1-12DB-B445-F451-0B6D86F2B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2747"/>
              <a:ext cx="66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+Interpret(Context)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080A410A-787F-0F01-63FD-87C9F3DF95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0" y="2723"/>
              <a:ext cx="1028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E9C9B082-46C1-F83F-F974-D2FA2CAA4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2591"/>
              <a:ext cx="991" cy="2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C8745EC2-CEEA-338D-658D-8BCEB2CED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" y="2615"/>
              <a:ext cx="104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VariableTerminalExpression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736F29D9-5C92-65F1-1F43-5BC22C2E0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" y="2747"/>
              <a:ext cx="66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+Interpret(Context)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0C16E1AE-0630-822D-2A06-0EAFDF00BC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4" y="2723"/>
              <a:ext cx="997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EFB036CD-3A9F-64DD-221B-48E74E7321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3" y="1874"/>
              <a:ext cx="1352" cy="717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2D194419-EF56-A5F0-7B5F-597FEB594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9" y="1874"/>
              <a:ext cx="126" cy="96"/>
            </a:xfrm>
            <a:custGeom>
              <a:avLst/>
              <a:gdLst>
                <a:gd name="T0" fmla="*/ 42 w 126"/>
                <a:gd name="T1" fmla="*/ 96 h 96"/>
                <a:gd name="T2" fmla="*/ 126 w 126"/>
                <a:gd name="T3" fmla="*/ 0 h 96"/>
                <a:gd name="T4" fmla="*/ 0 w 126"/>
                <a:gd name="T5" fmla="*/ 12 h 96"/>
                <a:gd name="T6" fmla="*/ 42 w 126"/>
                <a:gd name="T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96">
                  <a:moveTo>
                    <a:pt x="42" y="96"/>
                  </a:moveTo>
                  <a:lnTo>
                    <a:pt x="126" y="0"/>
                  </a:lnTo>
                  <a:lnTo>
                    <a:pt x="0" y="12"/>
                  </a:lnTo>
                  <a:lnTo>
                    <a:pt x="42" y="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32A0EC05-38AE-9AD4-A1CF-A59119A961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1" y="1892"/>
              <a:ext cx="552" cy="699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ACC62F03-BF8B-37C5-C9A7-7FC7B5904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9" y="1892"/>
              <a:ext cx="114" cy="127"/>
            </a:xfrm>
            <a:custGeom>
              <a:avLst/>
              <a:gdLst>
                <a:gd name="T0" fmla="*/ 78 w 114"/>
                <a:gd name="T1" fmla="*/ 127 h 127"/>
                <a:gd name="T2" fmla="*/ 114 w 114"/>
                <a:gd name="T3" fmla="*/ 0 h 127"/>
                <a:gd name="T4" fmla="*/ 0 w 114"/>
                <a:gd name="T5" fmla="*/ 60 h 127"/>
                <a:gd name="T6" fmla="*/ 78 w 114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7">
                  <a:moveTo>
                    <a:pt x="78" y="127"/>
                  </a:moveTo>
                  <a:lnTo>
                    <a:pt x="114" y="0"/>
                  </a:lnTo>
                  <a:lnTo>
                    <a:pt x="0" y="60"/>
                  </a:lnTo>
                  <a:lnTo>
                    <a:pt x="78" y="1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6BF86CF1-D155-0D8F-3755-0D78B1535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1" y="2591"/>
              <a:ext cx="643" cy="2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B89D42BF-1D89-5928-D36E-88C3E93AC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2615"/>
              <a:ext cx="51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OrExpression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CB55CC04-6771-A51E-4906-E950AE643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" y="2747"/>
              <a:ext cx="66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+Interpret(Context)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F1305523-6CB7-4088-5EAB-0F541C8AD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1" y="2723"/>
              <a:ext cx="649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9" name="Rectangle 26">
              <a:extLst>
                <a:ext uri="{FF2B5EF4-FFF2-40B4-BE49-F238E27FC236}">
                  <a16:creationId xmlns:a16="http://schemas.microsoft.com/office/drawing/2014/main" id="{1EC8E7E5-6911-C695-C75E-63E0DC930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1" y="2591"/>
              <a:ext cx="643" cy="2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8BCEA7FB-B03C-8125-F2CC-133398EC2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9" y="2615"/>
              <a:ext cx="57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AndExpression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F42C9203-E92E-8BB7-78E7-BD60E2666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1" y="2747"/>
              <a:ext cx="66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+Interpret(Context)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3EE8A0F6-69B4-CF01-9BF3-08E33FB4C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1" y="2723"/>
              <a:ext cx="649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A91CDDF8-9F74-F46E-89A2-D14933D47D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74" y="1892"/>
              <a:ext cx="108" cy="699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1E7E71B9-C7DC-9F7F-3A26-A5801241C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" y="1892"/>
              <a:ext cx="96" cy="127"/>
            </a:xfrm>
            <a:custGeom>
              <a:avLst/>
              <a:gdLst>
                <a:gd name="T0" fmla="*/ 96 w 96"/>
                <a:gd name="T1" fmla="*/ 108 h 127"/>
                <a:gd name="T2" fmla="*/ 30 w 96"/>
                <a:gd name="T3" fmla="*/ 0 h 127"/>
                <a:gd name="T4" fmla="*/ 0 w 96"/>
                <a:gd name="T5" fmla="*/ 127 h 127"/>
                <a:gd name="T6" fmla="*/ 96 w 96"/>
                <a:gd name="T7" fmla="*/ 108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27">
                  <a:moveTo>
                    <a:pt x="96" y="108"/>
                  </a:moveTo>
                  <a:lnTo>
                    <a:pt x="30" y="0"/>
                  </a:lnTo>
                  <a:lnTo>
                    <a:pt x="0" y="127"/>
                  </a:lnTo>
                  <a:lnTo>
                    <a:pt x="96" y="10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556CD4A2-0C87-B97D-5C3D-A677B66764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78" y="1892"/>
              <a:ext cx="787" cy="699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AA9FC01D-D360-AD55-CD0C-52FB74F06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" y="1892"/>
              <a:ext cx="120" cy="114"/>
            </a:xfrm>
            <a:custGeom>
              <a:avLst/>
              <a:gdLst>
                <a:gd name="T0" fmla="*/ 120 w 120"/>
                <a:gd name="T1" fmla="*/ 42 h 114"/>
                <a:gd name="T2" fmla="*/ 0 w 120"/>
                <a:gd name="T3" fmla="*/ 0 h 114"/>
                <a:gd name="T4" fmla="*/ 54 w 120"/>
                <a:gd name="T5" fmla="*/ 114 h 114"/>
                <a:gd name="T6" fmla="*/ 120 w 120"/>
                <a:gd name="T7" fmla="*/ 4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4">
                  <a:moveTo>
                    <a:pt x="120" y="42"/>
                  </a:moveTo>
                  <a:lnTo>
                    <a:pt x="0" y="0"/>
                  </a:lnTo>
                  <a:lnTo>
                    <a:pt x="54" y="114"/>
                  </a:lnTo>
                  <a:lnTo>
                    <a:pt x="12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32833EB3-C0BD-AD8C-0A42-52BEF9797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6" y="1675"/>
              <a:ext cx="306" cy="1060"/>
            </a:xfrm>
            <a:custGeom>
              <a:avLst/>
              <a:gdLst>
                <a:gd name="T0" fmla="*/ 0 w 306"/>
                <a:gd name="T1" fmla="*/ 0 h 1060"/>
                <a:gd name="T2" fmla="*/ 306 w 306"/>
                <a:gd name="T3" fmla="*/ 0 h 1060"/>
                <a:gd name="T4" fmla="*/ 306 w 306"/>
                <a:gd name="T5" fmla="*/ 1060 h 1060"/>
                <a:gd name="T6" fmla="*/ 114 w 306"/>
                <a:gd name="T7" fmla="*/ 1054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" h="1060">
                  <a:moveTo>
                    <a:pt x="0" y="0"/>
                  </a:moveTo>
                  <a:lnTo>
                    <a:pt x="306" y="0"/>
                  </a:lnTo>
                  <a:lnTo>
                    <a:pt x="306" y="1060"/>
                  </a:lnTo>
                  <a:lnTo>
                    <a:pt x="114" y="1054"/>
                  </a:lnTo>
                </a:path>
              </a:pathLst>
            </a:custGeom>
            <a:noFill/>
            <a:ln w="952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1DAA64D7-0171-965E-73EC-4139E79D4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711"/>
              <a:ext cx="126" cy="42"/>
            </a:xfrm>
            <a:custGeom>
              <a:avLst/>
              <a:gdLst>
                <a:gd name="T0" fmla="*/ 60 w 126"/>
                <a:gd name="T1" fmla="*/ 0 h 42"/>
                <a:gd name="T2" fmla="*/ 0 w 126"/>
                <a:gd name="T3" fmla="*/ 18 h 42"/>
                <a:gd name="T4" fmla="*/ 60 w 126"/>
                <a:gd name="T5" fmla="*/ 42 h 42"/>
                <a:gd name="T6" fmla="*/ 126 w 126"/>
                <a:gd name="T7" fmla="*/ 18 h 42"/>
                <a:gd name="T8" fmla="*/ 60 w 12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42">
                  <a:moveTo>
                    <a:pt x="60" y="0"/>
                  </a:moveTo>
                  <a:lnTo>
                    <a:pt x="0" y="18"/>
                  </a:lnTo>
                  <a:lnTo>
                    <a:pt x="60" y="42"/>
                  </a:lnTo>
                  <a:lnTo>
                    <a:pt x="126" y="1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7AC8E50C-8C84-2544-B2CF-898A7DBFB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6" y="1651"/>
              <a:ext cx="60" cy="48"/>
            </a:xfrm>
            <a:custGeom>
              <a:avLst/>
              <a:gdLst>
                <a:gd name="T0" fmla="*/ 60 w 60"/>
                <a:gd name="T1" fmla="*/ 0 h 48"/>
                <a:gd name="T2" fmla="*/ 0 w 60"/>
                <a:gd name="T3" fmla="*/ 24 h 48"/>
                <a:gd name="T4" fmla="*/ 60 w 60"/>
                <a:gd name="T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48">
                  <a:moveTo>
                    <a:pt x="60" y="0"/>
                  </a:moveTo>
                  <a:lnTo>
                    <a:pt x="0" y="24"/>
                  </a:lnTo>
                  <a:lnTo>
                    <a:pt x="60" y="48"/>
                  </a:lnTo>
                </a:path>
              </a:pathLst>
            </a:custGeom>
            <a:noFill/>
            <a:ln w="952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0" name="Rectangle 37">
              <a:extLst>
                <a:ext uri="{FF2B5EF4-FFF2-40B4-BE49-F238E27FC236}">
                  <a16:creationId xmlns:a16="http://schemas.microsoft.com/office/drawing/2014/main" id="{3F7BEE92-9EED-B0C5-402C-67CC6E673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2627"/>
              <a:ext cx="6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1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38">
              <a:extLst>
                <a:ext uri="{FF2B5EF4-FFF2-40B4-BE49-F238E27FC236}">
                  <a16:creationId xmlns:a16="http://schemas.microsoft.com/office/drawing/2014/main" id="{D9599DEC-3C31-E59B-359E-6FE3E74AB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711"/>
              <a:ext cx="6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2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0EB4A68F-8C0D-16F8-F98C-C5BA8BC3B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6" y="1675"/>
              <a:ext cx="1388" cy="1042"/>
            </a:xfrm>
            <a:custGeom>
              <a:avLst/>
              <a:gdLst>
                <a:gd name="T0" fmla="*/ 0 w 1388"/>
                <a:gd name="T1" fmla="*/ 0 h 1042"/>
                <a:gd name="T2" fmla="*/ 1388 w 1388"/>
                <a:gd name="T3" fmla="*/ 0 h 1042"/>
                <a:gd name="T4" fmla="*/ 1388 w 1388"/>
                <a:gd name="T5" fmla="*/ 1036 h 1042"/>
                <a:gd name="T6" fmla="*/ 1124 w 1388"/>
                <a:gd name="T7" fmla="*/ 104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8" h="1042">
                  <a:moveTo>
                    <a:pt x="0" y="0"/>
                  </a:moveTo>
                  <a:lnTo>
                    <a:pt x="1388" y="0"/>
                  </a:lnTo>
                  <a:lnTo>
                    <a:pt x="1388" y="1036"/>
                  </a:lnTo>
                  <a:lnTo>
                    <a:pt x="1124" y="1042"/>
                  </a:lnTo>
                </a:path>
              </a:pathLst>
            </a:custGeom>
            <a:noFill/>
            <a:ln w="952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D2196BA5-7E36-3AA3-A06A-41B19D435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0" y="2693"/>
              <a:ext cx="126" cy="42"/>
            </a:xfrm>
            <a:custGeom>
              <a:avLst/>
              <a:gdLst>
                <a:gd name="T0" fmla="*/ 60 w 126"/>
                <a:gd name="T1" fmla="*/ 0 h 42"/>
                <a:gd name="T2" fmla="*/ 0 w 126"/>
                <a:gd name="T3" fmla="*/ 24 h 42"/>
                <a:gd name="T4" fmla="*/ 60 w 126"/>
                <a:gd name="T5" fmla="*/ 42 h 42"/>
                <a:gd name="T6" fmla="*/ 126 w 126"/>
                <a:gd name="T7" fmla="*/ 24 h 42"/>
                <a:gd name="T8" fmla="*/ 60 w 12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42">
                  <a:moveTo>
                    <a:pt x="60" y="0"/>
                  </a:moveTo>
                  <a:lnTo>
                    <a:pt x="0" y="24"/>
                  </a:lnTo>
                  <a:lnTo>
                    <a:pt x="60" y="42"/>
                  </a:lnTo>
                  <a:lnTo>
                    <a:pt x="126" y="2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4" name="Rectangle 41">
              <a:extLst>
                <a:ext uri="{FF2B5EF4-FFF2-40B4-BE49-F238E27FC236}">
                  <a16:creationId xmlns:a16="http://schemas.microsoft.com/office/drawing/2014/main" id="{9262E274-A058-DD2A-F06D-75BAA2AEB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609"/>
              <a:ext cx="6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1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2">
              <a:extLst>
                <a:ext uri="{FF2B5EF4-FFF2-40B4-BE49-F238E27FC236}">
                  <a16:creationId xmlns:a16="http://schemas.microsoft.com/office/drawing/2014/main" id="{84A15927-973E-6E84-9242-1F98FEA54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" y="1549"/>
              <a:ext cx="505" cy="2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6" name="Rectangle 43">
              <a:extLst>
                <a:ext uri="{FF2B5EF4-FFF2-40B4-BE49-F238E27FC236}">
                  <a16:creationId xmlns:a16="http://schemas.microsoft.com/office/drawing/2014/main" id="{A7EA5C86-0AA9-B77A-1A0D-A145EF44A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" y="1573"/>
              <a:ext cx="24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Client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Line 44">
              <a:extLst>
                <a:ext uri="{FF2B5EF4-FFF2-40B4-BE49-F238E27FC236}">
                  <a16:creationId xmlns:a16="http://schemas.microsoft.com/office/drawing/2014/main" id="{37215757-A487-F17F-B098-E7647D4FF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2" y="1675"/>
              <a:ext cx="1063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02856BC8-65B4-D2D4-6A65-8F2679EE0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" y="1651"/>
              <a:ext cx="60" cy="48"/>
            </a:xfrm>
            <a:custGeom>
              <a:avLst/>
              <a:gdLst>
                <a:gd name="T0" fmla="*/ 0 w 60"/>
                <a:gd name="T1" fmla="*/ 48 h 48"/>
                <a:gd name="T2" fmla="*/ 60 w 60"/>
                <a:gd name="T3" fmla="*/ 24 h 48"/>
                <a:gd name="T4" fmla="*/ 0 w 60"/>
                <a:gd name="T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48">
                  <a:moveTo>
                    <a:pt x="0" y="48"/>
                  </a:moveTo>
                  <a:lnTo>
                    <a:pt x="60" y="2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9" name="Rectangle 46">
              <a:extLst>
                <a:ext uri="{FF2B5EF4-FFF2-40B4-BE49-F238E27FC236}">
                  <a16:creationId xmlns:a16="http://schemas.microsoft.com/office/drawing/2014/main" id="{03BE60C3-8E37-28A1-FA45-DD85EA946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1988"/>
              <a:ext cx="523" cy="2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0" name="Rectangle 47">
              <a:extLst>
                <a:ext uri="{FF2B5EF4-FFF2-40B4-BE49-F238E27FC236}">
                  <a16:creationId xmlns:a16="http://schemas.microsoft.com/office/drawing/2014/main" id="{005399F0-9BE4-6E06-D30F-93E2F4022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" y="2012"/>
              <a:ext cx="31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Context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Line 48">
              <a:extLst>
                <a:ext uri="{FF2B5EF4-FFF2-40B4-BE49-F238E27FC236}">
                  <a16:creationId xmlns:a16="http://schemas.microsoft.com/office/drawing/2014/main" id="{84342480-DF6A-498F-766B-12BCBE3F7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3" y="1802"/>
              <a:ext cx="0" cy="18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6B733A77-F60E-BC2A-6362-DD1CBF4AC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9" y="1928"/>
              <a:ext cx="48" cy="60"/>
            </a:xfrm>
            <a:custGeom>
              <a:avLst/>
              <a:gdLst>
                <a:gd name="T0" fmla="*/ 0 w 48"/>
                <a:gd name="T1" fmla="*/ 0 h 60"/>
                <a:gd name="T2" fmla="*/ 24 w 48"/>
                <a:gd name="T3" fmla="*/ 60 h 60"/>
                <a:gd name="T4" fmla="*/ 48 w 48"/>
                <a:gd name="T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60">
                  <a:moveTo>
                    <a:pt x="0" y="0"/>
                  </a:moveTo>
                  <a:lnTo>
                    <a:pt x="24" y="60"/>
                  </a:lnTo>
                  <a:lnTo>
                    <a:pt x="48" y="0"/>
                  </a:lnTo>
                </a:path>
              </a:pathLst>
            </a:custGeom>
            <a:noFill/>
            <a:ln w="952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</p:spTree>
    <p:extLst>
      <p:ext uri="{BB962C8B-B14F-4D97-AF65-F5344CB8AC3E}">
        <p14:creationId xmlns:p14="http://schemas.microsoft.com/office/powerpoint/2010/main" val="3307343205"/>
      </p:ext>
    </p:extLst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Promatrač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i="1" dirty="0" err="1"/>
              <a:t>Observer</a:t>
            </a:r>
            <a:r>
              <a:rPr lang="hr-HR" altLang="sr-Latn-RS" sz="2800" dirty="0"/>
              <a:t> – jedan objekt </a:t>
            </a:r>
            <a:r>
              <a:rPr lang="en-US" altLang="sr-Latn-RS" sz="2800" dirty="0"/>
              <a:t>(</a:t>
            </a:r>
            <a:r>
              <a:rPr lang="en-US" altLang="sr-Latn-RS" sz="2800" i="1" dirty="0" err="1"/>
              <a:t>subje</a:t>
            </a:r>
            <a:r>
              <a:rPr lang="hr-HR" altLang="sr-Latn-RS" sz="2800" i="1" dirty="0"/>
              <a:t>c</a:t>
            </a:r>
            <a:r>
              <a:rPr lang="en-US" altLang="sr-Latn-RS" sz="2800" i="1" dirty="0"/>
              <a:t>t</a:t>
            </a:r>
            <a:r>
              <a:rPr lang="en-US" altLang="sr-Latn-RS" sz="2800" dirty="0"/>
              <a:t>, </a:t>
            </a:r>
            <a:r>
              <a:rPr lang="en-US" altLang="sr-Latn-RS" sz="2800" i="1" dirty="0"/>
              <a:t>publisher</a:t>
            </a:r>
            <a:r>
              <a:rPr lang="hr-HR" altLang="sr-Latn-RS" sz="2800" i="1" dirty="0"/>
              <a:t> - izdavač</a:t>
            </a:r>
            <a:r>
              <a:rPr lang="en-US" altLang="sr-Latn-RS" sz="2800" dirty="0"/>
              <a:t>) </a:t>
            </a:r>
            <a:r>
              <a:rPr lang="hr-HR" altLang="sr-Latn-RS" sz="2800" dirty="0"/>
              <a:t>dozvoljava da se drugi objekti </a:t>
            </a:r>
            <a:r>
              <a:rPr lang="en-US" altLang="sr-Latn-RS" sz="2800" dirty="0"/>
              <a:t>(</a:t>
            </a:r>
            <a:r>
              <a:rPr lang="hr-HR" altLang="sr-Latn-RS" sz="2800" i="1" dirty="0" err="1"/>
              <a:t>observers</a:t>
            </a:r>
            <a:r>
              <a:rPr lang="hr-HR" altLang="sr-Latn-RS" sz="2800" i="1" dirty="0"/>
              <a:t> - promatrači</a:t>
            </a:r>
            <a:r>
              <a:rPr lang="en-US" altLang="sr-Latn-RS" sz="2800" i="1" dirty="0"/>
              <a:t>, subscribers</a:t>
            </a:r>
            <a:r>
              <a:rPr lang="hr-HR" altLang="sr-Latn-RS" sz="2800" i="1" dirty="0"/>
              <a:t> - pretplatnici</a:t>
            </a:r>
            <a:r>
              <a:rPr lang="en-US" altLang="sr-Latn-RS" sz="2800" dirty="0"/>
              <a:t>) </a:t>
            </a:r>
            <a:r>
              <a:rPr lang="hr-HR" altLang="sr-Latn-RS" sz="2800" dirty="0"/>
              <a:t>mogu predbilježiti za obavijesti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U</a:t>
            </a:r>
            <a:r>
              <a:rPr lang="en-US" altLang="sr-Latn-RS" sz="2800" dirty="0"/>
              <a:t> </a:t>
            </a:r>
            <a:r>
              <a:rPr lang="hr-HR" altLang="sr-Latn-RS" sz="2800" dirty="0"/>
              <a:t>jeziku </a:t>
            </a:r>
            <a:r>
              <a:rPr lang="en-US" altLang="sr-Latn-RS" sz="2800" dirty="0"/>
              <a:t>C# </a:t>
            </a:r>
            <a:r>
              <a:rPr lang="hr-HR" altLang="sr-Latn-RS" sz="2800" dirty="0"/>
              <a:t>obrazac promatrač je ugrađen u jezik kroz ključnu riječ event</a:t>
            </a:r>
            <a:endParaRPr lang="en-US" altLang="sr-Latn-RS" sz="2800" dirty="0"/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kontrole na </a:t>
            </a:r>
            <a:r>
              <a:rPr lang="hr-HR" altLang="sr-Latn-RS" sz="2800" dirty="0" err="1"/>
              <a:t>WinForm</a:t>
            </a:r>
            <a:r>
              <a:rPr lang="hr-HR" altLang="sr-Latn-RS" sz="2800" dirty="0"/>
              <a:t> dijalogu mogu se predbilježiti za događaje koje generira jedna od kontrola</a:t>
            </a:r>
          </a:p>
          <a:p>
            <a:pPr marL="569913" indent="-569913" eaLnBrk="1" hangingPunct="1">
              <a:buSzTx/>
            </a:pP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C8C840-0D37-46B9-90A0-1CED90CA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71128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Metoda predloška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i="1" dirty="0"/>
              <a:t>Template </a:t>
            </a:r>
            <a:r>
              <a:rPr lang="hr-HR" altLang="sr-Latn-RS" sz="2800" i="1" dirty="0" err="1"/>
              <a:t>method</a:t>
            </a:r>
            <a:r>
              <a:rPr lang="hr-HR" altLang="sr-Latn-RS" sz="2800" dirty="0"/>
              <a:t> – bazna klasa definira osnovne korake algoritma, izvedene klase nadglasavaju (</a:t>
            </a:r>
            <a:r>
              <a:rPr lang="hr-HR" altLang="sr-Latn-RS" sz="2800" i="1" dirty="0" err="1"/>
              <a:t>override</a:t>
            </a:r>
            <a:r>
              <a:rPr lang="hr-HR" altLang="sr-Latn-RS" sz="2800" dirty="0"/>
              <a:t>) pojedine korake implementacije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u potapanju brodova korištena je jedna klasa </a:t>
            </a:r>
            <a:r>
              <a:rPr lang="hr-HR" altLang="sr-Latn-RS" sz="2800" dirty="0">
                <a:solidFill>
                  <a:srgbClr val="3399FF"/>
                </a:solidFill>
                <a:latin typeface="Consolas" panose="020B0609020204030204" pitchFamily="49" charset="0"/>
              </a:rPr>
              <a:t>Grid</a:t>
            </a:r>
            <a:r>
              <a:rPr lang="hr-HR" altLang="sr-Latn-RS" sz="2800" dirty="0"/>
              <a:t> za slaganje flote i za evidenciju gađanja, iako su im odgovornosti različite: jedna treba pružiti polja za flotu, a druga evidentirati stanja gađanih polja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D0AE62-07FD-420A-A21D-F1A66F16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44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92907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Metoda predloška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/>
              <a:t>Za obje odgovornosti nam treba metoda </a:t>
            </a:r>
            <a:r>
              <a:rPr lang="hr-HR" altLang="sr-Latn-RS" sz="2800" dirty="0" err="1">
                <a:solidFill>
                  <a:srgbClr val="996600"/>
                </a:solidFill>
                <a:latin typeface="Consolas" panose="020B0609020204030204" pitchFamily="49" charset="0"/>
              </a:rPr>
              <a:t>GetAvailablePlacements</a:t>
            </a:r>
            <a:r>
              <a:rPr lang="hr-HR" altLang="sr-Latn-RS" sz="2800" dirty="0"/>
              <a:t>, s time da se u jednoj provjerava postoji li polje, a u drugoj je li to polje bilo gađano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Umjesto jedne klase, trebali bismo uvesti dvije klase s različitim odgovornostima, ali ne želimo duplicirati k</a:t>
            </a:r>
            <a:r>
              <a:rPr lang="hr-HR" altLang="sr-Latn-RS" sz="2800" dirty="0">
                <a:latin typeface="Arial" panose="020B0604020202020204" pitchFamily="34" charset="0"/>
                <a:cs typeface="Arial" panose="020B0604020202020204" pitchFamily="34" charset="0"/>
              </a:rPr>
              <a:t>ôd</a:t>
            </a:r>
          </a:p>
          <a:p>
            <a:pPr marL="569913" indent="-569913" eaLnBrk="1" hangingPunct="1">
              <a:buSzTx/>
            </a:pPr>
            <a:r>
              <a:rPr lang="hr-HR" altLang="sr-Latn-RS" sz="2800" dirty="0">
                <a:latin typeface="Arial" panose="020B0604020202020204" pitchFamily="34" charset="0"/>
                <a:cs typeface="Arial" panose="020B0604020202020204" pitchFamily="34" charset="0"/>
              </a:rPr>
              <a:t>Prebacimo zajednički </a:t>
            </a:r>
            <a:r>
              <a:rPr lang="hr-HR" altLang="sr-Latn-RS" sz="2800" dirty="0"/>
              <a:t>k</a:t>
            </a:r>
            <a:r>
              <a:rPr lang="hr-HR" altLang="sr-Latn-RS" sz="2800" dirty="0">
                <a:latin typeface="Arial" panose="020B0604020202020204" pitchFamily="34" charset="0"/>
                <a:cs typeface="Arial" panose="020B0604020202020204" pitchFamily="34" charset="0"/>
              </a:rPr>
              <a:t>ôd u baznu klasu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157E03-1587-4E96-85A8-133C65A5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45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174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Metoda predloška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r-HR" sz="900" dirty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  <a:br>
              <a:rPr lang="hr-HR" sz="9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GetHorizontalPlacements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2060"/>
                </a:solidFill>
                <a:latin typeface="Consolas" panose="020B0609020204030204" pitchFamily="49" charset="0"/>
              </a:rPr>
              <a:t>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&gt;&gt;();</a:t>
            </a:r>
          </a:p>
          <a:p>
            <a:pPr marL="0" indent="0">
              <a:buNone/>
            </a:pP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r = 0; r &lt; Rows; ++r)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LimitedQueue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gathered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65AFC5"/>
                </a:solidFill>
                <a:latin typeface="Consolas" panose="020B0609020204030204" pitchFamily="49" charset="0"/>
              </a:rPr>
              <a:t>LimitedQueue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900" dirty="0">
                <a:solidFill>
                  <a:srgbClr val="002060"/>
                </a:solidFill>
                <a:latin typeface="Consolas" panose="020B0609020204030204" pitchFamily="49" charset="0"/>
              </a:rPr>
              <a:t>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 = 0; c &lt; Columns; ++c)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IsSquareAvailable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(r, c))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gathered.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Enqueue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(squares[r, c]);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gathered.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Clear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gathered.Count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== length)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Add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gathered.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ToArray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&gt;()));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IsSquareAvailable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row,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column);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eaLnBrk="1" hangingPunct="1">
              <a:buSzTx/>
              <a:buNone/>
            </a:pPr>
            <a:endParaRPr lang="hr-HR" altLang="sr-Latn-RS" sz="9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1158A-E64C-41DB-A1CD-6D403F46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46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989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Metoda predloška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/>
              <a:t>U izvedenim klasama implementiramo metodu </a:t>
            </a:r>
            <a:r>
              <a:rPr lang="hr-HR" altLang="sr-Latn-RS" sz="2800" dirty="0" err="1">
                <a:solidFill>
                  <a:srgbClr val="9966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IsSquareAvailable</a:t>
            </a:r>
            <a:r>
              <a:rPr lang="hr-HR" altLang="sr-Latn-RS" sz="2800" dirty="0"/>
              <a:t>: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4DD047-99F0-47E5-A0C4-88845215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47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76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Metoda predloška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FleetGrid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050" dirty="0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FleetGrid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rows,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columns) :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(rows, columns)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IsSquareAvailable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row,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column)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squares[row, column] !=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Enemy</a:t>
            </a:r>
            <a:r>
              <a:rPr lang="en-US" sz="1050" dirty="0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050" dirty="0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EnemyGrid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rows,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columns) :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(rows, columns)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IsSquareAvailable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row,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column)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squares[row, column].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SquareState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SquareState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.Default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altLang="sr-Latn-RS" sz="105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2D8159-93F9-419A-9FC1-88291701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48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95569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Posjetitelj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i="1" dirty="0" err="1"/>
              <a:t>Visitor</a:t>
            </a:r>
            <a:r>
              <a:rPr lang="hr-HR" altLang="sr-Latn-RS" sz="2800" dirty="0"/>
              <a:t> – omogućava proširenje funkcionalnosti objekata bez da se mijenja njihov kod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Novu funkcionalnost implementiraju posjetitelji, a objekti prihvaćaju te posjetitelje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u programu za prikaz geometrijskih likova želimo omogućiti </a:t>
            </a:r>
            <a:r>
              <a:rPr lang="hr-HR" altLang="sr-Latn-RS" sz="2800" dirty="0" err="1"/>
              <a:t>serijalizaciju</a:t>
            </a:r>
            <a:r>
              <a:rPr lang="hr-HR" altLang="sr-Latn-RS" sz="2800" dirty="0"/>
              <a:t> podataka o likovima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48BCD4-9108-4883-AD8C-BB2FC4EC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49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28110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Tvornička metoda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92DDB9-B0CC-4EC8-9FEF-4E0AE1A25F88}"/>
              </a:ext>
            </a:extLst>
          </p:cNvPr>
          <p:cNvSpPr/>
          <p:nvPr/>
        </p:nvSpPr>
        <p:spPr>
          <a:xfrm>
            <a:off x="827584" y="1988840"/>
            <a:ext cx="7416824" cy="3970318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TacticsFactory</a:t>
            </a:r>
            <a:endParaRPr lang="hr-HR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TacticsFactory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.grid =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hr-HR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grid;</a:t>
            </a:r>
          </a:p>
          <a:p>
            <a:endParaRPr lang="hr-HR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ITargetSelect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CreateTactics(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ShootingTactics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squaresHit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shipLength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switch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case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ShootingTactics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.Random: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RandomShooting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shipLength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case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ShootingTactics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.Surrounding: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SurroundingShooting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squaresHit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[0],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shipLength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case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ShootingTactics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.Linear: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LinearShooting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(grid,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squaresHit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shipLength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default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82690-FD87-4D7E-B966-B97B5511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86388"/>
      </p:ext>
    </p:extLst>
  </p:cSld>
  <p:clrMapOvr>
    <a:masterClrMapping/>
  </p:clrMapOvr>
  <p:transition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Posjetitelj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48BCD4-9108-4883-AD8C-BB2FC4EC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50</a:t>
            </a:fld>
            <a:endParaRPr lang="en-GB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CF1416B3-2D32-4215-8DD3-467E61AE2ED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35062" y="1988840"/>
            <a:ext cx="6873875" cy="3352800"/>
            <a:chOff x="715" y="1104"/>
            <a:chExt cx="4330" cy="2112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CE485040-F04C-4BF1-9B67-3C42DFB208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15" y="1104"/>
              <a:ext cx="4330" cy="2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8EC24A3A-E30D-4DE0-93D8-4ED0D0D33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" y="1422"/>
              <a:ext cx="1434" cy="521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C6B55756-5D73-441F-9C18-0767C144E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" y="1461"/>
              <a:ext cx="41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Shape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C3B55331-4167-478A-A20A-53022FE57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1673"/>
              <a:ext cx="155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+AcceptVisitor(IShapeVisitor)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2E02D1C2-3996-4A55-B456-4FB0D1D24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8" y="1634"/>
              <a:ext cx="1443" cy="0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675BC576-D627-469B-80ED-2D955B50F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2618"/>
              <a:ext cx="809" cy="395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EF807B9B-794C-48FB-9790-B33880D38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2657"/>
              <a:ext cx="38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Circle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0BE7DA9F-133D-4D60-9763-5BEC2DD53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2618"/>
              <a:ext cx="750" cy="395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5AD1E1B1-DC87-406E-BD41-8E13610BC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" y="2657"/>
              <a:ext cx="63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Rectangle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1DB8FF7D-7BBF-447C-A1CC-6160AF452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" y="1297"/>
              <a:ext cx="953" cy="771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8D64BFFF-4439-4EDA-A92F-4EE24D1F7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7" y="1461"/>
              <a:ext cx="84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IShapeVisitor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21CB0D7E-4D07-433E-BBF6-C0506920C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7" y="1335"/>
              <a:ext cx="82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&lt;&lt;interface&gt;&gt;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6757A1E7-46C0-4EAB-A3A8-ACFDF6D76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1673"/>
              <a:ext cx="7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+Visit(Circle)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C06D0F40-7D26-435C-96B3-F4B33F52A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1798"/>
              <a:ext cx="9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+Visit(Rectangle)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A18572AD-2281-4AE7-B0C3-27F6B63ED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2" y="1634"/>
              <a:ext cx="962" cy="0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0965E55D-5555-4B61-A442-7B9B91217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" y="2618"/>
              <a:ext cx="1030" cy="395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9A2D54CE-859E-4670-9223-D44CDED4D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" y="2657"/>
              <a:ext cx="106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SaveShapeVisitor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D5BF3726-1795-4C05-99D1-37C99FF22F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56" y="1953"/>
              <a:ext cx="481" cy="665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B803E152-2E6F-4B17-829A-02A260D54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4" y="1953"/>
              <a:ext cx="173" cy="202"/>
            </a:xfrm>
            <a:custGeom>
              <a:avLst/>
              <a:gdLst>
                <a:gd name="T0" fmla="*/ 125 w 173"/>
                <a:gd name="T1" fmla="*/ 202 h 202"/>
                <a:gd name="T2" fmla="*/ 173 w 173"/>
                <a:gd name="T3" fmla="*/ 0 h 202"/>
                <a:gd name="T4" fmla="*/ 0 w 173"/>
                <a:gd name="T5" fmla="*/ 106 h 202"/>
                <a:gd name="T6" fmla="*/ 125 w 173"/>
                <a:gd name="T7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202">
                  <a:moveTo>
                    <a:pt x="125" y="202"/>
                  </a:moveTo>
                  <a:lnTo>
                    <a:pt x="173" y="0"/>
                  </a:lnTo>
                  <a:lnTo>
                    <a:pt x="0" y="106"/>
                  </a:lnTo>
                  <a:lnTo>
                    <a:pt x="125" y="202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22DCC0F3-D2DF-43CF-B5A4-D52872FAFF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22" y="1953"/>
              <a:ext cx="471" cy="665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1E11647A-BA57-44F6-B897-AA8B343BF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2" y="1953"/>
              <a:ext cx="173" cy="202"/>
            </a:xfrm>
            <a:custGeom>
              <a:avLst/>
              <a:gdLst>
                <a:gd name="T0" fmla="*/ 173 w 173"/>
                <a:gd name="T1" fmla="*/ 106 h 202"/>
                <a:gd name="T2" fmla="*/ 0 w 173"/>
                <a:gd name="T3" fmla="*/ 0 h 202"/>
                <a:gd name="T4" fmla="*/ 38 w 173"/>
                <a:gd name="T5" fmla="*/ 202 h 202"/>
                <a:gd name="T6" fmla="*/ 173 w 173"/>
                <a:gd name="T7" fmla="*/ 106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202">
                  <a:moveTo>
                    <a:pt x="173" y="106"/>
                  </a:moveTo>
                  <a:lnTo>
                    <a:pt x="0" y="0"/>
                  </a:lnTo>
                  <a:lnTo>
                    <a:pt x="38" y="202"/>
                  </a:lnTo>
                  <a:lnTo>
                    <a:pt x="173" y="106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BF4AE33B-73CD-4CB1-971A-87727620F8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3" y="2078"/>
              <a:ext cx="0" cy="540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C64D6AA2-B567-457D-9E56-DFFE0B43D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6" y="2078"/>
              <a:ext cx="154" cy="193"/>
            </a:xfrm>
            <a:custGeom>
              <a:avLst/>
              <a:gdLst>
                <a:gd name="T0" fmla="*/ 154 w 154"/>
                <a:gd name="T1" fmla="*/ 193 h 193"/>
                <a:gd name="T2" fmla="*/ 77 w 154"/>
                <a:gd name="T3" fmla="*/ 0 h 193"/>
                <a:gd name="T4" fmla="*/ 0 w 154"/>
                <a:gd name="T5" fmla="*/ 193 h 193"/>
                <a:gd name="T6" fmla="*/ 154 w 154"/>
                <a:gd name="T7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93">
                  <a:moveTo>
                    <a:pt x="154" y="193"/>
                  </a:moveTo>
                  <a:lnTo>
                    <a:pt x="77" y="0"/>
                  </a:lnTo>
                  <a:lnTo>
                    <a:pt x="0" y="193"/>
                  </a:lnTo>
                  <a:lnTo>
                    <a:pt x="154" y="193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902192C8-83CF-4720-B68A-2CEB985706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1" y="1683"/>
              <a:ext cx="1001" cy="0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58B424A7-27A9-43B4-9C47-0E0435879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" y="1644"/>
              <a:ext cx="96" cy="77"/>
            </a:xfrm>
            <a:custGeom>
              <a:avLst/>
              <a:gdLst>
                <a:gd name="T0" fmla="*/ 0 w 96"/>
                <a:gd name="T1" fmla="*/ 77 h 77"/>
                <a:gd name="T2" fmla="*/ 96 w 96"/>
                <a:gd name="T3" fmla="*/ 39 h 77"/>
                <a:gd name="T4" fmla="*/ 0 w 96"/>
                <a:gd name="T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77">
                  <a:moveTo>
                    <a:pt x="0" y="77"/>
                  </a:moveTo>
                  <a:lnTo>
                    <a:pt x="96" y="39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4672489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Tvornička metoda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/>
              <a:t>Topništvo sada koristi/vidi samo </a:t>
            </a:r>
            <a:r>
              <a:rPr lang="hr-HR" altLang="sr-Latn-RS" sz="2800" dirty="0" err="1">
                <a:latin typeface="Consolas" panose="020B0609020204030204" pitchFamily="49" charset="0"/>
              </a:rPr>
              <a:t>TacticsFactory</a:t>
            </a:r>
            <a:r>
              <a:rPr lang="hr-HR" altLang="sr-Latn-RS" sz="2800" dirty="0"/>
              <a:t> pa se implementacije taktika mogu mijenjati a da to </a:t>
            </a:r>
            <a:r>
              <a:rPr lang="hr-HR" altLang="sr-Latn-RS" sz="2800" dirty="0" err="1">
                <a:latin typeface="Consolas" panose="020B0609020204030204" pitchFamily="49" charset="0"/>
              </a:rPr>
              <a:t>Gunnery</a:t>
            </a:r>
            <a:r>
              <a:rPr lang="hr-HR" altLang="sr-Latn-RS" sz="2800" dirty="0"/>
              <a:t> ne primijeti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5879D-BCA4-4809-86B6-8EB9D117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7507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Apstraktna tvornica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i="1" dirty="0" err="1"/>
              <a:t>Abstract</a:t>
            </a:r>
            <a:r>
              <a:rPr lang="hr-HR" altLang="sr-Latn-RS" sz="2800" i="1" dirty="0"/>
              <a:t> </a:t>
            </a:r>
            <a:r>
              <a:rPr lang="hr-HR" altLang="sr-Latn-RS" sz="2800" i="1" dirty="0" err="1"/>
              <a:t>factory</a:t>
            </a:r>
            <a:r>
              <a:rPr lang="hr-HR" altLang="sr-Latn-RS" sz="2800" dirty="0"/>
              <a:t> – kreacijski obrazac koji omogućava stvaranje familija objekata s različitim implementacijama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u potapanju brodova imamo logiku slaganja flote (brodograditelj) i logiku gađanja (topništvo) - familija od 2 objekta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Želimo omogućiti dvije razine kvalitete igrača (</a:t>
            </a:r>
            <a:r>
              <a:rPr lang="hr-HR" altLang="sr-Latn-RS" sz="2800" i="1" dirty="0"/>
              <a:t>početnička</a:t>
            </a:r>
            <a:r>
              <a:rPr lang="hr-HR" altLang="sr-Latn-RS" sz="2800" dirty="0"/>
              <a:t> i </a:t>
            </a:r>
            <a:r>
              <a:rPr lang="hr-HR" altLang="sr-Latn-RS" sz="2800" i="1" dirty="0"/>
              <a:t>napredna</a:t>
            </a:r>
            <a:r>
              <a:rPr lang="hr-HR" altLang="sr-Latn-RS" sz="2800" dirty="0"/>
              <a:t>), tj. stvaranje dvije različite familije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85056F-642C-43F5-8CE3-39060ECB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78860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Apstraktna tvornica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E64A53-B6D2-4D00-AFB7-57FE1732648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0400" y="1989138"/>
            <a:ext cx="7823200" cy="2879725"/>
            <a:chOff x="416" y="1253"/>
            <a:chExt cx="4928" cy="1814"/>
          </a:xfrm>
        </p:grpSpPr>
        <p:sp>
          <p:nvSpPr>
            <p:cNvPr id="35" name="AutoShape 32">
              <a:extLst>
                <a:ext uri="{FF2B5EF4-FFF2-40B4-BE49-F238E27FC236}">
                  <a16:creationId xmlns:a16="http://schemas.microsoft.com/office/drawing/2014/main" id="{23050864-BD2C-41AB-8D9A-4BC8E945245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16" y="1253"/>
              <a:ext cx="4928" cy="1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92DE7717-0148-4AB8-B5C0-65F3063DF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1387"/>
              <a:ext cx="818" cy="47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7" name="Rectangle 35">
              <a:extLst>
                <a:ext uri="{FF2B5EF4-FFF2-40B4-BE49-F238E27FC236}">
                  <a16:creationId xmlns:a16="http://schemas.microsoft.com/office/drawing/2014/main" id="{21FEFF22-5FF5-408D-B751-7C4EE45C9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502"/>
              <a:ext cx="704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GameItemFactory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6">
              <a:extLst>
                <a:ext uri="{FF2B5EF4-FFF2-40B4-BE49-F238E27FC236}">
                  <a16:creationId xmlns:a16="http://schemas.microsoft.com/office/drawing/2014/main" id="{77B29B5C-3BCA-46EC-AD9A-F671AA7B2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" y="1414"/>
              <a:ext cx="617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37">
              <a:extLst>
                <a:ext uri="{FF2B5EF4-FFF2-40B4-BE49-F238E27FC236}">
                  <a16:creationId xmlns:a16="http://schemas.microsoft.com/office/drawing/2014/main" id="{FF6E6113-5C97-4F8F-BA39-1EA0E69A7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1649"/>
              <a:ext cx="885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+CreateShipwright()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8">
              <a:extLst>
                <a:ext uri="{FF2B5EF4-FFF2-40B4-BE49-F238E27FC236}">
                  <a16:creationId xmlns:a16="http://schemas.microsoft.com/office/drawing/2014/main" id="{E2E7E3BE-AF93-4ED4-9803-162FAFD97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1737"/>
              <a:ext cx="75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+CreateGunnery()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Line 39">
              <a:extLst>
                <a:ext uri="{FF2B5EF4-FFF2-40B4-BE49-F238E27FC236}">
                  <a16:creationId xmlns:a16="http://schemas.microsoft.com/office/drawing/2014/main" id="{3B7FE2C7-90FE-4ACB-BA05-F67243FB9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9" y="1623"/>
              <a:ext cx="825" cy="0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2" name="Rectangle 40">
              <a:extLst>
                <a:ext uri="{FF2B5EF4-FFF2-40B4-BE49-F238E27FC236}">
                  <a16:creationId xmlns:a16="http://schemas.microsoft.com/office/drawing/2014/main" id="{78F5FC52-C524-4E0D-9389-0157BB8AC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2254"/>
              <a:ext cx="777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id="{E0046359-0A35-4400-99E6-D18420288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3" y="2281"/>
              <a:ext cx="838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BeginerItemFactory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2">
              <a:extLst>
                <a:ext uri="{FF2B5EF4-FFF2-40B4-BE49-F238E27FC236}">
                  <a16:creationId xmlns:a16="http://schemas.microsoft.com/office/drawing/2014/main" id="{DBCA2C78-3313-438F-A8CB-C0424675E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2254"/>
              <a:ext cx="818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5" name="Rectangle 43">
              <a:extLst>
                <a:ext uri="{FF2B5EF4-FFF2-40B4-BE49-F238E27FC236}">
                  <a16:creationId xmlns:a16="http://schemas.microsoft.com/office/drawing/2014/main" id="{779198C9-7368-4391-83AB-675A59E33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" y="2281"/>
              <a:ext cx="885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AdvancedItemFactory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2D737C93-4C6A-4872-968F-E0225E23EC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6" y="1864"/>
              <a:ext cx="288" cy="390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BCD2FA36-BB33-4CF7-810D-0A2D7BA3D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" y="1864"/>
              <a:ext cx="121" cy="142"/>
            </a:xfrm>
            <a:custGeom>
              <a:avLst/>
              <a:gdLst>
                <a:gd name="T0" fmla="*/ 87 w 121"/>
                <a:gd name="T1" fmla="*/ 142 h 142"/>
                <a:gd name="T2" fmla="*/ 121 w 121"/>
                <a:gd name="T3" fmla="*/ 0 h 142"/>
                <a:gd name="T4" fmla="*/ 0 w 121"/>
                <a:gd name="T5" fmla="*/ 74 h 142"/>
                <a:gd name="T6" fmla="*/ 87 w 121"/>
                <a:gd name="T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42">
                  <a:moveTo>
                    <a:pt x="87" y="142"/>
                  </a:moveTo>
                  <a:lnTo>
                    <a:pt x="121" y="0"/>
                  </a:lnTo>
                  <a:lnTo>
                    <a:pt x="0" y="74"/>
                  </a:lnTo>
                  <a:lnTo>
                    <a:pt x="87" y="142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2378B125-63A2-409C-8A48-67B56F4558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92" y="1864"/>
              <a:ext cx="242" cy="390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D61F2C8C-D966-47E8-A4F7-0DFF6BEC7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" y="1864"/>
              <a:ext cx="114" cy="142"/>
            </a:xfrm>
            <a:custGeom>
              <a:avLst/>
              <a:gdLst>
                <a:gd name="T0" fmla="*/ 114 w 114"/>
                <a:gd name="T1" fmla="*/ 81 h 142"/>
                <a:gd name="T2" fmla="*/ 0 w 114"/>
                <a:gd name="T3" fmla="*/ 0 h 142"/>
                <a:gd name="T4" fmla="*/ 21 w 114"/>
                <a:gd name="T5" fmla="*/ 142 h 142"/>
                <a:gd name="T6" fmla="*/ 114 w 114"/>
                <a:gd name="T7" fmla="*/ 8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42">
                  <a:moveTo>
                    <a:pt x="114" y="81"/>
                  </a:moveTo>
                  <a:lnTo>
                    <a:pt x="0" y="0"/>
                  </a:lnTo>
                  <a:lnTo>
                    <a:pt x="21" y="142"/>
                  </a:lnTo>
                  <a:lnTo>
                    <a:pt x="114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0" name="Rectangle 48">
              <a:extLst>
                <a:ext uri="{FF2B5EF4-FFF2-40B4-BE49-F238E27FC236}">
                  <a16:creationId xmlns:a16="http://schemas.microsoft.com/office/drawing/2014/main" id="{25F45559-4BFF-4CF0-B686-029C8C50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" y="1528"/>
              <a:ext cx="255" cy="18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1" name="Rectangle 49">
              <a:extLst>
                <a:ext uri="{FF2B5EF4-FFF2-40B4-BE49-F238E27FC236}">
                  <a16:creationId xmlns:a16="http://schemas.microsoft.com/office/drawing/2014/main" id="{A69623F7-F1B8-4DD2-B5C0-7D7813FB9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1555"/>
              <a:ext cx="22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Game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0">
              <a:extLst>
                <a:ext uri="{FF2B5EF4-FFF2-40B4-BE49-F238E27FC236}">
                  <a16:creationId xmlns:a16="http://schemas.microsoft.com/office/drawing/2014/main" id="{CF126002-6A6E-46E5-9D44-2B9D55F1B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2227"/>
              <a:ext cx="576" cy="22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3" name="Rectangle 51">
              <a:extLst>
                <a:ext uri="{FF2B5EF4-FFF2-40B4-BE49-F238E27FC236}">
                  <a16:creationId xmlns:a16="http://schemas.microsoft.com/office/drawing/2014/main" id="{4B9F22E2-3CF2-4853-B87C-462A9CA8D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2341"/>
              <a:ext cx="489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Shipwright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2">
              <a:extLst>
                <a:ext uri="{FF2B5EF4-FFF2-40B4-BE49-F238E27FC236}">
                  <a16:creationId xmlns:a16="http://schemas.microsoft.com/office/drawing/2014/main" id="{485DBC90-2E7E-4E75-A8E8-CDE2A683D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" y="2254"/>
              <a:ext cx="617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3">
              <a:extLst>
                <a:ext uri="{FF2B5EF4-FFF2-40B4-BE49-F238E27FC236}">
                  <a16:creationId xmlns:a16="http://schemas.microsoft.com/office/drawing/2014/main" id="{29AB1E08-68B1-4DEE-82A7-066A11F2F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227"/>
              <a:ext cx="576" cy="22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6" name="Rectangle 54">
              <a:extLst>
                <a:ext uri="{FF2B5EF4-FFF2-40B4-BE49-F238E27FC236}">
                  <a16:creationId xmlns:a16="http://schemas.microsoft.com/office/drawing/2014/main" id="{36779A65-2086-4367-A764-AF43136E5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2341"/>
              <a:ext cx="355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Gunnery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5">
              <a:extLst>
                <a:ext uri="{FF2B5EF4-FFF2-40B4-BE49-F238E27FC236}">
                  <a16:creationId xmlns:a16="http://schemas.microsoft.com/office/drawing/2014/main" id="{22F4C184-8A56-4F8D-BD65-F20426D04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" y="2254"/>
              <a:ext cx="617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Line 56">
              <a:extLst>
                <a:ext uri="{FF2B5EF4-FFF2-40B4-BE49-F238E27FC236}">
                  <a16:creationId xmlns:a16="http://schemas.microsoft.com/office/drawing/2014/main" id="{6ED04284-DA56-4346-9440-91E3282B4E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3" y="1723"/>
              <a:ext cx="456" cy="504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4A8B8358-91E0-41FD-9A7C-CC4A15422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3" y="2160"/>
              <a:ext cx="60" cy="67"/>
            </a:xfrm>
            <a:custGeom>
              <a:avLst/>
              <a:gdLst>
                <a:gd name="T0" fmla="*/ 20 w 60"/>
                <a:gd name="T1" fmla="*/ 0 h 67"/>
                <a:gd name="T2" fmla="*/ 0 w 60"/>
                <a:gd name="T3" fmla="*/ 67 h 67"/>
                <a:gd name="T4" fmla="*/ 60 w 60"/>
                <a:gd name="T5" fmla="*/ 4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67">
                  <a:moveTo>
                    <a:pt x="20" y="0"/>
                  </a:moveTo>
                  <a:lnTo>
                    <a:pt x="0" y="67"/>
                  </a:lnTo>
                  <a:lnTo>
                    <a:pt x="60" y="40"/>
                  </a:lnTo>
                </a:path>
              </a:pathLst>
            </a:cu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0" name="Line 58">
              <a:extLst>
                <a:ext uri="{FF2B5EF4-FFF2-40B4-BE49-F238E27FC236}">
                  <a16:creationId xmlns:a16="http://schemas.microsoft.com/office/drawing/2014/main" id="{2D9583AA-9203-464F-9E2E-A834DBCA2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6" y="1723"/>
              <a:ext cx="510" cy="504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F8DD11DF-5A2B-4F28-91D2-29FE47212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" y="2160"/>
              <a:ext cx="67" cy="67"/>
            </a:xfrm>
            <a:custGeom>
              <a:avLst/>
              <a:gdLst>
                <a:gd name="T0" fmla="*/ 0 w 67"/>
                <a:gd name="T1" fmla="*/ 40 h 67"/>
                <a:gd name="T2" fmla="*/ 67 w 67"/>
                <a:gd name="T3" fmla="*/ 67 h 67"/>
                <a:gd name="T4" fmla="*/ 40 w 67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67">
                  <a:moveTo>
                    <a:pt x="0" y="40"/>
                  </a:moveTo>
                  <a:lnTo>
                    <a:pt x="67" y="67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2" name="Line 60">
              <a:extLst>
                <a:ext uri="{FF2B5EF4-FFF2-40B4-BE49-F238E27FC236}">
                  <a16:creationId xmlns:a16="http://schemas.microsoft.com/office/drawing/2014/main" id="{7B36BCDB-9600-43A3-916B-7425D3FFF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0" y="1623"/>
              <a:ext cx="1669" cy="0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E4BA27E6-D64F-41FC-BD6F-BFDD16CC6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2" y="1596"/>
              <a:ext cx="67" cy="53"/>
            </a:xfrm>
            <a:custGeom>
              <a:avLst/>
              <a:gdLst>
                <a:gd name="T0" fmla="*/ 0 w 67"/>
                <a:gd name="T1" fmla="*/ 53 h 53"/>
                <a:gd name="T2" fmla="*/ 67 w 67"/>
                <a:gd name="T3" fmla="*/ 27 h 53"/>
                <a:gd name="T4" fmla="*/ 0 w 67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53">
                  <a:moveTo>
                    <a:pt x="0" y="53"/>
                  </a:moveTo>
                  <a:lnTo>
                    <a:pt x="67" y="27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096" name="Rectangle 62">
              <a:extLst>
                <a:ext uri="{FF2B5EF4-FFF2-40B4-BE49-F238E27FC236}">
                  <a16:creationId xmlns:a16="http://schemas.microsoft.com/office/drawing/2014/main" id="{AC3753F5-52B2-4385-AD01-C23235148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" y="2738"/>
              <a:ext cx="818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097" name="Rectangle 63">
              <a:extLst>
                <a:ext uri="{FF2B5EF4-FFF2-40B4-BE49-F238E27FC236}">
                  <a16:creationId xmlns:a16="http://schemas.microsoft.com/office/drawing/2014/main" id="{E1DF571E-73C2-439C-9ADD-9351FC044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" y="2765"/>
              <a:ext cx="727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BeginnerShipwright</a:t>
              </a:r>
              <a:endPara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98" name="Rectangle 64">
              <a:extLst>
                <a:ext uri="{FF2B5EF4-FFF2-40B4-BE49-F238E27FC236}">
                  <a16:creationId xmlns:a16="http://schemas.microsoft.com/office/drawing/2014/main" id="{2316EE76-3F7C-4880-B33A-A8810EBB9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" y="2738"/>
              <a:ext cx="778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099" name="Rectangle 65">
              <a:extLst>
                <a:ext uri="{FF2B5EF4-FFF2-40B4-BE49-F238E27FC236}">
                  <a16:creationId xmlns:a16="http://schemas.microsoft.com/office/drawing/2014/main" id="{9A6D0115-7D4A-4E47-906A-AD89F3EC1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2" y="2765"/>
              <a:ext cx="838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AdvancedShipwright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00" name="Rectangle 66">
              <a:extLst>
                <a:ext uri="{FF2B5EF4-FFF2-40B4-BE49-F238E27FC236}">
                  <a16:creationId xmlns:a16="http://schemas.microsoft.com/office/drawing/2014/main" id="{DFBE69D2-2EE1-4C53-9C5C-E2CE96018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" y="2738"/>
              <a:ext cx="697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2" name="Rectangle 67">
              <a:extLst>
                <a:ext uri="{FF2B5EF4-FFF2-40B4-BE49-F238E27FC236}">
                  <a16:creationId xmlns:a16="http://schemas.microsoft.com/office/drawing/2014/main" id="{7F31E588-93D9-4DF0-B2BD-E1FC40383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4" y="2765"/>
              <a:ext cx="60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BeginnerGunnery</a:t>
              </a:r>
              <a:endPara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03" name="Rectangle 68">
              <a:extLst>
                <a:ext uri="{FF2B5EF4-FFF2-40B4-BE49-F238E27FC236}">
                  <a16:creationId xmlns:a16="http://schemas.microsoft.com/office/drawing/2014/main" id="{75204FDA-F2B2-4D32-BABC-712E45815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2738"/>
              <a:ext cx="657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4" name="Rectangle 69">
              <a:extLst>
                <a:ext uri="{FF2B5EF4-FFF2-40B4-BE49-F238E27FC236}">
                  <a16:creationId xmlns:a16="http://schemas.microsoft.com/office/drawing/2014/main" id="{BF07AECC-7446-4F60-A39F-2889614C1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2765"/>
              <a:ext cx="704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AdvancedGunnery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05" name="Line 70">
              <a:extLst>
                <a:ext uri="{FF2B5EF4-FFF2-40B4-BE49-F238E27FC236}">
                  <a16:creationId xmlns:a16="http://schemas.microsoft.com/office/drawing/2014/main" id="{7B66256E-681B-420E-A967-AEF06877B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0" y="2462"/>
              <a:ext cx="295" cy="276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6" name="Freeform 71">
              <a:extLst>
                <a:ext uri="{FF2B5EF4-FFF2-40B4-BE49-F238E27FC236}">
                  <a16:creationId xmlns:a16="http://schemas.microsoft.com/office/drawing/2014/main" id="{036EDB46-1DA2-4B25-B57B-34013A9CA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2462"/>
              <a:ext cx="134" cy="135"/>
            </a:xfrm>
            <a:custGeom>
              <a:avLst/>
              <a:gdLst>
                <a:gd name="T0" fmla="*/ 73 w 134"/>
                <a:gd name="T1" fmla="*/ 135 h 135"/>
                <a:gd name="T2" fmla="*/ 134 w 134"/>
                <a:gd name="T3" fmla="*/ 0 h 135"/>
                <a:gd name="T4" fmla="*/ 0 w 134"/>
                <a:gd name="T5" fmla="*/ 47 h 135"/>
                <a:gd name="T6" fmla="*/ 73 w 134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35">
                  <a:moveTo>
                    <a:pt x="73" y="135"/>
                  </a:moveTo>
                  <a:lnTo>
                    <a:pt x="134" y="0"/>
                  </a:lnTo>
                  <a:lnTo>
                    <a:pt x="0" y="47"/>
                  </a:lnTo>
                  <a:lnTo>
                    <a:pt x="73" y="135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7" name="Line 72">
              <a:extLst>
                <a:ext uri="{FF2B5EF4-FFF2-40B4-BE49-F238E27FC236}">
                  <a16:creationId xmlns:a16="http://schemas.microsoft.com/office/drawing/2014/main" id="{6C77F80F-B6F7-4B60-BCAE-47FA40FCB0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63" y="2462"/>
              <a:ext cx="174" cy="276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8" name="Freeform 73">
              <a:extLst>
                <a:ext uri="{FF2B5EF4-FFF2-40B4-BE49-F238E27FC236}">
                  <a16:creationId xmlns:a16="http://schemas.microsoft.com/office/drawing/2014/main" id="{1DFE8F3B-0D49-4462-8F33-4F044DCC3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" y="2462"/>
              <a:ext cx="114" cy="141"/>
            </a:xfrm>
            <a:custGeom>
              <a:avLst/>
              <a:gdLst>
                <a:gd name="T0" fmla="*/ 114 w 114"/>
                <a:gd name="T1" fmla="*/ 81 h 141"/>
                <a:gd name="T2" fmla="*/ 0 w 114"/>
                <a:gd name="T3" fmla="*/ 0 h 141"/>
                <a:gd name="T4" fmla="*/ 20 w 114"/>
                <a:gd name="T5" fmla="*/ 141 h 141"/>
                <a:gd name="T6" fmla="*/ 114 w 114"/>
                <a:gd name="T7" fmla="*/ 8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41">
                  <a:moveTo>
                    <a:pt x="114" y="81"/>
                  </a:moveTo>
                  <a:lnTo>
                    <a:pt x="0" y="0"/>
                  </a:lnTo>
                  <a:lnTo>
                    <a:pt x="20" y="141"/>
                  </a:lnTo>
                  <a:lnTo>
                    <a:pt x="114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9" name="Line 74">
              <a:extLst>
                <a:ext uri="{FF2B5EF4-FFF2-40B4-BE49-F238E27FC236}">
                  <a16:creationId xmlns:a16="http://schemas.microsoft.com/office/drawing/2014/main" id="{F39F8FEB-2E53-432A-9CFF-1323ED2FFA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2" y="2462"/>
              <a:ext cx="101" cy="276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10" name="Freeform 75">
              <a:extLst>
                <a:ext uri="{FF2B5EF4-FFF2-40B4-BE49-F238E27FC236}">
                  <a16:creationId xmlns:a16="http://schemas.microsoft.com/office/drawing/2014/main" id="{7D7E6EB6-8570-4961-A296-8CD0B5E73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9" y="2462"/>
              <a:ext cx="94" cy="141"/>
            </a:xfrm>
            <a:custGeom>
              <a:avLst/>
              <a:gdLst>
                <a:gd name="T0" fmla="*/ 94 w 94"/>
                <a:gd name="T1" fmla="*/ 141 h 141"/>
                <a:gd name="T2" fmla="*/ 94 w 94"/>
                <a:gd name="T3" fmla="*/ 0 h 141"/>
                <a:gd name="T4" fmla="*/ 0 w 94"/>
                <a:gd name="T5" fmla="*/ 108 h 141"/>
                <a:gd name="T6" fmla="*/ 94 w 94"/>
                <a:gd name="T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41">
                  <a:moveTo>
                    <a:pt x="94" y="141"/>
                  </a:moveTo>
                  <a:lnTo>
                    <a:pt x="94" y="0"/>
                  </a:lnTo>
                  <a:lnTo>
                    <a:pt x="0" y="108"/>
                  </a:lnTo>
                  <a:lnTo>
                    <a:pt x="94" y="14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11" name="Line 76">
              <a:extLst>
                <a:ext uri="{FF2B5EF4-FFF2-40B4-BE49-F238E27FC236}">
                  <a16:creationId xmlns:a16="http://schemas.microsoft.com/office/drawing/2014/main" id="{3D0A6105-8259-4C64-8CC0-68B27BCD1A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84" y="2462"/>
              <a:ext cx="308" cy="276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12" name="Freeform 77">
              <a:extLst>
                <a:ext uri="{FF2B5EF4-FFF2-40B4-BE49-F238E27FC236}">
                  <a16:creationId xmlns:a16="http://schemas.microsoft.com/office/drawing/2014/main" id="{28532964-4DDF-4DAF-8959-1657F2C51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" y="2462"/>
              <a:ext cx="134" cy="128"/>
            </a:xfrm>
            <a:custGeom>
              <a:avLst/>
              <a:gdLst>
                <a:gd name="T0" fmla="*/ 134 w 134"/>
                <a:gd name="T1" fmla="*/ 47 h 128"/>
                <a:gd name="T2" fmla="*/ 0 w 134"/>
                <a:gd name="T3" fmla="*/ 0 h 128"/>
                <a:gd name="T4" fmla="*/ 60 w 134"/>
                <a:gd name="T5" fmla="*/ 128 h 128"/>
                <a:gd name="T6" fmla="*/ 134 w 134"/>
                <a:gd name="T7" fmla="*/ 4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28">
                  <a:moveTo>
                    <a:pt x="134" y="47"/>
                  </a:moveTo>
                  <a:lnTo>
                    <a:pt x="0" y="0"/>
                  </a:lnTo>
                  <a:lnTo>
                    <a:pt x="60" y="128"/>
                  </a:lnTo>
                  <a:lnTo>
                    <a:pt x="134" y="47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F1C0C1-3864-4480-894E-11F6BAED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012431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Apstraktna tvornica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E2F8B9-72F5-4900-B90E-C8B60B6A0867}"/>
              </a:ext>
            </a:extLst>
          </p:cNvPr>
          <p:cNvSpPr/>
          <p:nvPr/>
        </p:nvSpPr>
        <p:spPr>
          <a:xfrm>
            <a:off x="1691680" y="2204864"/>
            <a:ext cx="5760640" cy="381642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>
                <a:solidFill>
                  <a:srgbClr val="2B91AF"/>
                </a:solidFill>
                <a:latin typeface="Consolas" panose="020B0609020204030204" pitchFamily="49" charset="0"/>
              </a:rPr>
              <a:t>Game</a:t>
            </a: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>
                <a:solidFill>
                  <a:srgbClr val="008000"/>
                </a:solidFill>
                <a:latin typeface="Consolas" panose="020B0609020204030204" pitchFamily="49" charset="0"/>
              </a:rPr>
              <a:t>// Prije početka igre izaberemo razinu (početnik ili napredni)</a:t>
            </a: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>
                <a:solidFill>
                  <a:srgbClr val="2B91AF"/>
                </a:solidFill>
                <a:latin typeface="Consolas" panose="020B0609020204030204" pitchFamily="49" charset="0"/>
              </a:rPr>
              <a:t>Game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>
                <a:solidFill>
                  <a:srgbClr val="2B91AF"/>
                </a:solidFill>
                <a:latin typeface="Consolas" panose="020B0609020204030204" pitchFamily="49" charset="0"/>
              </a:rPr>
              <a:t>Fleet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CreateFleet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shipwright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gameItemFactory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CreateShipwright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shipwright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.CreateFleet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StartShooting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gunnery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gameItemFactory.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CreateGunnery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0A6D0E-91D5-478A-B832-BF080DB6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33713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Soaring">
  <a:themeElements>
    <a:clrScheme name="">
      <a:dk1>
        <a:srgbClr val="000099"/>
      </a:dk1>
      <a:lt1>
        <a:srgbClr val="FFFFCC"/>
      </a:lt1>
      <a:dk2>
        <a:srgbClr val="0099FF"/>
      </a:dk2>
      <a:lt2>
        <a:srgbClr val="CCCC00"/>
      </a:lt2>
      <a:accent1>
        <a:srgbClr val="00FFFF"/>
      </a:accent1>
      <a:accent2>
        <a:srgbClr val="3366FF"/>
      </a:accent2>
      <a:accent3>
        <a:srgbClr val="FFFFE2"/>
      </a:accent3>
      <a:accent4>
        <a:srgbClr val="000082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6">
        <a:dk1>
          <a:srgbClr val="000099"/>
        </a:dk1>
        <a:lt1>
          <a:srgbClr val="FFFFCC"/>
        </a:lt1>
        <a:dk2>
          <a:srgbClr val="0066FF"/>
        </a:dk2>
        <a:lt2>
          <a:srgbClr val="CCCC00"/>
        </a:lt2>
        <a:accent1>
          <a:srgbClr val="00FFFF"/>
        </a:accent1>
        <a:accent2>
          <a:srgbClr val="3366FF"/>
        </a:accent2>
        <a:accent3>
          <a:srgbClr val="FFFFE2"/>
        </a:accent3>
        <a:accent4>
          <a:srgbClr val="000082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5276</TotalTime>
  <Words>2885</Words>
  <Application>Microsoft Office PowerPoint</Application>
  <PresentationFormat>On-screen Show (4:3)</PresentationFormat>
  <Paragraphs>659</Paragraphs>
  <Slides>50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Arial Black</vt:lpstr>
      <vt:lpstr>Arial Unicode MS</vt:lpstr>
      <vt:lpstr>Consolas</vt:lpstr>
      <vt:lpstr>Tahoma</vt:lpstr>
      <vt:lpstr>Wingdings</vt:lpstr>
      <vt:lpstr>Soaring</vt:lpstr>
      <vt:lpstr>Objektno orijentirano modeliranje</vt:lpstr>
      <vt:lpstr>Tvornička metoda</vt:lpstr>
      <vt:lpstr>Tvornička metoda</vt:lpstr>
      <vt:lpstr>Tvornička metoda</vt:lpstr>
      <vt:lpstr>Tvornička metoda</vt:lpstr>
      <vt:lpstr>Tvornička metoda</vt:lpstr>
      <vt:lpstr>Apstraktna tvornica</vt:lpstr>
      <vt:lpstr>Apstraktna tvornica</vt:lpstr>
      <vt:lpstr>Apstraktna tvornica</vt:lpstr>
      <vt:lpstr>Graditelj</vt:lpstr>
      <vt:lpstr>Graditelj</vt:lpstr>
      <vt:lpstr>Graditelj</vt:lpstr>
      <vt:lpstr>Graditelj</vt:lpstr>
      <vt:lpstr>Graditelj</vt:lpstr>
      <vt:lpstr>Graditelj</vt:lpstr>
      <vt:lpstr>Graditelj</vt:lpstr>
      <vt:lpstr>Prototip</vt:lpstr>
      <vt:lpstr>Prototip</vt:lpstr>
      <vt:lpstr>Lijena (kasna) inicijalizacija</vt:lpstr>
      <vt:lpstr>Lijena inicijalizacija</vt:lpstr>
      <vt:lpstr>Zaliha objekata</vt:lpstr>
      <vt:lpstr>Zaliha objekata</vt:lpstr>
      <vt:lpstr>Jedinac</vt:lpstr>
      <vt:lpstr>Jedinac</vt:lpstr>
      <vt:lpstr>Jedinac</vt:lpstr>
      <vt:lpstr>Jedinac</vt:lpstr>
      <vt:lpstr>Jedinac</vt:lpstr>
      <vt:lpstr>Adapter</vt:lpstr>
      <vt:lpstr>Adapter</vt:lpstr>
      <vt:lpstr>Most</vt:lpstr>
      <vt:lpstr>Most</vt:lpstr>
      <vt:lpstr>Most</vt:lpstr>
      <vt:lpstr>Složeni</vt:lpstr>
      <vt:lpstr>Složeni</vt:lpstr>
      <vt:lpstr>Složeni</vt:lpstr>
      <vt:lpstr>Dekorator</vt:lpstr>
      <vt:lpstr>Naredba</vt:lpstr>
      <vt:lpstr>Naredba</vt:lpstr>
      <vt:lpstr>Naredba</vt:lpstr>
      <vt:lpstr>Naredba</vt:lpstr>
      <vt:lpstr>Interpretator</vt:lpstr>
      <vt:lpstr>Interpretator</vt:lpstr>
      <vt:lpstr>Promatrač</vt:lpstr>
      <vt:lpstr>Metoda predloška</vt:lpstr>
      <vt:lpstr>Metoda predloška</vt:lpstr>
      <vt:lpstr>Metoda predloška</vt:lpstr>
      <vt:lpstr>Metoda predloška</vt:lpstr>
      <vt:lpstr>Metoda predloška</vt:lpstr>
      <vt:lpstr>Posjetitelj</vt:lpstr>
      <vt:lpstr>Posjetitelj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Objektno orijentirano modeliranje</dc:title>
  <dc:creator>Julijan Sribar</dc:creator>
  <cp:lastModifiedBy>Julijan Sribar</cp:lastModifiedBy>
  <cp:revision>531</cp:revision>
  <dcterms:created xsi:type="dcterms:W3CDTF">2006-01-19T21:34:21Z</dcterms:created>
  <dcterms:modified xsi:type="dcterms:W3CDTF">2022-05-17T22:10:08Z</dcterms:modified>
</cp:coreProperties>
</file>