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71" r:id="rId33"/>
    <p:sldId id="272" r:id="rId34"/>
    <p:sldId id="290" r:id="rId35"/>
    <p:sldId id="291" r:id="rId36"/>
    <p:sldId id="292" r:id="rId37"/>
    <p:sldId id="293" r:id="rId38"/>
    <p:sldId id="273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FFFF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5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2.6.2021.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hr-HR" altLang="sr-Latn-RS" sz="3600" dirty="0"/>
              <a:t>Oblikovni obrasci</a:t>
            </a:r>
          </a:p>
          <a:p>
            <a:pPr eaLnBrk="1" hangingPunct="1"/>
            <a:r>
              <a:rPr lang="hr-HR" altLang="sr-Latn-RS" sz="3600" dirty="0"/>
              <a:t>Primjeri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Builder</a:t>
            </a:r>
            <a:r>
              <a:rPr lang="hr-HR" altLang="sr-Latn-RS" sz="2800" dirty="0"/>
              <a:t> – omogućava da se za zadani niz koraka pri stvaranju objekta mogu kreirati različiti prikazi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osobni podaci se sastoje od imena i adrese. Želimo omogućiti da se ti podaci prikažu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Postupak slaganja prikaza sastoji se od 4 koraka: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Prolog (uvodni niz)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Ime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Adresa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Epilog (zaključni niz)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Singleton</a:t>
            </a:r>
            <a:r>
              <a:rPr lang="hr-HR" altLang="sr-Latn-RS" sz="2800" dirty="0"/>
              <a:t> – osigurava da se stvori samo jedna instanca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Privatni konstruktor onemogućava stvaranje instance objekta izvan same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Statička metoda u kojoj se poziva konstruktor kontrolira stvaranje objekta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prema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jedini primjerak: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privatni konstruktor: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javna metoda preko koje pristupamo instanci: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hr-HR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javne metode: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Hellou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poziv metode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singletona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.Instance.NekaMetoda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Factory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kreacijski obrazac koji omogućava stvaranje objekata bez izravnog navođenja tipa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Najjednostavnija implementacija: tvorničkoj metodi prosljeđujemo vrijednost </a:t>
            </a:r>
            <a:r>
              <a:rPr lang="hr-HR" altLang="sr-Latn-RS" sz="2800" dirty="0" err="1"/>
              <a:t>pobrojenja</a:t>
            </a:r>
            <a:r>
              <a:rPr lang="hr-HR" altLang="sr-Latn-RS" sz="2800" dirty="0"/>
              <a:t>, a ona vraća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48000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usklađena .NET-u: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hr-HR" sz="2400" dirty="0"/>
              <a:t>Navedena implementacija je </a:t>
            </a:r>
            <a:r>
              <a:rPr lang="hr-HR" sz="2400" dirty="0" err="1"/>
              <a:t>višenitno</a:t>
            </a:r>
            <a:r>
              <a:rPr lang="hr-HR" sz="2400" dirty="0"/>
              <a:t> sigurna budući da .NET jamči da će se statički konstruktor pozvati samo jednom</a:t>
            </a:r>
          </a:p>
          <a:p>
            <a:pPr marL="452438" indent="-452438"/>
            <a:r>
              <a:rPr lang="hr-HR" sz="2400" dirty="0"/>
              <a:t>U ostalim programskim jezicima treba postaviti brave (</a:t>
            </a:r>
            <a:r>
              <a:rPr lang="hr-HR" sz="2400" i="1" dirty="0" err="1"/>
              <a:t>lock</a:t>
            </a:r>
            <a:r>
              <a:rPr lang="hr-HR" sz="2400" dirty="0"/>
              <a:t>) oko poziva konstruktora da se onemogući istovremeno stvaranje druge instance iz različitih niti</a:t>
            </a:r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Prilagođava sučelje postojeće implementacije sučelju koje odgovara klijentu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pročitati imena osoba iz XML datoteke. Za čitanje možemo iskoristiti klasu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i njenu metodu </a:t>
            </a:r>
            <a:r>
              <a:rPr lang="hr-HR" altLang="sr-Latn-RS" sz="2800" dirty="0" err="1"/>
              <a:t>GetElementsByTagName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Ta metoda vraća listu XML čvorova, želimo vratiti listu </a:t>
            </a:r>
            <a:r>
              <a:rPr lang="hr-HR" altLang="sr-Latn-RS" sz="2800" dirty="0" err="1"/>
              <a:t>stringova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Bridge – odvaja sučelje od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Omogućava da se implementacija može mijenjati a da to klijent koji koristi sučelje to ne primijeti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ispis podataka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Composite</a:t>
            </a:r>
            <a:r>
              <a:rPr lang="hr-HR" altLang="sr-Latn-RS" sz="2800" dirty="0"/>
              <a:t> – omogućava da se na skup objekata mogu primijeniti iste operacije kao i na pojedine objekte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selekcija geometrijskih likova koje možemo pomicati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Primjer: topništvo u igri potapanja brodova koristi 3 taktike za koje poziva njihove konstruktore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Ako želimo promijeniti implementaciju neke od taktika, to će se odraziti na topništvo jer je ono jako upareno s konkretnom taktikom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samo stvara pojedine taktike, proces poziva konstruktora možemo prebaciti u tvorničku metodu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err="1"/>
              <a:t>Dekorator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Promatrač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8C840-0D37-46B9-90A0-1CED90C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Template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bazna klasa definira osnovne korake algoritma, izvedene klase nadglasavaju (</a:t>
            </a:r>
            <a:r>
              <a:rPr lang="hr-HR" altLang="sr-Latn-RS" sz="2800" dirty="0" err="1"/>
              <a:t>override</a:t>
            </a:r>
            <a:r>
              <a:rPr lang="hr-HR" altLang="sr-Latn-RS" sz="2800" dirty="0"/>
              <a:t>) pojedine korake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korištena je jedna klasa Grid za slaganje flote i za evidenciju gađanja, iako su im odgovornosti različite: jedna treba pružiti polja za flotu, a druga evidentirati stanja gađanih polja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Za obje odgovornosti nam treba metoda </a:t>
            </a:r>
            <a:r>
              <a:rPr lang="hr-HR" altLang="sr-Latn-RS" sz="2800" dirty="0" err="1"/>
              <a:t>GetAvailablePlacements</a:t>
            </a:r>
            <a:r>
              <a:rPr lang="hr-HR" altLang="sr-Latn-RS" sz="2800" dirty="0"/>
              <a:t>, s time da se u jednoj provjerava postoji li polje, a </a:t>
            </a:r>
            <a:r>
              <a:rPr lang="hr-HR" altLang="sr-Latn-RS" sz="2800" dirty="0" err="1"/>
              <a:t>udrugoj</a:t>
            </a:r>
            <a:r>
              <a:rPr lang="hr-HR" altLang="sr-Latn-RS" sz="2800" dirty="0"/>
              <a:t> je li to polje bilo gađano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jedne klase, trebali bismo uvesti dvije klase s različitim odgovornostima, ali ne želimo duplicirati 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</a:t>
            </a:r>
          </a:p>
          <a:p>
            <a:pPr marL="569913" indent="-569913" eaLnBrk="1" hangingPunct="1">
              <a:buSzTx/>
            </a:pP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Prebacimo zajednički </a:t>
            </a:r>
            <a:r>
              <a:rPr lang="hr-HR" altLang="sr-Latn-RS" sz="2800" dirty="0"/>
              <a:t>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 u baznu klasu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c].Value);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U izvedenim klasama implementiramo metodu </a:t>
            </a:r>
            <a:r>
              <a:rPr lang="hr-HR" altLang="sr-Latn-RS" sz="2800" dirty="0" err="1"/>
              <a:t>IsSquareAvailable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Topništvo sada koristi/vidi samo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pa se implementacije taktika mogu mijenjati a da to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ne primijeti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Abstract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factory</a:t>
            </a:r>
            <a:r>
              <a:rPr lang="hr-HR" altLang="sr-Latn-RS" sz="2800" dirty="0"/>
              <a:t> – kreacijski obrazac koji omogućava stvaranje familija objekata s različitim implementacijama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imamo logiku slaganja flote (brodograditelj) i logiku gađanja (topništvo) - familija od 2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Želimo omogućiti dvije razine kvalitete igrača (</a:t>
            </a:r>
            <a:r>
              <a:rPr lang="hr-HR" altLang="sr-Latn-RS" sz="2800" i="1" dirty="0"/>
              <a:t>početnička</a:t>
            </a:r>
            <a:r>
              <a:rPr lang="hr-HR" altLang="sr-Latn-RS" sz="2800" dirty="0"/>
              <a:t> i </a:t>
            </a:r>
            <a:r>
              <a:rPr lang="hr-HR" altLang="sr-Latn-RS" sz="2800" i="1" dirty="0"/>
              <a:t>napredna</a:t>
            </a:r>
            <a:r>
              <a:rPr lang="hr-HR" altLang="sr-Latn-RS" sz="2800" dirty="0"/>
              <a:t>), tj. stvaranje dvije različite familije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Prije početka igre izaberemo razinu (početnik ili napredni)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2047</Words>
  <Application>Microsoft Office PowerPoint</Application>
  <PresentationFormat>On-screen Show (4:3)</PresentationFormat>
  <Paragraphs>481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Objektno orijentirano modeliranje</vt:lpstr>
      <vt:lpstr>Tvornička metoda</vt:lpstr>
      <vt:lpstr>Tvornička metoda</vt:lpstr>
      <vt:lpstr>Tvornička metoda</vt:lpstr>
      <vt:lpstr>Tvornička metoda</vt:lpstr>
      <vt:lpstr>Tvornička metoda</vt:lpstr>
      <vt:lpstr>Apstraktna tvornica</vt:lpstr>
      <vt:lpstr>Apstraktna tvornica</vt:lpstr>
      <vt:lpstr>Apstraktna tvornica</vt:lpstr>
      <vt:lpstr>Graditelj</vt:lpstr>
      <vt:lpstr>Graditelj</vt:lpstr>
      <vt:lpstr>Graditelj</vt:lpstr>
      <vt:lpstr>Graditelj</vt:lpstr>
      <vt:lpstr>Graditelj</vt:lpstr>
      <vt:lpstr>Graditelj</vt:lpstr>
      <vt:lpstr>Graditelj</vt:lpstr>
      <vt:lpstr>Jedinac</vt:lpstr>
      <vt:lpstr>Jedinac</vt:lpstr>
      <vt:lpstr>Jedinac</vt:lpstr>
      <vt:lpstr>Jedinac</vt:lpstr>
      <vt:lpstr>Jedinac</vt:lpstr>
      <vt:lpstr>Adapter</vt:lpstr>
      <vt:lpstr>Adapter</vt:lpstr>
      <vt:lpstr>Most</vt:lpstr>
      <vt:lpstr>Most</vt:lpstr>
      <vt:lpstr>Most</vt:lpstr>
      <vt:lpstr>Složeni</vt:lpstr>
      <vt:lpstr>Složeni</vt:lpstr>
      <vt:lpstr>Složeni</vt:lpstr>
      <vt:lpstr>Dekorator</vt:lpstr>
      <vt:lpstr>Naredba</vt:lpstr>
      <vt:lpstr>Promatrač</vt:lpstr>
      <vt:lpstr>Metoda predloška</vt:lpstr>
      <vt:lpstr>Metoda predloška</vt:lpstr>
      <vt:lpstr>Metoda predloška</vt:lpstr>
      <vt:lpstr>Metoda predloška</vt:lpstr>
      <vt:lpstr>Metoda predloška</vt:lpstr>
      <vt:lpstr>Posjetitelj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514</cp:revision>
  <dcterms:created xsi:type="dcterms:W3CDTF">2006-01-19T21:34:21Z</dcterms:created>
  <dcterms:modified xsi:type="dcterms:W3CDTF">2021-06-02T08:39:21Z</dcterms:modified>
</cp:coreProperties>
</file>