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9" r:id="rId10"/>
    <p:sldId id="270" r:id="rId11"/>
    <p:sldId id="265" r:id="rId12"/>
    <p:sldId id="271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F64F-98F7-4548-A12A-133B2FB89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4746-40D1-4565-8105-AA12BA71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CEBF-AA51-430B-B3A8-5842C2D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2FDE-43F6-4831-93C3-459A46EE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4DF5-CB39-4279-959D-D72891A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837-D5B6-4F98-87D1-A189DCB4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06AF9-E0CE-4BDF-A788-397AB7900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6F80-CA55-4DA0-A685-AD8C41A6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ECC0-D9DD-4EEA-A838-93F785E5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48FB7-533C-42F8-8518-0256BBED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76DCC-5ABA-4E07-A2F8-8C12D69E5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325B0-F8A9-41FB-84A1-8F754565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22BD-3071-4C3C-BC9B-1AF897F6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13DE-7103-461B-907D-5BD9B349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22CF-EFEA-4F24-9044-01D3852C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8981-1E7B-4608-8953-748535B9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6078-8841-41F1-ACCF-193D5CBE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B83C-B91B-44B5-8D56-3D3A9619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CA86-7300-448C-8656-9B514647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1392-62BD-45D8-88E4-82E45DE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E29F-B194-4A10-B05C-CB81C5F1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82B8-D696-4C5D-8F20-180300E35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7C5F2-2823-4CDC-B2B0-7CB6B962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0700-7D61-4F48-AAFD-16D16E03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CC63-812E-4489-B22E-376FF88C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F30F-55DD-4FE7-81EC-78AEFF83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0FF0-8AE5-49A7-9DCB-507C9DB78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CBC4C-09F7-41D6-9075-53989CDB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880CC-03D7-46FC-BD0B-1E9A5C21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588F0-474F-42D7-85B7-B7B4F2AC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EF350-1090-4C13-A89E-97912C1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1FBB-2E97-48FA-808B-ADF08DCF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4A37-CA31-4804-A4AD-6857BF92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9E68-6AAF-4C82-8346-8E50634C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2DDED-4D25-4C9E-ABA8-45F28BDEF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2B3FF-FCCA-46A7-84B3-77918C2D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E5937-A8C9-45DA-8FFB-DB72CA87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9D08A-99A5-4458-9146-F59028B1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67C95-EA1C-48BE-92EC-2F091406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A0DA-EA24-416D-B2E3-315A56E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79856-3B82-43FF-9E4F-681ECCD4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ABF7E-B65D-4792-8B3C-618BAE0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1671C-470B-43B9-971B-10764FB7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B9D8B-FC78-461A-B1B9-553D93F3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334CE-6A3A-449A-9ECE-8EB71169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FAA60-BF39-4A60-9183-E83031A5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6EF4-C0C1-4857-8ECB-307E7534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EBCD-A671-433C-AFB6-F4D71020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EA3C-DBCD-4CC9-B34A-5673257B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8BE6C-2FE1-4F2A-AEE8-686960C9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5CBF-8932-4944-AACF-7922D7B3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3C795-EFCA-4BE1-B58A-54D221CD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9581-DB3D-48E2-8492-804B4F1C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EE568-C001-4E3E-B5DF-7EBA4365A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1D2A8-3FF2-4DA8-BB09-88BD30590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47997-FB6C-4556-9D63-B31756E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55DD-196A-40F3-A7DE-7B64724B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CFA09-F2DF-45D7-827A-EFCAB070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F4D0-DE43-4AE8-AFF4-1D2BC49D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08E5-AB7D-49A4-8E42-58AFF0B0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805A-CDDC-46B8-9F3D-B32BD634A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51D1-E888-4376-A18D-5A0CC977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8C47-010E-40FA-9EE6-126BB3101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459A-0155-43E3-875F-91413DE66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875" y="513871"/>
            <a:ext cx="8696325" cy="2027871"/>
          </a:xfrm>
        </p:spPr>
        <p:txBody>
          <a:bodyPr/>
          <a:lstStyle/>
          <a:p>
            <a:r>
              <a:rPr lang="en-US" dirty="0"/>
              <a:t>Obesity in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A929D-B05A-472B-93A6-78F1B569B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139" y="3982405"/>
            <a:ext cx="6723185" cy="14052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Participants: Jason </a:t>
            </a:r>
          </a:p>
          <a:p>
            <a:r>
              <a:rPr lang="en-US" dirty="0"/>
              <a:t>	      Ketal</a:t>
            </a:r>
          </a:p>
          <a:p>
            <a:r>
              <a:rPr lang="en-US" dirty="0"/>
              <a:t>		Sivakumar</a:t>
            </a:r>
          </a:p>
          <a:p>
            <a:r>
              <a:rPr lang="en-US" dirty="0"/>
              <a:t>	      Jose</a:t>
            </a:r>
          </a:p>
          <a:p>
            <a:endParaRPr lang="en-US" dirty="0"/>
          </a:p>
        </p:txBody>
      </p:sp>
      <p:pic>
        <p:nvPicPr>
          <p:cNvPr id="1028" name="Picture 4" descr="Image result for obesity images">
            <a:extLst>
              <a:ext uri="{FF2B5EF4-FFF2-40B4-BE49-F238E27FC236}">
                <a16:creationId xmlns:a16="http://schemas.microsoft.com/office/drawing/2014/main" id="{627E60C0-3BEA-4186-8796-C3409378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179095"/>
            <a:ext cx="5172075" cy="32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757-C1B0-4C51-87B3-DA1D7107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and Overweight</a:t>
            </a:r>
          </a:p>
        </p:txBody>
      </p:sp>
      <p:pic>
        <p:nvPicPr>
          <p:cNvPr id="7170" name="Picture 2" descr="https://raw.githubusercontent.com/Toomuchdata2018/ObesityProject/master/Income_vs_overweight_percent.png">
            <a:extLst>
              <a:ext uri="{FF2B5EF4-FFF2-40B4-BE49-F238E27FC236}">
                <a16:creationId xmlns:a16="http://schemas.microsoft.com/office/drawing/2014/main" id="{7E08BBB0-7309-4EFE-BB30-D6329DDC2F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82" y="1866925"/>
            <a:ext cx="7188918" cy="39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F8E1-455A-4066-A81E-A8C90D71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Obesity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36EC1-A5BC-4D1C-84D1-358C4F28C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33" y="1616075"/>
            <a:ext cx="52370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87ADC-4AE3-49B7-A4B1-BA7A1E4A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52" y="1690688"/>
            <a:ext cx="4544949" cy="41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7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009A-30E3-41AD-9D16-5C3F0BEA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and Obesity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52CEB-D73C-4CC0-824C-B0D9787C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90" y="1987550"/>
            <a:ext cx="48867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0884F-1D76-4E18-93E0-8ACB6F288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83" y="1849837"/>
            <a:ext cx="5001667" cy="44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E727-2F8F-418E-9B29-8E9B4357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563D-10A7-4F83-BD35-5A7B1A59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 dirty="0"/>
              <a:t>!</a:t>
            </a:r>
          </a:p>
        </p:txBody>
      </p:sp>
      <p:pic>
        <p:nvPicPr>
          <p:cNvPr id="4" name="Picture 6" descr="Image result for jupyter notebook logo">
            <a:extLst>
              <a:ext uri="{FF2B5EF4-FFF2-40B4-BE49-F238E27FC236}">
                <a16:creationId xmlns:a16="http://schemas.microsoft.com/office/drawing/2014/main" id="{351C79D7-BA46-4EB5-A585-6DB82C7A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618" y="4373612"/>
            <a:ext cx="2062113" cy="20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0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A56B-F5B4-4CC6-8C05-DD8C100B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Forward…</a:t>
            </a:r>
          </a:p>
        </p:txBody>
      </p:sp>
      <p:pic>
        <p:nvPicPr>
          <p:cNvPr id="4100" name="Picture 4" descr="https://raw.githubusercontent.com/Toomuchdata2018/ObesityProject/master/Combined%20Data/Clean%20CSVs/Visuals/map_obese_percentage_2016.PNG">
            <a:extLst>
              <a:ext uri="{FF2B5EF4-FFF2-40B4-BE49-F238E27FC236}">
                <a16:creationId xmlns:a16="http://schemas.microsoft.com/office/drawing/2014/main" id="{F0F19F38-3237-4C68-BB1A-C420E1D7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93" y="1405988"/>
            <a:ext cx="8063707" cy="482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6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023C-980C-4E87-979A-C4C3B5C7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2882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DB0D-9F55-4DC9-A006-981D81BA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D6BE-66C5-49B2-BAB1-DA473A43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Obesity % varies across ethnicity, age, sex, income, education?</a:t>
            </a:r>
          </a:p>
        </p:txBody>
      </p:sp>
      <p:pic>
        <p:nvPicPr>
          <p:cNvPr id="7" name="Picture 2" descr="Image result for obesity">
            <a:extLst>
              <a:ext uri="{FF2B5EF4-FFF2-40B4-BE49-F238E27FC236}">
                <a16:creationId xmlns:a16="http://schemas.microsoft.com/office/drawing/2014/main" id="{8754EA17-DA8B-46E8-B270-768EB0C86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49" y="3102708"/>
            <a:ext cx="4584559" cy="320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5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464E-90A3-454C-BA58-154F9E40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Tools</a:t>
            </a:r>
          </a:p>
        </p:txBody>
      </p:sp>
      <p:pic>
        <p:nvPicPr>
          <p:cNvPr id="4" name="Picture 6" descr="Image result for jupyter notebook logo">
            <a:extLst>
              <a:ext uri="{FF2B5EF4-FFF2-40B4-BE49-F238E27FC236}">
                <a16:creationId xmlns:a16="http://schemas.microsoft.com/office/drawing/2014/main" id="{1A3B29C8-8952-43FF-A8D0-35BCA67C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827181"/>
            <a:ext cx="2062113" cy="20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">
            <a:extLst>
              <a:ext uri="{FF2B5EF4-FFF2-40B4-BE49-F238E27FC236}">
                <a16:creationId xmlns:a16="http://schemas.microsoft.com/office/drawing/2014/main" id="{17AEF654-E84A-432A-B317-B0F9D26C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23" y="4294250"/>
            <a:ext cx="5503439" cy="185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ithub">
            <a:extLst>
              <a:ext uri="{FF2B5EF4-FFF2-40B4-BE49-F238E27FC236}">
                <a16:creationId xmlns:a16="http://schemas.microsoft.com/office/drawing/2014/main" id="{33CDD514-EA7E-4F4B-AA47-4D4F38A96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516431"/>
            <a:ext cx="3619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07BAD-0166-4986-BE80-BD84CD1D47B0}"/>
              </a:ext>
            </a:extLst>
          </p:cNvPr>
          <p:cNvSpPr/>
          <p:nvPr/>
        </p:nvSpPr>
        <p:spPr>
          <a:xfrm>
            <a:off x="6153150" y="2858238"/>
            <a:ext cx="526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https://github.com/Toomuchdata2018/ObesityProject</a:t>
            </a:r>
          </a:p>
        </p:txBody>
      </p:sp>
      <p:pic>
        <p:nvPicPr>
          <p:cNvPr id="3084" name="Picture 12" descr="Image result for matplotlib">
            <a:extLst>
              <a:ext uri="{FF2B5EF4-FFF2-40B4-BE49-F238E27FC236}">
                <a16:creationId xmlns:a16="http://schemas.microsoft.com/office/drawing/2014/main" id="{1843FFD6-5BD8-4F65-9867-615B7528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3752801"/>
            <a:ext cx="2257425" cy="54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numpy">
            <a:extLst>
              <a:ext uri="{FF2B5EF4-FFF2-40B4-BE49-F238E27FC236}">
                <a16:creationId xmlns:a16="http://schemas.microsoft.com/office/drawing/2014/main" id="{FD90EB4F-CCA8-4BE8-95B8-098FE901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5143896"/>
            <a:ext cx="2381250" cy="133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B937-11A4-4CDA-B51C-AD5198B1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2052" name="Picture 4" descr="Image result for brfss">
            <a:extLst>
              <a:ext uri="{FF2B5EF4-FFF2-40B4-BE49-F238E27FC236}">
                <a16:creationId xmlns:a16="http://schemas.microsoft.com/office/drawing/2014/main" id="{67CD80AA-1EDE-4012-9C0A-704AE55C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20" y="2033587"/>
            <a:ext cx="21717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dc">
            <a:extLst>
              <a:ext uri="{FF2B5EF4-FFF2-40B4-BE49-F238E27FC236}">
                <a16:creationId xmlns:a16="http://schemas.microsoft.com/office/drawing/2014/main" id="{B045B09A-F0FE-47B8-BA25-8A1B8E99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595">
            <a:off x="4614930" y="3143428"/>
            <a:ext cx="2031382" cy="14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fips state">
            <a:extLst>
              <a:ext uri="{FF2B5EF4-FFF2-40B4-BE49-F238E27FC236}">
                <a16:creationId xmlns:a16="http://schemas.microsoft.com/office/drawing/2014/main" id="{4172D1F3-EAF4-48ED-A80B-EAA85A243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79" y="1856802"/>
            <a:ext cx="3429203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43180-ECD7-476D-83E4-3F256B32AD3D}"/>
              </a:ext>
            </a:extLst>
          </p:cNvPr>
          <p:cNvSpPr txBox="1"/>
          <p:nvPr/>
        </p:nvSpPr>
        <p:spPr>
          <a:xfrm rot="20604407">
            <a:off x="7795552" y="1278733"/>
            <a:ext cx="2429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Fips</a:t>
            </a:r>
            <a:r>
              <a:rPr lang="en-US" sz="2800" dirty="0"/>
              <a:t> State Codes</a:t>
            </a:r>
          </a:p>
        </p:txBody>
      </p:sp>
      <p:pic>
        <p:nvPicPr>
          <p:cNvPr id="2066" name="Picture 18" descr="https://camo.githubusercontent.com/fc39508451cb3357ace1f0bcc7b635aa93d31205/687474703a2f2f707974686f6e2d76697375616c697a6174696f6e2e6769746875622e696f2f666f6c69756d2f646f63732d6d61737465722f5f696d616765732f666f6c69756d5f6c6f676f2e6a7067">
            <a:extLst>
              <a:ext uri="{FF2B5EF4-FFF2-40B4-BE49-F238E27FC236}">
                <a16:creationId xmlns:a16="http://schemas.microsoft.com/office/drawing/2014/main" id="{70416711-2BB8-40B4-8D10-904789DC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0" y="4552780"/>
            <a:ext cx="1124120" cy="112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9496B3-E0A1-4E31-9F45-9A2C48DBCB4A}"/>
              </a:ext>
            </a:extLst>
          </p:cNvPr>
          <p:cNvSpPr/>
          <p:nvPr/>
        </p:nvSpPr>
        <p:spPr>
          <a:xfrm>
            <a:off x="1762210" y="5492234"/>
            <a:ext cx="112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folium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2538D-91AC-4CDB-B5D8-7CD09E3CC97C}"/>
              </a:ext>
            </a:extLst>
          </p:cNvPr>
          <p:cNvSpPr/>
          <p:nvPr/>
        </p:nvSpPr>
        <p:spPr>
          <a:xfrm>
            <a:off x="838200" y="1672136"/>
            <a:ext cx="535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https://www.cdc.gov/brfss/brfssprevalence/index.html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346232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D2FA-C03D-4898-AE56-C3647643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031"/>
            <a:ext cx="10451123" cy="1268657"/>
          </a:xfrm>
        </p:spPr>
        <p:txBody>
          <a:bodyPr/>
          <a:lstStyle/>
          <a:p>
            <a:r>
              <a:rPr lang="en-US" dirty="0"/>
              <a:t>Data Source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3EDA43-0658-4B4B-9743-F5814BD8A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920" y="1825625"/>
            <a:ext cx="8134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7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4BC5-4BCC-4D28-B983-2CDB602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B2E3-1877-4BF5-BA79-EEF42128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 fast food restaurants vs obesity</a:t>
            </a:r>
          </a:p>
          <a:p>
            <a:r>
              <a:rPr lang="en-US" sz="2400" dirty="0"/>
              <a:t>CDC Division of Nutrition, Physical Activity, and Obesity (DNPAO) / BRFSS Study</a:t>
            </a:r>
          </a:p>
          <a:p>
            <a:r>
              <a:rPr lang="en-US" sz="2400" dirty="0"/>
              <a:t>CDC Behavioral Risk Factor Surveillance System (BRFSS) Raw Data</a:t>
            </a:r>
          </a:p>
          <a:p>
            <a:endParaRPr lang="en-US" dirty="0"/>
          </a:p>
        </p:txBody>
      </p:sp>
      <p:pic>
        <p:nvPicPr>
          <p:cNvPr id="9218" name="Picture 2" descr="https://raw.githubusercontent.com/Toomuchdata2018/ObesityProject/master/Combined%20Data/Clean%20CSVs/Visuals/map_all_respondents_2016.PNG">
            <a:extLst>
              <a:ext uri="{FF2B5EF4-FFF2-40B4-BE49-F238E27FC236}">
                <a16:creationId xmlns:a16="http://schemas.microsoft.com/office/drawing/2014/main" id="{D2503F37-F153-432C-B5E2-BA0834EA7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6" y="3228495"/>
            <a:ext cx="5776912" cy="34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raw.githubusercontent.com/Toomuchdata2018/ObesityProject/master/Combined%20Data/Clean%20CSVs/Visuals/map_all_respondents_2012.PNG">
            <a:extLst>
              <a:ext uri="{FF2B5EF4-FFF2-40B4-BE49-F238E27FC236}">
                <a16:creationId xmlns:a16="http://schemas.microsoft.com/office/drawing/2014/main" id="{9D4F0FC3-E438-4EA4-81D4-836E0364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3228495"/>
            <a:ext cx="5353846" cy="33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4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4266-2893-453B-AC7B-1DB55007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and Obesity</a:t>
            </a:r>
          </a:p>
        </p:txBody>
      </p:sp>
      <p:pic>
        <p:nvPicPr>
          <p:cNvPr id="8194" name="Picture 2" descr="https://raw.githubusercontent.com/Toomuchdata2018/ObesityProject/master/Combined%20Data/Clean%20CSVs/Visuals/ethnicity_obese_percentage.png">
            <a:extLst>
              <a:ext uri="{FF2B5EF4-FFF2-40B4-BE49-F238E27FC236}">
                <a16:creationId xmlns:a16="http://schemas.microsoft.com/office/drawing/2014/main" id="{9C91B2E1-C015-44D9-A6F9-AF40AF76ED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13" y="1825625"/>
            <a:ext cx="97041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0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7EB4-981D-4F1D-A100-249F7EE3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and Obesity</a:t>
            </a:r>
          </a:p>
        </p:txBody>
      </p:sp>
      <p:pic>
        <p:nvPicPr>
          <p:cNvPr id="6148" name="Picture 4" descr="https://raw.githubusercontent.com/Toomuchdata2018/ObesityProject/master/Education_vs_obesity.png">
            <a:extLst>
              <a:ext uri="{FF2B5EF4-FFF2-40B4-BE49-F238E27FC236}">
                <a16:creationId xmlns:a16="http://schemas.microsoft.com/office/drawing/2014/main" id="{7FB5B670-3F75-4547-BF52-21838F05D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965001"/>
            <a:ext cx="8091487" cy="38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6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488A-C90F-4C36-B6A7-32FC49CA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and Obesity</a:t>
            </a:r>
          </a:p>
        </p:txBody>
      </p:sp>
      <p:pic>
        <p:nvPicPr>
          <p:cNvPr id="5122" name="Picture 2" descr="https://raw.githubusercontent.com/Toomuchdata2018/ObesityProject/master/Income_vs_obesity.png">
            <a:extLst>
              <a:ext uri="{FF2B5EF4-FFF2-40B4-BE49-F238E27FC236}">
                <a16:creationId xmlns:a16="http://schemas.microsoft.com/office/drawing/2014/main" id="{71935288-3CE3-4FE8-B0DC-97A417F1B9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8" y="1843823"/>
            <a:ext cx="7350843" cy="407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5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118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Obesity in America</vt:lpstr>
      <vt:lpstr>Introduction</vt:lpstr>
      <vt:lpstr>Tools</vt:lpstr>
      <vt:lpstr>Data Sources</vt:lpstr>
      <vt:lpstr>Data Source details</vt:lpstr>
      <vt:lpstr>Beginnings</vt:lpstr>
      <vt:lpstr>Ethnicity and Obesity</vt:lpstr>
      <vt:lpstr>Education and Obesity</vt:lpstr>
      <vt:lpstr>Income and Obesity</vt:lpstr>
      <vt:lpstr>Income and Overweight</vt:lpstr>
      <vt:lpstr>Age and Obesity</vt:lpstr>
      <vt:lpstr>Sex and Obesity</vt:lpstr>
      <vt:lpstr>Data Munging</vt:lpstr>
      <vt:lpstr>Going Forward…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in America</dc:title>
  <dc:creator>Jose Villalba</dc:creator>
  <cp:lastModifiedBy>Jose Villalba</cp:lastModifiedBy>
  <cp:revision>19</cp:revision>
  <dcterms:created xsi:type="dcterms:W3CDTF">2018-07-05T21:51:35Z</dcterms:created>
  <dcterms:modified xsi:type="dcterms:W3CDTF">2018-07-07T04:49:27Z</dcterms:modified>
</cp:coreProperties>
</file>