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AWS Lambda</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48714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Intro/Definition</a:t>
            </a:r>
          </a:p>
        </p:txBody>
      </p:sp>
      <p:sp>
        <p:nvSpPr>
          <p:cNvPr id="3" name="Content Placeholder 2"/>
          <p:cNvSpPr>
            <a:spLocks noGrp="1"/>
          </p:cNvSpPr>
          <p:nvPr>
            <p:ph idx="1"/>
          </p:nvPr>
        </p:nvSpPr>
        <p:spPr/>
        <p:txBody>
          <a:bodyPr/>
          <a:lstStyle/>
          <a:p>
            <a:r>
              <a:rPr lang="en-US" dirty="0"/>
              <a:t>AWS API Gateway is a fully managed service that makes it easy to create, publish, and secure APIs at any scale. It offers both RESTful APIs and </a:t>
            </a:r>
            <a:r>
              <a:rPr lang="en-US" dirty="0" err="1"/>
              <a:t>WebSocket</a:t>
            </a:r>
            <a:r>
              <a:rPr lang="en-US" dirty="0"/>
              <a:t> APIs to build scalable </a:t>
            </a:r>
            <a:r>
              <a:rPr lang="en-US" dirty="0" err="1"/>
              <a:t>serverless</a:t>
            </a:r>
            <a:r>
              <a:rPr lang="en-US" dirty="0"/>
              <a:t> and web applications.</a:t>
            </a:r>
            <a:endParaRPr lang="en-IN" dirty="0"/>
          </a:p>
        </p:txBody>
      </p:sp>
    </p:spTree>
    <p:extLst>
      <p:ext uri="{BB962C8B-B14F-4D97-AF65-F5344CB8AC3E}">
        <p14:creationId xmlns:p14="http://schemas.microsoft.com/office/powerpoint/2010/main" val="108603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p>
        </p:txBody>
      </p:sp>
      <p:sp>
        <p:nvSpPr>
          <p:cNvPr id="3" name="Content Placeholder 2"/>
          <p:cNvSpPr>
            <a:spLocks noGrp="1"/>
          </p:cNvSpPr>
          <p:nvPr>
            <p:ph idx="1"/>
          </p:nvPr>
        </p:nvSpPr>
        <p:spPr/>
        <p:txBody>
          <a:bodyPr/>
          <a:lstStyle/>
          <a:p>
            <a:r>
              <a:rPr lang="en-US" dirty="0"/>
              <a:t>	Supports REST and </a:t>
            </a:r>
            <a:r>
              <a:rPr lang="en-US" dirty="0" err="1"/>
              <a:t>WebSocket</a:t>
            </a:r>
            <a:r>
              <a:rPr lang="en-US" dirty="0"/>
              <a:t> APIs with native integration to Lambda</a:t>
            </a:r>
          </a:p>
          <a:p>
            <a:r>
              <a:rPr lang="en-US" dirty="0"/>
              <a:t>	Built-in authorization and throttling controls</a:t>
            </a:r>
          </a:p>
          <a:p>
            <a:r>
              <a:rPr lang="en-US" dirty="0"/>
              <a:t>	Request/response transformations and validation</a:t>
            </a:r>
          </a:p>
          <a:p>
            <a:r>
              <a:rPr lang="en-US" dirty="0"/>
              <a:t>	Cache for improving API performance</a:t>
            </a:r>
          </a:p>
          <a:p>
            <a:endParaRPr lang="en-IN" dirty="0"/>
          </a:p>
        </p:txBody>
      </p:sp>
    </p:spTree>
    <p:extLst>
      <p:ext uri="{BB962C8B-B14F-4D97-AF65-F5344CB8AC3E}">
        <p14:creationId xmlns:p14="http://schemas.microsoft.com/office/powerpoint/2010/main" val="162509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Integrations</a:t>
            </a:r>
          </a:p>
        </p:txBody>
      </p:sp>
      <p:sp>
        <p:nvSpPr>
          <p:cNvPr id="3" name="Content Placeholder 2"/>
          <p:cNvSpPr>
            <a:spLocks noGrp="1"/>
          </p:cNvSpPr>
          <p:nvPr>
            <p:ph idx="1"/>
          </p:nvPr>
        </p:nvSpPr>
        <p:spPr/>
        <p:txBody>
          <a:bodyPr/>
          <a:lstStyle/>
          <a:p>
            <a:r>
              <a:rPr lang="en-US" dirty="0"/>
              <a:t>	AWS Lambda for backend functions</a:t>
            </a:r>
          </a:p>
          <a:p>
            <a:r>
              <a:rPr lang="en-US" dirty="0"/>
              <a:t>	AWS </a:t>
            </a:r>
            <a:r>
              <a:rPr lang="en-US" dirty="0" err="1"/>
              <a:t>CloudWatch</a:t>
            </a:r>
            <a:r>
              <a:rPr lang="en-US" dirty="0"/>
              <a:t> for logging and monitoring</a:t>
            </a:r>
          </a:p>
          <a:p>
            <a:r>
              <a:rPr lang="en-US" dirty="0"/>
              <a:t>	AWS </a:t>
            </a:r>
            <a:r>
              <a:rPr lang="en-US" dirty="0" err="1"/>
              <a:t>Cognito</a:t>
            </a:r>
            <a:r>
              <a:rPr lang="en-US" dirty="0"/>
              <a:t> for user authentication and authorization</a:t>
            </a:r>
          </a:p>
          <a:p>
            <a:endParaRPr lang="en-IN" dirty="0"/>
          </a:p>
        </p:txBody>
      </p:sp>
    </p:spTree>
    <p:extLst>
      <p:ext uri="{BB962C8B-B14F-4D97-AF65-F5344CB8AC3E}">
        <p14:creationId xmlns:p14="http://schemas.microsoft.com/office/powerpoint/2010/main" val="73888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Security/Access</a:t>
            </a:r>
          </a:p>
        </p:txBody>
      </p:sp>
      <p:sp>
        <p:nvSpPr>
          <p:cNvPr id="3" name="Content Placeholder 2"/>
          <p:cNvSpPr>
            <a:spLocks noGrp="1"/>
          </p:cNvSpPr>
          <p:nvPr>
            <p:ph idx="1"/>
          </p:nvPr>
        </p:nvSpPr>
        <p:spPr/>
        <p:txBody>
          <a:bodyPr/>
          <a:lstStyle/>
          <a:p>
            <a:r>
              <a:rPr lang="en-US" dirty="0"/>
              <a:t>	IAM roles and policies for API access control</a:t>
            </a:r>
          </a:p>
          <a:p>
            <a:r>
              <a:rPr lang="en-US" dirty="0"/>
              <a:t>	OAuth 2.0 and custom authorizers for advanced authentication</a:t>
            </a:r>
          </a:p>
          <a:p>
            <a:r>
              <a:rPr lang="en-US" dirty="0"/>
              <a:t>	Integration with AWS WAF for enhanced protections</a:t>
            </a:r>
          </a:p>
        </p:txBody>
      </p:sp>
    </p:spTree>
    <p:extLst>
      <p:ext uri="{BB962C8B-B14F-4D97-AF65-F5344CB8AC3E}">
        <p14:creationId xmlns:p14="http://schemas.microsoft.com/office/powerpoint/2010/main" val="304451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sp>
        <p:nvSpPr>
          <p:cNvPr id="3" name="Content Placeholder 2"/>
          <p:cNvSpPr>
            <a:spLocks noGrp="1"/>
          </p:cNvSpPr>
          <p:nvPr>
            <p:ph idx="1"/>
          </p:nvPr>
        </p:nvSpPr>
        <p:spPr/>
        <p:txBody>
          <a:bodyPr/>
          <a:lstStyle/>
          <a:p>
            <a:r>
              <a:rPr lang="en-US" dirty="0"/>
              <a:t>	Creating RESTful APIs for mobile and web apps</a:t>
            </a:r>
          </a:p>
          <a:p>
            <a:r>
              <a:rPr lang="en-US" dirty="0"/>
              <a:t>	Real-time </a:t>
            </a:r>
            <a:r>
              <a:rPr lang="en-US" dirty="0" err="1"/>
              <a:t>WebSocket</a:t>
            </a:r>
            <a:r>
              <a:rPr lang="en-US" dirty="0"/>
              <a:t> APIs for chat or live feeds</a:t>
            </a:r>
          </a:p>
          <a:p>
            <a:r>
              <a:rPr lang="en-US" dirty="0"/>
              <a:t>	Secure interface for backend services or </a:t>
            </a:r>
            <a:r>
              <a:rPr lang="en-US" dirty="0" err="1"/>
              <a:t>microservices</a:t>
            </a:r>
            <a:endParaRPr lang="en-US" dirty="0"/>
          </a:p>
          <a:p>
            <a:endParaRPr lang="en-IN" dirty="0"/>
          </a:p>
        </p:txBody>
      </p:sp>
    </p:spTree>
    <p:extLst>
      <p:ext uri="{BB962C8B-B14F-4D97-AF65-F5344CB8AC3E}">
        <p14:creationId xmlns:p14="http://schemas.microsoft.com/office/powerpoint/2010/main" val="1787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Monitoring</a:t>
            </a:r>
          </a:p>
        </p:txBody>
      </p:sp>
      <p:sp>
        <p:nvSpPr>
          <p:cNvPr id="3" name="Content Placeholder 2"/>
          <p:cNvSpPr>
            <a:spLocks noGrp="1"/>
          </p:cNvSpPr>
          <p:nvPr>
            <p:ph idx="1"/>
          </p:nvPr>
        </p:nvSpPr>
        <p:spPr/>
        <p:txBody>
          <a:bodyPr/>
          <a:lstStyle/>
          <a:p>
            <a:r>
              <a:rPr lang="en-US" dirty="0"/>
              <a:t>	</a:t>
            </a:r>
            <a:r>
              <a:rPr lang="en-US" dirty="0" err="1"/>
              <a:t>CloudWatch</a:t>
            </a:r>
            <a:r>
              <a:rPr lang="en-US" dirty="0"/>
              <a:t> metrics including latency, error rates, and request counts</a:t>
            </a:r>
          </a:p>
          <a:p>
            <a:r>
              <a:rPr lang="en-US" dirty="0"/>
              <a:t>	Detailed logs for troubleshooting and auditing</a:t>
            </a:r>
          </a:p>
          <a:p>
            <a:endParaRPr lang="en-IN" dirty="0"/>
          </a:p>
        </p:txBody>
      </p:sp>
    </p:spTree>
    <p:extLst>
      <p:ext uri="{BB962C8B-B14F-4D97-AF65-F5344CB8AC3E}">
        <p14:creationId xmlns:p14="http://schemas.microsoft.com/office/powerpoint/2010/main" val="65156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r>
              <a:rPr lang="en-US" dirty="0"/>
              <a:t>API Gateway abstracts API development complexities, allowing you to build secure and scalable APIs that serve as front doors for backend services</a:t>
            </a:r>
            <a:r>
              <a:rPr lang="en-US" dirty="0" smtClean="0"/>
              <a:t>.</a:t>
            </a:r>
            <a:endParaRPr lang="en-US" dirty="0"/>
          </a:p>
        </p:txBody>
      </p:sp>
    </p:spTree>
    <p:extLst>
      <p:ext uri="{BB962C8B-B14F-4D97-AF65-F5344CB8AC3E}">
        <p14:creationId xmlns:p14="http://schemas.microsoft.com/office/powerpoint/2010/main" val="179119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KMS (Key Management Service)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480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Intro/Definition</a:t>
            </a:r>
          </a:p>
        </p:txBody>
      </p:sp>
      <p:sp>
        <p:nvSpPr>
          <p:cNvPr id="3" name="Content Placeholder 2"/>
          <p:cNvSpPr>
            <a:spLocks noGrp="1"/>
          </p:cNvSpPr>
          <p:nvPr>
            <p:ph idx="1"/>
          </p:nvPr>
        </p:nvSpPr>
        <p:spPr/>
        <p:txBody>
          <a:bodyPr/>
          <a:lstStyle/>
          <a:p>
            <a:r>
              <a:rPr lang="en-US" dirty="0"/>
              <a:t>AWS KMS is a managed service that enables you to create and control cryptographic keys used for data encryption. It ensures secure key storage and management to protect your data at rest and in transit.</a:t>
            </a:r>
            <a:endParaRPr lang="en-IN" dirty="0"/>
          </a:p>
        </p:txBody>
      </p:sp>
    </p:spTree>
    <p:extLst>
      <p:ext uri="{BB962C8B-B14F-4D97-AF65-F5344CB8AC3E}">
        <p14:creationId xmlns:p14="http://schemas.microsoft.com/office/powerpoint/2010/main" val="1047833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p>
        </p:txBody>
      </p:sp>
      <p:sp>
        <p:nvSpPr>
          <p:cNvPr id="3" name="Content Placeholder 2"/>
          <p:cNvSpPr>
            <a:spLocks noGrp="1"/>
          </p:cNvSpPr>
          <p:nvPr>
            <p:ph idx="1"/>
          </p:nvPr>
        </p:nvSpPr>
        <p:spPr/>
        <p:txBody>
          <a:bodyPr/>
          <a:lstStyle/>
          <a:p>
            <a:pPr lvl="0"/>
            <a:r>
              <a:rPr lang="en-IN" dirty="0"/>
              <a:t>Centralized key management with hardware security modules (HSMs)</a:t>
            </a:r>
          </a:p>
          <a:p>
            <a:pPr lvl="0"/>
            <a:r>
              <a:rPr lang="en-IN" dirty="0"/>
              <a:t>Automated key rotation and lifecycle management</a:t>
            </a:r>
          </a:p>
          <a:p>
            <a:pPr lvl="0"/>
            <a:r>
              <a:rPr lang="en-IN" dirty="0"/>
              <a:t>Fine-grained permissions using IAM policies</a:t>
            </a:r>
          </a:p>
          <a:p>
            <a:pPr lvl="0"/>
            <a:r>
              <a:rPr lang="en-IN" dirty="0"/>
              <a:t>Audit logs integrated with </a:t>
            </a:r>
            <a:r>
              <a:rPr lang="en-IN" dirty="0" err="1"/>
              <a:t>CloudTrail</a:t>
            </a:r>
            <a:endParaRPr lang="en-IN" dirty="0"/>
          </a:p>
          <a:p>
            <a:endParaRPr lang="en-IN" dirty="0"/>
          </a:p>
        </p:txBody>
      </p:sp>
    </p:spTree>
    <p:extLst>
      <p:ext uri="{BB962C8B-B14F-4D97-AF65-F5344CB8AC3E}">
        <p14:creationId xmlns:p14="http://schemas.microsoft.com/office/powerpoint/2010/main" val="103294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Intro/Definition</a:t>
            </a:r>
            <a:endParaRPr lang="en-IN" dirty="0"/>
          </a:p>
        </p:txBody>
      </p:sp>
      <p:sp>
        <p:nvSpPr>
          <p:cNvPr id="3" name="Content Placeholder 2"/>
          <p:cNvSpPr>
            <a:spLocks noGrp="1"/>
          </p:cNvSpPr>
          <p:nvPr>
            <p:ph idx="1"/>
          </p:nvPr>
        </p:nvSpPr>
        <p:spPr/>
        <p:txBody>
          <a:bodyPr/>
          <a:lstStyle/>
          <a:p>
            <a:r>
              <a:rPr lang="en-US" dirty="0"/>
              <a:t>AWS Lambda is a </a:t>
            </a:r>
            <a:r>
              <a:rPr lang="en-US" dirty="0" err="1"/>
              <a:t>serverless</a:t>
            </a:r>
            <a:r>
              <a:rPr lang="en-US" dirty="0"/>
              <a:t> compute service that runs your code in response to events and automatically manages the compute resources. You only pay for the compute time you consume, and there is no need to provision or manage servers.</a:t>
            </a:r>
            <a:endParaRPr lang="en-IN" dirty="0"/>
          </a:p>
        </p:txBody>
      </p:sp>
    </p:spTree>
    <p:extLst>
      <p:ext uri="{BB962C8B-B14F-4D97-AF65-F5344CB8AC3E}">
        <p14:creationId xmlns:p14="http://schemas.microsoft.com/office/powerpoint/2010/main" val="3823461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Integrations</a:t>
            </a:r>
            <a:endParaRPr lang="en-IN" dirty="0"/>
          </a:p>
        </p:txBody>
      </p:sp>
      <p:sp>
        <p:nvSpPr>
          <p:cNvPr id="3" name="Content Placeholder 2"/>
          <p:cNvSpPr>
            <a:spLocks noGrp="1"/>
          </p:cNvSpPr>
          <p:nvPr>
            <p:ph idx="1"/>
          </p:nvPr>
        </p:nvSpPr>
        <p:spPr/>
        <p:txBody>
          <a:bodyPr/>
          <a:lstStyle/>
          <a:p>
            <a:pPr lvl="0"/>
            <a:r>
              <a:rPr lang="en-IN" dirty="0"/>
              <a:t>AWS S3, EBS, RDS for storage encryption</a:t>
            </a:r>
          </a:p>
          <a:p>
            <a:pPr lvl="0"/>
            <a:r>
              <a:rPr lang="en-IN" dirty="0"/>
              <a:t>AWS Lambda and Secrets Manager for encrypting environment variables and secrets</a:t>
            </a:r>
          </a:p>
          <a:p>
            <a:pPr lvl="0"/>
            <a:r>
              <a:rPr lang="en-IN" dirty="0"/>
              <a:t>Many other AWS services support KMS encryption</a:t>
            </a:r>
          </a:p>
          <a:p>
            <a:endParaRPr lang="en-IN" dirty="0"/>
          </a:p>
        </p:txBody>
      </p:sp>
    </p:spTree>
    <p:extLst>
      <p:ext uri="{BB962C8B-B14F-4D97-AF65-F5344CB8AC3E}">
        <p14:creationId xmlns:p14="http://schemas.microsoft.com/office/powerpoint/2010/main" val="231854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Security/Access</a:t>
            </a:r>
            <a:endParaRPr lang="en-IN" dirty="0"/>
          </a:p>
        </p:txBody>
      </p:sp>
      <p:sp>
        <p:nvSpPr>
          <p:cNvPr id="3" name="Content Placeholder 2"/>
          <p:cNvSpPr>
            <a:spLocks noGrp="1"/>
          </p:cNvSpPr>
          <p:nvPr>
            <p:ph idx="1"/>
          </p:nvPr>
        </p:nvSpPr>
        <p:spPr/>
        <p:txBody>
          <a:bodyPr/>
          <a:lstStyle/>
          <a:p>
            <a:pPr lvl="0"/>
            <a:r>
              <a:rPr lang="en-IN" dirty="0"/>
              <a:t>Use IAM policies to control key usage and management</a:t>
            </a:r>
          </a:p>
          <a:p>
            <a:pPr lvl="0"/>
            <a:r>
              <a:rPr lang="en-IN" dirty="0"/>
              <a:t>Supports multi-tenant key management and Bring Your Own Key (BYOK)</a:t>
            </a:r>
          </a:p>
          <a:p>
            <a:r>
              <a:rPr lang="en-IN" dirty="0"/>
              <a:t>Key Usage logs for auditing through </a:t>
            </a:r>
            <a:r>
              <a:rPr lang="en-IN" dirty="0" err="1"/>
              <a:t>CloudTrail</a:t>
            </a:r>
            <a:endParaRPr lang="en-IN" dirty="0"/>
          </a:p>
        </p:txBody>
      </p:sp>
    </p:spTree>
    <p:extLst>
      <p:ext uri="{BB962C8B-B14F-4D97-AF65-F5344CB8AC3E}">
        <p14:creationId xmlns:p14="http://schemas.microsoft.com/office/powerpoint/2010/main" val="389410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a:t>
            </a:r>
            <a:endParaRPr lang="en-IN" dirty="0"/>
          </a:p>
        </p:txBody>
      </p:sp>
      <p:sp>
        <p:nvSpPr>
          <p:cNvPr id="3" name="Content Placeholder 2"/>
          <p:cNvSpPr>
            <a:spLocks noGrp="1"/>
          </p:cNvSpPr>
          <p:nvPr>
            <p:ph idx="1"/>
          </p:nvPr>
        </p:nvSpPr>
        <p:spPr/>
        <p:txBody>
          <a:bodyPr/>
          <a:lstStyle/>
          <a:p>
            <a:pPr lvl="0"/>
            <a:r>
              <a:rPr lang="en-IN" dirty="0"/>
              <a:t>Encrypting sensitive data at rest or in transit</a:t>
            </a:r>
          </a:p>
          <a:p>
            <a:pPr lvl="0"/>
            <a:r>
              <a:rPr lang="en-IN" dirty="0"/>
              <a:t>Managing encryption keys across multiple AWS services</a:t>
            </a:r>
          </a:p>
          <a:p>
            <a:pPr lvl="0"/>
            <a:r>
              <a:rPr lang="en-IN" dirty="0"/>
              <a:t>Ensuring regulatory compliance through key control and auditing</a:t>
            </a:r>
          </a:p>
        </p:txBody>
      </p:sp>
    </p:spTree>
    <p:extLst>
      <p:ext uri="{BB962C8B-B14F-4D97-AF65-F5344CB8AC3E}">
        <p14:creationId xmlns:p14="http://schemas.microsoft.com/office/powerpoint/2010/main" val="2784828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Monitoring</a:t>
            </a:r>
            <a:endParaRPr lang="en-IN" dirty="0"/>
          </a:p>
        </p:txBody>
      </p:sp>
      <p:sp>
        <p:nvSpPr>
          <p:cNvPr id="3" name="Content Placeholder 2"/>
          <p:cNvSpPr>
            <a:spLocks noGrp="1"/>
          </p:cNvSpPr>
          <p:nvPr>
            <p:ph idx="1"/>
          </p:nvPr>
        </p:nvSpPr>
        <p:spPr/>
        <p:txBody>
          <a:bodyPr/>
          <a:lstStyle/>
          <a:p>
            <a:r>
              <a:rPr lang="en-IN" dirty="0" err="1"/>
              <a:t>CloudTrail</a:t>
            </a:r>
            <a:r>
              <a:rPr lang="en-IN" dirty="0"/>
              <a:t> integration provides detailed audit trails of key usage and management activities</a:t>
            </a:r>
          </a:p>
          <a:p>
            <a:endParaRPr lang="en-IN" dirty="0"/>
          </a:p>
        </p:txBody>
      </p:sp>
    </p:spTree>
    <p:extLst>
      <p:ext uri="{BB962C8B-B14F-4D97-AF65-F5344CB8AC3E}">
        <p14:creationId xmlns:p14="http://schemas.microsoft.com/office/powerpoint/2010/main" val="318898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r>
              <a:rPr lang="en-US" dirty="0" smtClean="0"/>
              <a:t>AWS </a:t>
            </a:r>
            <a:r>
              <a:rPr lang="en-US" dirty="0"/>
              <a:t>KMS simplifies managing cryptographic keys to help secure your data with strong access controls and auditing capabilities.</a:t>
            </a:r>
          </a:p>
          <a:p>
            <a:pPr marL="0" indent="0">
              <a:buNone/>
            </a:pPr>
            <a:endParaRPr lang="en-US" dirty="0"/>
          </a:p>
        </p:txBody>
      </p:sp>
      <p:sp>
        <p:nvSpPr>
          <p:cNvPr id="5"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449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59132"/>
            <a:ext cx="6815669" cy="1480458"/>
          </a:xfrm>
        </p:spPr>
        <p:txBody>
          <a:bodyPr/>
          <a:lstStyle/>
          <a:p>
            <a:r>
              <a:rPr lang="en-IN" dirty="0"/>
              <a:t>AWS </a:t>
            </a:r>
            <a:r>
              <a:rPr lang="en-IN" dirty="0" err="1" smtClean="0"/>
              <a:t>SQSAmazon</a:t>
            </a:r>
            <a:r>
              <a:rPr lang="en-IN" dirty="0" smtClean="0"/>
              <a:t> </a:t>
            </a:r>
            <a:r>
              <a:rPr lang="en-IN" dirty="0"/>
              <a:t>MQ</a:t>
            </a:r>
            <a:endParaRPr lang="en-IN" dirty="0"/>
          </a:p>
        </p:txBody>
      </p:sp>
      <p:sp>
        <p:nvSpPr>
          <p:cNvPr id="3" name="Subtitle 2"/>
          <p:cNvSpPr>
            <a:spLocks noGrp="1"/>
          </p:cNvSpPr>
          <p:nvPr>
            <p:ph type="subTitle" idx="1"/>
          </p:nvPr>
        </p:nvSpPr>
        <p:spPr>
          <a:xfrm>
            <a:off x="2692398" y="4859383"/>
            <a:ext cx="6815669" cy="426720"/>
          </a:xfrm>
        </p:spPr>
        <p:txBody>
          <a:bodyPr/>
          <a:lstStyle/>
          <a:p>
            <a:endParaRPr lang="en-IN"/>
          </a:p>
        </p:txBody>
      </p:sp>
    </p:spTree>
    <p:extLst>
      <p:ext uri="{BB962C8B-B14F-4D97-AF65-F5344CB8AC3E}">
        <p14:creationId xmlns:p14="http://schemas.microsoft.com/office/powerpoint/2010/main" val="315236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Intro/Definition</a:t>
            </a:r>
            <a:endParaRPr lang="en-IN" dirty="0"/>
          </a:p>
        </p:txBody>
      </p:sp>
      <p:sp>
        <p:nvSpPr>
          <p:cNvPr id="3" name="Content Placeholder 2"/>
          <p:cNvSpPr>
            <a:spLocks noGrp="1"/>
          </p:cNvSpPr>
          <p:nvPr>
            <p:ph idx="1"/>
          </p:nvPr>
        </p:nvSpPr>
        <p:spPr/>
        <p:txBody>
          <a:bodyPr/>
          <a:lstStyle/>
          <a:p>
            <a:r>
              <a:rPr lang="en-IN" dirty="0"/>
              <a:t>AWS SQS is a fully managed message queuing service that enables decoupling of distributed systems and </a:t>
            </a:r>
            <a:r>
              <a:rPr lang="en-IN" dirty="0" err="1"/>
              <a:t>microservices</a:t>
            </a:r>
            <a:r>
              <a:rPr lang="en-IN" dirty="0"/>
              <a:t> by reliably transmitting messages. Amazon MQ is a managed message broker service supporting industry-standard messaging protocols.</a:t>
            </a:r>
            <a:endParaRPr lang="en-IN" dirty="0"/>
          </a:p>
        </p:txBody>
      </p:sp>
    </p:spTree>
    <p:extLst>
      <p:ext uri="{BB962C8B-B14F-4D97-AF65-F5344CB8AC3E}">
        <p14:creationId xmlns:p14="http://schemas.microsoft.com/office/powerpoint/2010/main" val="193808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Features</a:t>
            </a:r>
            <a:endParaRPr lang="en-IN" dirty="0"/>
          </a:p>
        </p:txBody>
      </p:sp>
      <p:sp>
        <p:nvSpPr>
          <p:cNvPr id="3" name="Content Placeholder 2"/>
          <p:cNvSpPr>
            <a:spLocks noGrp="1"/>
          </p:cNvSpPr>
          <p:nvPr>
            <p:ph idx="1"/>
          </p:nvPr>
        </p:nvSpPr>
        <p:spPr/>
        <p:txBody>
          <a:bodyPr/>
          <a:lstStyle/>
          <a:p>
            <a:pPr lvl="0"/>
            <a:r>
              <a:rPr lang="en-IN" dirty="0"/>
              <a:t>SQS: Simple, scalable queue with support for standard and FIFO queues</a:t>
            </a:r>
          </a:p>
          <a:p>
            <a:pPr lvl="0"/>
            <a:r>
              <a:rPr lang="en-IN" dirty="0"/>
              <a:t>Amazon MQ: Managed broker for </a:t>
            </a:r>
            <a:r>
              <a:rPr lang="en-IN" dirty="0" err="1"/>
              <a:t>ActiveMQ</a:t>
            </a:r>
            <a:r>
              <a:rPr lang="en-IN" dirty="0"/>
              <a:t> and </a:t>
            </a:r>
            <a:r>
              <a:rPr lang="en-IN" dirty="0" err="1"/>
              <a:t>RabbitMQ</a:t>
            </a:r>
            <a:endParaRPr lang="en-IN" dirty="0"/>
          </a:p>
          <a:p>
            <a:pPr lvl="0"/>
            <a:r>
              <a:rPr lang="en-IN" dirty="0"/>
              <a:t>Supports dead-letter queues, message delay, and batching</a:t>
            </a:r>
          </a:p>
          <a:p>
            <a:pPr lvl="0"/>
            <a:r>
              <a:rPr lang="en-IN" dirty="0"/>
              <a:t>Automatic scaling with high availability</a:t>
            </a:r>
          </a:p>
        </p:txBody>
      </p:sp>
    </p:spTree>
    <p:extLst>
      <p:ext uri="{BB962C8B-B14F-4D97-AF65-F5344CB8AC3E}">
        <p14:creationId xmlns:p14="http://schemas.microsoft.com/office/powerpoint/2010/main" val="961489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Integrations</a:t>
            </a:r>
            <a:endParaRPr lang="en-IN" dirty="0"/>
          </a:p>
        </p:txBody>
      </p:sp>
      <p:sp>
        <p:nvSpPr>
          <p:cNvPr id="3" name="Content Placeholder 2"/>
          <p:cNvSpPr>
            <a:spLocks noGrp="1"/>
          </p:cNvSpPr>
          <p:nvPr>
            <p:ph idx="1"/>
          </p:nvPr>
        </p:nvSpPr>
        <p:spPr/>
        <p:txBody>
          <a:bodyPr/>
          <a:lstStyle/>
          <a:p>
            <a:pPr lvl="0"/>
            <a:r>
              <a:rPr lang="en-IN" dirty="0"/>
              <a:t>AWS Lambda for event-driven message processing</a:t>
            </a:r>
          </a:p>
          <a:p>
            <a:pPr lvl="0"/>
            <a:r>
              <a:rPr lang="en-IN" dirty="0"/>
              <a:t>Amazon EC2 and ECS to consume messages</a:t>
            </a:r>
          </a:p>
          <a:p>
            <a:pPr lvl="0"/>
            <a:r>
              <a:rPr lang="en-IN" dirty="0"/>
              <a:t>AWS </a:t>
            </a:r>
            <a:r>
              <a:rPr lang="en-IN" dirty="0" err="1"/>
              <a:t>CloudWatch</a:t>
            </a:r>
            <a:r>
              <a:rPr lang="en-IN" dirty="0"/>
              <a:t> for monitoring queue metrics</a:t>
            </a:r>
          </a:p>
          <a:p>
            <a:endParaRPr lang="en-IN" dirty="0"/>
          </a:p>
        </p:txBody>
      </p:sp>
    </p:spTree>
    <p:extLst>
      <p:ext uri="{BB962C8B-B14F-4D97-AF65-F5344CB8AC3E}">
        <p14:creationId xmlns:p14="http://schemas.microsoft.com/office/powerpoint/2010/main" val="405767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Security/Access</a:t>
            </a:r>
            <a:endParaRPr lang="en-IN" dirty="0"/>
          </a:p>
        </p:txBody>
      </p:sp>
      <p:sp>
        <p:nvSpPr>
          <p:cNvPr id="3" name="Content Placeholder 2"/>
          <p:cNvSpPr>
            <a:spLocks noGrp="1"/>
          </p:cNvSpPr>
          <p:nvPr>
            <p:ph idx="1"/>
          </p:nvPr>
        </p:nvSpPr>
        <p:spPr/>
        <p:txBody>
          <a:bodyPr/>
          <a:lstStyle/>
          <a:p>
            <a:pPr lvl="0"/>
            <a:r>
              <a:rPr lang="en-IN" dirty="0"/>
              <a:t>Access controlled by IAM policies</a:t>
            </a:r>
          </a:p>
          <a:p>
            <a:pPr lvl="0"/>
            <a:r>
              <a:rPr lang="en-IN" dirty="0"/>
              <a:t>Supports SSL/TLS for message encryption in transit</a:t>
            </a:r>
          </a:p>
          <a:p>
            <a:pPr lvl="0"/>
            <a:r>
              <a:rPr lang="en-IN" dirty="0"/>
              <a:t>Encryption at rest using AWS KMS</a:t>
            </a:r>
          </a:p>
          <a:p>
            <a:endParaRPr lang="en-IN" dirty="0"/>
          </a:p>
        </p:txBody>
      </p:sp>
    </p:spTree>
    <p:extLst>
      <p:ext uri="{BB962C8B-B14F-4D97-AF65-F5344CB8AC3E}">
        <p14:creationId xmlns:p14="http://schemas.microsoft.com/office/powerpoint/2010/main" val="404252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p>
        </p:txBody>
      </p:sp>
      <p:sp>
        <p:nvSpPr>
          <p:cNvPr id="3" name="Content Placeholder 2"/>
          <p:cNvSpPr>
            <a:spLocks noGrp="1"/>
          </p:cNvSpPr>
          <p:nvPr>
            <p:ph idx="1"/>
          </p:nvPr>
        </p:nvSpPr>
        <p:spPr/>
        <p:txBody>
          <a:bodyPr/>
          <a:lstStyle/>
          <a:p>
            <a:r>
              <a:rPr lang="en-IN" dirty="0"/>
              <a:t>	Event-driven execution with support for multiple triggers (API Gateway, S3, </a:t>
            </a:r>
            <a:r>
              <a:rPr lang="en-IN" dirty="0" err="1"/>
              <a:t>DynamoDB</a:t>
            </a:r>
            <a:r>
              <a:rPr lang="en-IN" dirty="0"/>
              <a:t>, etc.)</a:t>
            </a:r>
          </a:p>
          <a:p>
            <a:r>
              <a:rPr lang="en-IN" dirty="0"/>
              <a:t>	Automatic scaling with no infrastructure management</a:t>
            </a:r>
          </a:p>
          <a:p>
            <a:r>
              <a:rPr lang="en-IN" dirty="0"/>
              <a:t>	Supports multiple runtimes (Node.js, Python, Java, Go, etc.)</a:t>
            </a:r>
          </a:p>
          <a:p>
            <a:r>
              <a:rPr lang="en-IN" dirty="0"/>
              <a:t>	Integrated error handling and retry policies</a:t>
            </a:r>
          </a:p>
          <a:p>
            <a:endParaRPr lang="en-IN" dirty="0"/>
          </a:p>
        </p:txBody>
      </p:sp>
    </p:spTree>
    <p:extLst>
      <p:ext uri="{BB962C8B-B14F-4D97-AF65-F5344CB8AC3E}">
        <p14:creationId xmlns:p14="http://schemas.microsoft.com/office/powerpoint/2010/main" val="296586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a:t>
            </a:r>
            <a:endParaRPr lang="en-IN" dirty="0"/>
          </a:p>
        </p:txBody>
      </p:sp>
      <p:sp>
        <p:nvSpPr>
          <p:cNvPr id="3" name="Content Placeholder 2"/>
          <p:cNvSpPr>
            <a:spLocks noGrp="1"/>
          </p:cNvSpPr>
          <p:nvPr>
            <p:ph idx="1"/>
          </p:nvPr>
        </p:nvSpPr>
        <p:spPr/>
        <p:txBody>
          <a:bodyPr/>
          <a:lstStyle/>
          <a:p>
            <a:pPr lvl="0"/>
            <a:r>
              <a:rPr lang="en-IN" dirty="0"/>
              <a:t>Asynchronous task processing and decoupling complex systems</a:t>
            </a:r>
          </a:p>
          <a:p>
            <a:pPr lvl="0"/>
            <a:r>
              <a:rPr lang="en-IN" dirty="0"/>
              <a:t>Buffering workloads to handle traffic spikes</a:t>
            </a:r>
          </a:p>
          <a:p>
            <a:pPr lvl="0"/>
            <a:r>
              <a:rPr lang="en-IN" dirty="0"/>
              <a:t>Legacy application messaging with managed brokers</a:t>
            </a:r>
          </a:p>
        </p:txBody>
      </p:sp>
    </p:spTree>
    <p:extLst>
      <p:ext uri="{BB962C8B-B14F-4D97-AF65-F5344CB8AC3E}">
        <p14:creationId xmlns:p14="http://schemas.microsoft.com/office/powerpoint/2010/main" val="173241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Monitoring</a:t>
            </a:r>
            <a:endParaRPr lang="en-IN" dirty="0"/>
          </a:p>
        </p:txBody>
      </p:sp>
      <p:sp>
        <p:nvSpPr>
          <p:cNvPr id="3" name="Content Placeholder 2"/>
          <p:cNvSpPr>
            <a:spLocks noGrp="1"/>
          </p:cNvSpPr>
          <p:nvPr>
            <p:ph idx="1"/>
          </p:nvPr>
        </p:nvSpPr>
        <p:spPr/>
        <p:txBody>
          <a:bodyPr/>
          <a:lstStyle/>
          <a:p>
            <a:pPr lvl="0"/>
            <a:r>
              <a:rPr lang="en-IN" dirty="0" err="1"/>
              <a:t>CloudWatch</a:t>
            </a:r>
            <a:r>
              <a:rPr lang="en-IN" dirty="0"/>
              <a:t> metrics for queue depth, message age, and throughput</a:t>
            </a:r>
          </a:p>
          <a:p>
            <a:pPr lvl="0"/>
            <a:r>
              <a:rPr lang="en-IN" dirty="0"/>
              <a:t>Alerts on failed message processing or high queue lengths</a:t>
            </a:r>
          </a:p>
          <a:p>
            <a:endParaRPr lang="en-IN" dirty="0"/>
          </a:p>
        </p:txBody>
      </p:sp>
    </p:spTree>
    <p:extLst>
      <p:ext uri="{BB962C8B-B14F-4D97-AF65-F5344CB8AC3E}">
        <p14:creationId xmlns:p14="http://schemas.microsoft.com/office/powerpoint/2010/main" val="3805717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a:t>
            </a:r>
            <a:endParaRPr lang="en-IN" dirty="0"/>
          </a:p>
        </p:txBody>
      </p:sp>
      <p:sp>
        <p:nvSpPr>
          <p:cNvPr id="3" name="Content Placeholder 2"/>
          <p:cNvSpPr>
            <a:spLocks noGrp="1"/>
          </p:cNvSpPr>
          <p:nvPr>
            <p:ph idx="1"/>
          </p:nvPr>
        </p:nvSpPr>
        <p:spPr/>
        <p:txBody>
          <a:bodyPr/>
          <a:lstStyle/>
          <a:p>
            <a:r>
              <a:rPr lang="en-IN" dirty="0"/>
              <a:t>SQS and Amazon MQ provide reliable messaging solutions increasing the resilience and scalability of distributed applications.</a:t>
            </a:r>
          </a:p>
          <a:p>
            <a:endParaRPr lang="en-IN" dirty="0"/>
          </a:p>
        </p:txBody>
      </p:sp>
    </p:spTree>
    <p:extLst>
      <p:ext uri="{BB962C8B-B14F-4D97-AF65-F5344CB8AC3E}">
        <p14:creationId xmlns:p14="http://schemas.microsoft.com/office/powerpoint/2010/main" val="166584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AWS Secrets Manager</a:t>
            </a:r>
            <a:r>
              <a:rPr lang="en-IN" dirty="0"/>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8564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Intro/Definition</a:t>
            </a:r>
            <a:endParaRPr lang="en-IN" dirty="0"/>
          </a:p>
        </p:txBody>
      </p:sp>
      <p:sp>
        <p:nvSpPr>
          <p:cNvPr id="3" name="Content Placeholder 2"/>
          <p:cNvSpPr>
            <a:spLocks noGrp="1"/>
          </p:cNvSpPr>
          <p:nvPr>
            <p:ph idx="1"/>
          </p:nvPr>
        </p:nvSpPr>
        <p:spPr/>
        <p:txBody>
          <a:bodyPr/>
          <a:lstStyle/>
          <a:p>
            <a:r>
              <a:rPr lang="en-IN" dirty="0"/>
              <a:t>AWS Secrets Manager helps you protect secrets needed to access your applications, services, and IT resources, while enabling automatic secrets rotation and fine-grained access control.</a:t>
            </a:r>
            <a:endParaRPr lang="en-IN" dirty="0"/>
          </a:p>
        </p:txBody>
      </p:sp>
    </p:spTree>
    <p:extLst>
      <p:ext uri="{BB962C8B-B14F-4D97-AF65-F5344CB8AC3E}">
        <p14:creationId xmlns:p14="http://schemas.microsoft.com/office/powerpoint/2010/main" val="3430978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Features</a:t>
            </a:r>
            <a:endParaRPr lang="en-IN" dirty="0"/>
          </a:p>
        </p:txBody>
      </p:sp>
      <p:sp>
        <p:nvSpPr>
          <p:cNvPr id="3" name="Content Placeholder 2"/>
          <p:cNvSpPr>
            <a:spLocks noGrp="1"/>
          </p:cNvSpPr>
          <p:nvPr>
            <p:ph idx="1"/>
          </p:nvPr>
        </p:nvSpPr>
        <p:spPr/>
        <p:txBody>
          <a:bodyPr/>
          <a:lstStyle/>
          <a:p>
            <a:pPr lvl="0"/>
            <a:r>
              <a:rPr lang="en-IN" dirty="0"/>
              <a:t>Securely stores API keys, credentials, and secrets</a:t>
            </a:r>
          </a:p>
          <a:p>
            <a:pPr lvl="0"/>
            <a:r>
              <a:rPr lang="en-IN" dirty="0"/>
              <a:t>Supports automatic rotation with Lambda functions</a:t>
            </a:r>
          </a:p>
          <a:p>
            <a:pPr lvl="0"/>
            <a:r>
              <a:rPr lang="en-IN" dirty="0"/>
              <a:t>Integrated auditing with </a:t>
            </a:r>
            <a:r>
              <a:rPr lang="en-IN" dirty="0" err="1"/>
              <a:t>CloudTrail</a:t>
            </a:r>
            <a:endParaRPr lang="en-IN" dirty="0"/>
          </a:p>
          <a:p>
            <a:pPr lvl="0"/>
            <a:r>
              <a:rPr lang="en-IN" dirty="0"/>
              <a:t>Access control with IAM and resource policies</a:t>
            </a:r>
          </a:p>
          <a:p>
            <a:endParaRPr lang="en-IN" dirty="0"/>
          </a:p>
        </p:txBody>
      </p:sp>
    </p:spTree>
    <p:extLst>
      <p:ext uri="{BB962C8B-B14F-4D97-AF65-F5344CB8AC3E}">
        <p14:creationId xmlns:p14="http://schemas.microsoft.com/office/powerpoint/2010/main" val="1531426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Integrations</a:t>
            </a:r>
            <a:endParaRPr lang="en-IN" dirty="0"/>
          </a:p>
        </p:txBody>
      </p:sp>
      <p:sp>
        <p:nvSpPr>
          <p:cNvPr id="3" name="Content Placeholder 2"/>
          <p:cNvSpPr>
            <a:spLocks noGrp="1"/>
          </p:cNvSpPr>
          <p:nvPr>
            <p:ph idx="1"/>
          </p:nvPr>
        </p:nvSpPr>
        <p:spPr/>
        <p:txBody>
          <a:bodyPr/>
          <a:lstStyle/>
          <a:p>
            <a:pPr lvl="0"/>
            <a:r>
              <a:rPr lang="en-IN" dirty="0"/>
              <a:t>AWS Lambda and EC2 to retrieve secrets securely at runtime</a:t>
            </a:r>
          </a:p>
          <a:p>
            <a:pPr lvl="0"/>
            <a:r>
              <a:rPr lang="en-IN" dirty="0"/>
              <a:t>RDS for database credentials management</a:t>
            </a:r>
          </a:p>
          <a:p>
            <a:pPr lvl="0"/>
            <a:r>
              <a:rPr lang="en-IN" dirty="0"/>
              <a:t>AWS </a:t>
            </a:r>
            <a:r>
              <a:rPr lang="en-IN" dirty="0" err="1"/>
              <a:t>CloudWatch</a:t>
            </a:r>
            <a:r>
              <a:rPr lang="en-IN" dirty="0"/>
              <a:t> for monitoring access and usage</a:t>
            </a:r>
          </a:p>
          <a:p>
            <a:endParaRPr lang="en-IN" dirty="0"/>
          </a:p>
        </p:txBody>
      </p:sp>
    </p:spTree>
    <p:extLst>
      <p:ext uri="{BB962C8B-B14F-4D97-AF65-F5344CB8AC3E}">
        <p14:creationId xmlns:p14="http://schemas.microsoft.com/office/powerpoint/2010/main" val="3290219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Security/Access</a:t>
            </a:r>
            <a:endParaRPr lang="en-IN" dirty="0"/>
          </a:p>
        </p:txBody>
      </p:sp>
      <p:sp>
        <p:nvSpPr>
          <p:cNvPr id="3" name="Content Placeholder 2"/>
          <p:cNvSpPr>
            <a:spLocks noGrp="1"/>
          </p:cNvSpPr>
          <p:nvPr>
            <p:ph idx="1"/>
          </p:nvPr>
        </p:nvSpPr>
        <p:spPr/>
        <p:txBody>
          <a:bodyPr/>
          <a:lstStyle/>
          <a:p>
            <a:pPr lvl="0"/>
            <a:r>
              <a:rPr lang="en-IN" dirty="0"/>
              <a:t>Encrypted secrets stored in KMS-managed keys</a:t>
            </a:r>
          </a:p>
          <a:p>
            <a:pPr lvl="0"/>
            <a:r>
              <a:rPr lang="en-IN" dirty="0"/>
              <a:t>Fine-grained IAM policies restrict secret access</a:t>
            </a:r>
          </a:p>
          <a:p>
            <a:pPr lvl="0"/>
            <a:r>
              <a:rPr lang="en-IN" dirty="0"/>
              <a:t>Resource-based policies limit which AWS principals can use secrets</a:t>
            </a:r>
          </a:p>
          <a:p>
            <a:endParaRPr lang="en-IN" dirty="0"/>
          </a:p>
        </p:txBody>
      </p:sp>
    </p:spTree>
    <p:extLst>
      <p:ext uri="{BB962C8B-B14F-4D97-AF65-F5344CB8AC3E}">
        <p14:creationId xmlns:p14="http://schemas.microsoft.com/office/powerpoint/2010/main" val="3172937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a:t>
            </a:r>
            <a:endParaRPr lang="en-IN" dirty="0"/>
          </a:p>
        </p:txBody>
      </p:sp>
      <p:sp>
        <p:nvSpPr>
          <p:cNvPr id="3" name="Content Placeholder 2"/>
          <p:cNvSpPr>
            <a:spLocks noGrp="1"/>
          </p:cNvSpPr>
          <p:nvPr>
            <p:ph idx="1"/>
          </p:nvPr>
        </p:nvSpPr>
        <p:spPr/>
        <p:txBody>
          <a:bodyPr/>
          <a:lstStyle/>
          <a:p>
            <a:pPr lvl="0"/>
            <a:r>
              <a:rPr lang="en-IN" dirty="0"/>
              <a:t>Managing database credentials securely</a:t>
            </a:r>
          </a:p>
          <a:p>
            <a:pPr lvl="0"/>
            <a:r>
              <a:rPr lang="en-IN" dirty="0"/>
              <a:t>Storing third-party API keys with rotation</a:t>
            </a:r>
          </a:p>
          <a:p>
            <a:pPr lvl="0"/>
            <a:r>
              <a:rPr lang="en-IN" dirty="0"/>
              <a:t>Automated secret lifecycle management in CI/CD pipelines</a:t>
            </a:r>
          </a:p>
        </p:txBody>
      </p:sp>
    </p:spTree>
    <p:extLst>
      <p:ext uri="{BB962C8B-B14F-4D97-AF65-F5344CB8AC3E}">
        <p14:creationId xmlns:p14="http://schemas.microsoft.com/office/powerpoint/2010/main" val="4061092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Monitoring</a:t>
            </a:r>
            <a:endParaRPr lang="en-IN" dirty="0"/>
          </a:p>
        </p:txBody>
      </p:sp>
      <p:sp>
        <p:nvSpPr>
          <p:cNvPr id="3" name="Content Placeholder 2"/>
          <p:cNvSpPr>
            <a:spLocks noGrp="1"/>
          </p:cNvSpPr>
          <p:nvPr>
            <p:ph idx="1"/>
          </p:nvPr>
        </p:nvSpPr>
        <p:spPr/>
        <p:txBody>
          <a:bodyPr/>
          <a:lstStyle/>
          <a:p>
            <a:pPr lvl="0"/>
            <a:r>
              <a:rPr lang="en-IN" dirty="0"/>
              <a:t>Access and change logs via </a:t>
            </a:r>
            <a:r>
              <a:rPr lang="en-IN" dirty="0" err="1"/>
              <a:t>CloudTrail</a:t>
            </a:r>
            <a:endParaRPr lang="en-IN" dirty="0"/>
          </a:p>
          <a:p>
            <a:pPr lvl="0"/>
            <a:r>
              <a:rPr lang="en-IN" dirty="0" err="1"/>
              <a:t>CloudWatch</a:t>
            </a:r>
            <a:r>
              <a:rPr lang="en-IN" dirty="0"/>
              <a:t> alarms on unauthorized access attempts</a:t>
            </a:r>
          </a:p>
          <a:p>
            <a:endParaRPr lang="en-IN" dirty="0"/>
          </a:p>
        </p:txBody>
      </p:sp>
    </p:spTree>
    <p:extLst>
      <p:ext uri="{BB962C8B-B14F-4D97-AF65-F5344CB8AC3E}">
        <p14:creationId xmlns:p14="http://schemas.microsoft.com/office/powerpoint/2010/main" val="364847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Integrations</a:t>
            </a:r>
          </a:p>
        </p:txBody>
      </p:sp>
      <p:sp>
        <p:nvSpPr>
          <p:cNvPr id="3" name="Content Placeholder 2"/>
          <p:cNvSpPr>
            <a:spLocks noGrp="1"/>
          </p:cNvSpPr>
          <p:nvPr>
            <p:ph idx="1"/>
          </p:nvPr>
        </p:nvSpPr>
        <p:spPr/>
        <p:txBody>
          <a:bodyPr/>
          <a:lstStyle/>
          <a:p>
            <a:r>
              <a:rPr lang="en-US" dirty="0"/>
              <a:t>	AWS API Gateway (to expose Lambda as APIs)</a:t>
            </a:r>
          </a:p>
          <a:p>
            <a:r>
              <a:rPr lang="en-US" dirty="0"/>
              <a:t>	AWS S3 (trigger on object uploads)</a:t>
            </a:r>
          </a:p>
          <a:p>
            <a:r>
              <a:rPr lang="en-US" dirty="0"/>
              <a:t>	AWS </a:t>
            </a:r>
            <a:r>
              <a:rPr lang="en-US" dirty="0" err="1"/>
              <a:t>DynamoDB</a:t>
            </a:r>
            <a:r>
              <a:rPr lang="en-US" dirty="0"/>
              <a:t> and Kinesis (stream processing)</a:t>
            </a:r>
          </a:p>
          <a:p>
            <a:r>
              <a:rPr lang="en-US" dirty="0"/>
              <a:t>	Amazon SNS/SQS (message processing)</a:t>
            </a:r>
          </a:p>
          <a:p>
            <a:endParaRPr lang="en-IN" dirty="0"/>
          </a:p>
        </p:txBody>
      </p:sp>
    </p:spTree>
    <p:extLst>
      <p:ext uri="{BB962C8B-B14F-4D97-AF65-F5344CB8AC3E}">
        <p14:creationId xmlns:p14="http://schemas.microsoft.com/office/powerpoint/2010/main" val="2199909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a:t>
            </a:r>
            <a:endParaRPr lang="en-IN" dirty="0"/>
          </a:p>
        </p:txBody>
      </p:sp>
      <p:sp>
        <p:nvSpPr>
          <p:cNvPr id="3" name="Content Placeholder 2"/>
          <p:cNvSpPr>
            <a:spLocks noGrp="1"/>
          </p:cNvSpPr>
          <p:nvPr>
            <p:ph idx="1"/>
          </p:nvPr>
        </p:nvSpPr>
        <p:spPr/>
        <p:txBody>
          <a:bodyPr/>
          <a:lstStyle/>
          <a:p>
            <a:r>
              <a:rPr lang="en-IN" dirty="0"/>
              <a:t>Secrets Manager lets you centrally manage, secure, and automatically rotate your sensitive credentials and secrets.</a:t>
            </a:r>
            <a:endParaRPr lang="en-IN" dirty="0"/>
          </a:p>
        </p:txBody>
      </p:sp>
    </p:spTree>
    <p:extLst>
      <p:ext uri="{BB962C8B-B14F-4D97-AF65-F5344CB8AC3E}">
        <p14:creationId xmlns:p14="http://schemas.microsoft.com/office/powerpoint/2010/main" val="566153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AWS WAF</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53937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Intro/Definition</a:t>
            </a:r>
            <a:endParaRPr lang="en-IN" dirty="0"/>
          </a:p>
        </p:txBody>
      </p:sp>
      <p:sp>
        <p:nvSpPr>
          <p:cNvPr id="3" name="Content Placeholder 2"/>
          <p:cNvSpPr>
            <a:spLocks noGrp="1"/>
          </p:cNvSpPr>
          <p:nvPr>
            <p:ph idx="1"/>
          </p:nvPr>
        </p:nvSpPr>
        <p:spPr/>
        <p:txBody>
          <a:bodyPr/>
          <a:lstStyle/>
          <a:p>
            <a:r>
              <a:rPr lang="en-IN" dirty="0"/>
              <a:t>AWS WAF is a web application firewall that protects web applications and APIs from common web exploits and bots through customizable rule sets.</a:t>
            </a:r>
            <a:endParaRPr lang="en-IN" dirty="0"/>
          </a:p>
        </p:txBody>
      </p:sp>
    </p:spTree>
    <p:extLst>
      <p:ext uri="{BB962C8B-B14F-4D97-AF65-F5344CB8AC3E}">
        <p14:creationId xmlns:p14="http://schemas.microsoft.com/office/powerpoint/2010/main" val="209443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Features</a:t>
            </a:r>
            <a:endParaRPr lang="en-IN" dirty="0"/>
          </a:p>
        </p:txBody>
      </p:sp>
      <p:sp>
        <p:nvSpPr>
          <p:cNvPr id="3" name="Content Placeholder 2"/>
          <p:cNvSpPr>
            <a:spLocks noGrp="1"/>
          </p:cNvSpPr>
          <p:nvPr>
            <p:ph idx="1"/>
          </p:nvPr>
        </p:nvSpPr>
        <p:spPr/>
        <p:txBody>
          <a:bodyPr/>
          <a:lstStyle/>
          <a:p>
            <a:pPr lvl="0"/>
            <a:r>
              <a:rPr lang="en-IN" dirty="0"/>
              <a:t>Mitigates SQL injection, cross-site scripting, and other attacks</a:t>
            </a:r>
          </a:p>
          <a:p>
            <a:pPr lvl="0"/>
            <a:r>
              <a:rPr lang="en-IN" dirty="0"/>
              <a:t>Supports rate limiting and IP blacklisting/whitelisting</a:t>
            </a:r>
          </a:p>
          <a:p>
            <a:pPr lvl="0"/>
            <a:r>
              <a:rPr lang="en-IN" dirty="0"/>
              <a:t>Real-time traffic inspection and logging</a:t>
            </a:r>
          </a:p>
          <a:p>
            <a:pPr lvl="0"/>
            <a:r>
              <a:rPr lang="en-IN" dirty="0"/>
              <a:t>Integration with </a:t>
            </a:r>
            <a:r>
              <a:rPr lang="en-IN" dirty="0" err="1"/>
              <a:t>CloudFront</a:t>
            </a:r>
            <a:r>
              <a:rPr lang="en-IN" dirty="0"/>
              <a:t> and API Gateway</a:t>
            </a:r>
          </a:p>
          <a:p>
            <a:endParaRPr lang="en-IN" dirty="0"/>
          </a:p>
        </p:txBody>
      </p:sp>
    </p:spTree>
    <p:extLst>
      <p:ext uri="{BB962C8B-B14F-4D97-AF65-F5344CB8AC3E}">
        <p14:creationId xmlns:p14="http://schemas.microsoft.com/office/powerpoint/2010/main" val="1286001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Integrations</a:t>
            </a:r>
            <a:endParaRPr lang="en-IN" dirty="0"/>
          </a:p>
        </p:txBody>
      </p:sp>
      <p:sp>
        <p:nvSpPr>
          <p:cNvPr id="3" name="Content Placeholder 2"/>
          <p:cNvSpPr>
            <a:spLocks noGrp="1"/>
          </p:cNvSpPr>
          <p:nvPr>
            <p:ph idx="1"/>
          </p:nvPr>
        </p:nvSpPr>
        <p:spPr/>
        <p:txBody>
          <a:bodyPr/>
          <a:lstStyle/>
          <a:p>
            <a:pPr lvl="0"/>
            <a:r>
              <a:rPr lang="en-IN" dirty="0"/>
              <a:t>Amazon </a:t>
            </a:r>
            <a:r>
              <a:rPr lang="en-IN" dirty="0" err="1"/>
              <a:t>CloudFront</a:t>
            </a:r>
            <a:r>
              <a:rPr lang="en-IN" dirty="0"/>
              <a:t> for edge protection</a:t>
            </a:r>
          </a:p>
          <a:p>
            <a:pPr lvl="0"/>
            <a:r>
              <a:rPr lang="en-IN" dirty="0"/>
              <a:t>AWS API Gateway to secure your APIs</a:t>
            </a:r>
          </a:p>
          <a:p>
            <a:pPr lvl="0"/>
            <a:r>
              <a:rPr lang="en-IN" dirty="0"/>
              <a:t>AWS </a:t>
            </a:r>
            <a:r>
              <a:rPr lang="en-IN" dirty="0" err="1"/>
              <a:t>CloudWatch</a:t>
            </a:r>
            <a:r>
              <a:rPr lang="en-IN" dirty="0"/>
              <a:t> for monitoring and alerting</a:t>
            </a:r>
          </a:p>
          <a:p>
            <a:endParaRPr lang="en-IN" dirty="0"/>
          </a:p>
        </p:txBody>
      </p:sp>
    </p:spTree>
    <p:extLst>
      <p:ext uri="{BB962C8B-B14F-4D97-AF65-F5344CB8AC3E}">
        <p14:creationId xmlns:p14="http://schemas.microsoft.com/office/powerpoint/2010/main" val="1279277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Security/Access</a:t>
            </a:r>
            <a:endParaRPr lang="en-IN" dirty="0"/>
          </a:p>
        </p:txBody>
      </p:sp>
      <p:sp>
        <p:nvSpPr>
          <p:cNvPr id="3" name="Content Placeholder 2"/>
          <p:cNvSpPr>
            <a:spLocks noGrp="1"/>
          </p:cNvSpPr>
          <p:nvPr>
            <p:ph idx="1"/>
          </p:nvPr>
        </p:nvSpPr>
        <p:spPr/>
        <p:txBody>
          <a:bodyPr/>
          <a:lstStyle/>
          <a:p>
            <a:pPr lvl="0"/>
            <a:r>
              <a:rPr lang="en-IN" dirty="0"/>
              <a:t>Managed rules and custom rule configurations</a:t>
            </a:r>
          </a:p>
          <a:p>
            <a:pPr lvl="0"/>
            <a:r>
              <a:rPr lang="en-IN" dirty="0"/>
              <a:t>Access control via IAM policies</a:t>
            </a:r>
          </a:p>
          <a:p>
            <a:pPr lvl="0"/>
            <a:r>
              <a:rPr lang="en-IN" dirty="0"/>
              <a:t>Logging and metrics for security audit</a:t>
            </a:r>
          </a:p>
        </p:txBody>
      </p:sp>
    </p:spTree>
    <p:extLst>
      <p:ext uri="{BB962C8B-B14F-4D97-AF65-F5344CB8AC3E}">
        <p14:creationId xmlns:p14="http://schemas.microsoft.com/office/powerpoint/2010/main" val="2360873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a:t>
            </a:r>
            <a:r>
              <a:rPr lang="en-IN" b="1" dirty="0" smtClean="0"/>
              <a:t>Cases</a:t>
            </a:r>
            <a:endParaRPr lang="en-IN" dirty="0"/>
          </a:p>
        </p:txBody>
      </p:sp>
      <p:sp>
        <p:nvSpPr>
          <p:cNvPr id="3" name="Content Placeholder 2"/>
          <p:cNvSpPr>
            <a:spLocks noGrp="1"/>
          </p:cNvSpPr>
          <p:nvPr>
            <p:ph idx="1"/>
          </p:nvPr>
        </p:nvSpPr>
        <p:spPr/>
        <p:txBody>
          <a:bodyPr/>
          <a:lstStyle/>
          <a:p>
            <a:pPr lvl="0"/>
            <a:r>
              <a:rPr lang="en-IN" dirty="0"/>
              <a:t>Protecting web applications from OWASP top 10 vulnerabilities</a:t>
            </a:r>
          </a:p>
          <a:p>
            <a:pPr lvl="0"/>
            <a:r>
              <a:rPr lang="en-IN" dirty="0"/>
              <a:t>Rate limiting abusive clients or scrapers</a:t>
            </a:r>
          </a:p>
          <a:p>
            <a:pPr lvl="0"/>
            <a:r>
              <a:rPr lang="en-IN" dirty="0"/>
              <a:t>Blocking traffic from suspicious IP ranges</a:t>
            </a:r>
          </a:p>
        </p:txBody>
      </p:sp>
    </p:spTree>
    <p:extLst>
      <p:ext uri="{BB962C8B-B14F-4D97-AF65-F5344CB8AC3E}">
        <p14:creationId xmlns:p14="http://schemas.microsoft.com/office/powerpoint/2010/main" val="1165297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Monitoring</a:t>
            </a:r>
            <a:endParaRPr lang="en-IN" dirty="0"/>
          </a:p>
        </p:txBody>
      </p:sp>
      <p:sp>
        <p:nvSpPr>
          <p:cNvPr id="3" name="Content Placeholder 2"/>
          <p:cNvSpPr>
            <a:spLocks noGrp="1"/>
          </p:cNvSpPr>
          <p:nvPr>
            <p:ph idx="1"/>
          </p:nvPr>
        </p:nvSpPr>
        <p:spPr/>
        <p:txBody>
          <a:bodyPr/>
          <a:lstStyle/>
          <a:p>
            <a:pPr lvl="0"/>
            <a:r>
              <a:rPr lang="en-IN" dirty="0" err="1"/>
              <a:t>CloudWatch</a:t>
            </a:r>
            <a:r>
              <a:rPr lang="en-IN" dirty="0"/>
              <a:t> metrics with detailed WAF request counts and blocked requests</a:t>
            </a:r>
          </a:p>
          <a:p>
            <a:pPr lvl="0"/>
            <a:r>
              <a:rPr lang="en-IN" dirty="0"/>
              <a:t>Real-time log streaming to S3 or </a:t>
            </a:r>
            <a:r>
              <a:rPr lang="en-IN" dirty="0" err="1"/>
              <a:t>CloudWatch</a:t>
            </a:r>
            <a:r>
              <a:rPr lang="en-IN" dirty="0"/>
              <a:t> Logs</a:t>
            </a:r>
          </a:p>
          <a:p>
            <a:endParaRPr lang="en-IN" dirty="0"/>
          </a:p>
        </p:txBody>
      </p:sp>
    </p:spTree>
    <p:extLst>
      <p:ext uri="{BB962C8B-B14F-4D97-AF65-F5344CB8AC3E}">
        <p14:creationId xmlns:p14="http://schemas.microsoft.com/office/powerpoint/2010/main" val="2468102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a:t>
            </a:r>
            <a:endParaRPr lang="en-IN" dirty="0"/>
          </a:p>
        </p:txBody>
      </p:sp>
      <p:sp>
        <p:nvSpPr>
          <p:cNvPr id="3" name="Content Placeholder 2"/>
          <p:cNvSpPr>
            <a:spLocks noGrp="1"/>
          </p:cNvSpPr>
          <p:nvPr>
            <p:ph idx="1"/>
          </p:nvPr>
        </p:nvSpPr>
        <p:spPr/>
        <p:txBody>
          <a:bodyPr/>
          <a:lstStyle/>
          <a:p>
            <a:r>
              <a:rPr lang="en-IN" dirty="0"/>
              <a:t>AWS WAF adds a critical layer of security for web-facing assets by detecting and mitigating common web-based attacks.</a:t>
            </a:r>
            <a:endParaRPr lang="en-IN" dirty="0"/>
          </a:p>
        </p:txBody>
      </p:sp>
    </p:spTree>
    <p:extLst>
      <p:ext uri="{BB962C8B-B14F-4D97-AF65-F5344CB8AC3E}">
        <p14:creationId xmlns:p14="http://schemas.microsoft.com/office/powerpoint/2010/main" val="998036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AWS Systems Manager Parameter Store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7411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Security/Access</a:t>
            </a:r>
          </a:p>
        </p:txBody>
      </p:sp>
      <p:sp>
        <p:nvSpPr>
          <p:cNvPr id="3" name="Content Placeholder 2"/>
          <p:cNvSpPr>
            <a:spLocks noGrp="1"/>
          </p:cNvSpPr>
          <p:nvPr>
            <p:ph idx="1"/>
          </p:nvPr>
        </p:nvSpPr>
        <p:spPr/>
        <p:txBody>
          <a:bodyPr/>
          <a:lstStyle/>
          <a:p>
            <a:r>
              <a:rPr lang="en-US" dirty="0"/>
              <a:t>	Execution roles with IAM policies control permissions</a:t>
            </a:r>
          </a:p>
          <a:p>
            <a:r>
              <a:rPr lang="en-US" dirty="0"/>
              <a:t>	Environment variables can be encrypted with AWS KMS</a:t>
            </a:r>
          </a:p>
          <a:p>
            <a:r>
              <a:rPr lang="en-US" dirty="0"/>
              <a:t>	VPC support for network-level security</a:t>
            </a:r>
          </a:p>
          <a:p>
            <a:endParaRPr lang="en-IN" dirty="0"/>
          </a:p>
        </p:txBody>
      </p:sp>
    </p:spTree>
    <p:extLst>
      <p:ext uri="{BB962C8B-B14F-4D97-AF65-F5344CB8AC3E}">
        <p14:creationId xmlns:p14="http://schemas.microsoft.com/office/powerpoint/2010/main" val="1257124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Intro/Definition</a:t>
            </a:r>
            <a:endParaRPr lang="en-IN" dirty="0"/>
          </a:p>
        </p:txBody>
      </p:sp>
      <p:sp>
        <p:nvSpPr>
          <p:cNvPr id="3" name="Content Placeholder 2"/>
          <p:cNvSpPr>
            <a:spLocks noGrp="1"/>
          </p:cNvSpPr>
          <p:nvPr>
            <p:ph idx="1"/>
          </p:nvPr>
        </p:nvSpPr>
        <p:spPr/>
        <p:txBody>
          <a:bodyPr/>
          <a:lstStyle/>
          <a:p>
            <a:r>
              <a:rPr lang="en-IN" dirty="0"/>
              <a:t>AWS Systems Manager Parameter Store offers secure, hierarchical storage for configuration data management and secrets management.</a:t>
            </a:r>
          </a:p>
        </p:txBody>
      </p:sp>
    </p:spTree>
    <p:extLst>
      <p:ext uri="{BB962C8B-B14F-4D97-AF65-F5344CB8AC3E}">
        <p14:creationId xmlns:p14="http://schemas.microsoft.com/office/powerpoint/2010/main" val="247434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t>
            </a:r>
            <a:r>
              <a:rPr lang="en-IN" b="1" dirty="0" smtClean="0"/>
              <a:t>Features</a:t>
            </a:r>
            <a:endParaRPr lang="en-IN" dirty="0"/>
          </a:p>
        </p:txBody>
      </p:sp>
      <p:sp>
        <p:nvSpPr>
          <p:cNvPr id="3" name="Content Placeholder 2"/>
          <p:cNvSpPr>
            <a:spLocks noGrp="1"/>
          </p:cNvSpPr>
          <p:nvPr>
            <p:ph idx="1"/>
          </p:nvPr>
        </p:nvSpPr>
        <p:spPr/>
        <p:txBody>
          <a:bodyPr/>
          <a:lstStyle/>
          <a:p>
            <a:pPr lvl="0"/>
            <a:r>
              <a:rPr lang="en-IN" dirty="0"/>
              <a:t>Supports plaintext and encrypted parameters</a:t>
            </a:r>
          </a:p>
          <a:p>
            <a:pPr lvl="0"/>
            <a:r>
              <a:rPr lang="en-IN" dirty="0"/>
              <a:t>Hierarchical storage structure for organization</a:t>
            </a:r>
          </a:p>
          <a:p>
            <a:pPr lvl="0"/>
            <a:r>
              <a:rPr lang="en-IN" dirty="0"/>
              <a:t>Versioning and change tracking</a:t>
            </a:r>
          </a:p>
          <a:p>
            <a:pPr lvl="0"/>
            <a:r>
              <a:rPr lang="en-IN" dirty="0"/>
              <a:t>Integrated with AWS IAM for fine-grained access control</a:t>
            </a:r>
          </a:p>
          <a:p>
            <a:endParaRPr lang="en-IN" dirty="0"/>
          </a:p>
        </p:txBody>
      </p:sp>
    </p:spTree>
    <p:extLst>
      <p:ext uri="{BB962C8B-B14F-4D97-AF65-F5344CB8AC3E}">
        <p14:creationId xmlns:p14="http://schemas.microsoft.com/office/powerpoint/2010/main" val="2143810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Integrations</a:t>
            </a:r>
            <a:endParaRPr lang="en-IN" dirty="0"/>
          </a:p>
        </p:txBody>
      </p:sp>
      <p:sp>
        <p:nvSpPr>
          <p:cNvPr id="3" name="Content Placeholder 2"/>
          <p:cNvSpPr>
            <a:spLocks noGrp="1"/>
          </p:cNvSpPr>
          <p:nvPr>
            <p:ph idx="1"/>
          </p:nvPr>
        </p:nvSpPr>
        <p:spPr/>
        <p:txBody>
          <a:bodyPr/>
          <a:lstStyle/>
          <a:p>
            <a:pPr lvl="0"/>
            <a:r>
              <a:rPr lang="en-IN" dirty="0"/>
              <a:t>AWS Lambda and EC2 for retrieving parameters at runtime</a:t>
            </a:r>
          </a:p>
          <a:p>
            <a:pPr lvl="0"/>
            <a:r>
              <a:rPr lang="en-IN" dirty="0"/>
              <a:t>AWS </a:t>
            </a:r>
            <a:r>
              <a:rPr lang="en-IN" dirty="0" err="1"/>
              <a:t>CloudFormation</a:t>
            </a:r>
            <a:r>
              <a:rPr lang="en-IN" dirty="0"/>
              <a:t> for parameterized deployments</a:t>
            </a:r>
          </a:p>
          <a:p>
            <a:pPr lvl="0"/>
            <a:r>
              <a:rPr lang="en-IN" dirty="0"/>
              <a:t>AWS Secrets Manager (complementary for secrets rotation)</a:t>
            </a:r>
          </a:p>
          <a:p>
            <a:endParaRPr lang="en-IN" dirty="0"/>
          </a:p>
        </p:txBody>
      </p:sp>
    </p:spTree>
    <p:extLst>
      <p:ext uri="{BB962C8B-B14F-4D97-AF65-F5344CB8AC3E}">
        <p14:creationId xmlns:p14="http://schemas.microsoft.com/office/powerpoint/2010/main" val="2615746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Security/Access</a:t>
            </a:r>
            <a:endParaRPr lang="en-IN" dirty="0"/>
          </a:p>
        </p:txBody>
      </p:sp>
      <p:sp>
        <p:nvSpPr>
          <p:cNvPr id="3" name="Content Placeholder 2"/>
          <p:cNvSpPr>
            <a:spLocks noGrp="1"/>
          </p:cNvSpPr>
          <p:nvPr>
            <p:ph idx="1"/>
          </p:nvPr>
        </p:nvSpPr>
        <p:spPr/>
        <p:txBody>
          <a:bodyPr/>
          <a:lstStyle/>
          <a:p>
            <a:pPr lvl="0"/>
            <a:r>
              <a:rPr lang="en-IN" dirty="0"/>
              <a:t>Encryption via KMS keys for sensitive data</a:t>
            </a:r>
          </a:p>
          <a:p>
            <a:pPr lvl="0"/>
            <a:r>
              <a:rPr lang="en-IN" dirty="0"/>
              <a:t>IAM policies to control read/write access</a:t>
            </a:r>
          </a:p>
          <a:p>
            <a:pPr lvl="0"/>
            <a:r>
              <a:rPr lang="en-IN" dirty="0"/>
              <a:t>Audit logging via </a:t>
            </a:r>
            <a:r>
              <a:rPr lang="en-IN" dirty="0" err="1"/>
              <a:t>CloudTrail</a:t>
            </a:r>
            <a:endParaRPr lang="en-IN" dirty="0"/>
          </a:p>
          <a:p>
            <a:endParaRPr lang="en-IN" dirty="0"/>
          </a:p>
        </p:txBody>
      </p:sp>
    </p:spTree>
    <p:extLst>
      <p:ext uri="{BB962C8B-B14F-4D97-AF65-F5344CB8AC3E}">
        <p14:creationId xmlns:p14="http://schemas.microsoft.com/office/powerpoint/2010/main" val="1007350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Use </a:t>
            </a:r>
            <a:r>
              <a:rPr lang="en-IN" b="1" dirty="0" smtClean="0"/>
              <a:t>Cases</a:t>
            </a:r>
            <a:endParaRPr lang="en-IN" dirty="0"/>
          </a:p>
        </p:txBody>
      </p:sp>
      <p:sp>
        <p:nvSpPr>
          <p:cNvPr id="3" name="Content Placeholder 2"/>
          <p:cNvSpPr>
            <a:spLocks noGrp="1"/>
          </p:cNvSpPr>
          <p:nvPr>
            <p:ph idx="1"/>
          </p:nvPr>
        </p:nvSpPr>
        <p:spPr/>
        <p:txBody>
          <a:bodyPr/>
          <a:lstStyle/>
          <a:p>
            <a:pPr lvl="0"/>
            <a:r>
              <a:rPr lang="en-IN" dirty="0"/>
              <a:t>Managing application configuration and environment variables</a:t>
            </a:r>
          </a:p>
          <a:p>
            <a:pPr lvl="0"/>
            <a:r>
              <a:rPr lang="en-IN" dirty="0"/>
              <a:t>Securely storing passwords and tokens without embedding in code</a:t>
            </a:r>
          </a:p>
          <a:p>
            <a:pPr lvl="0"/>
            <a:r>
              <a:rPr lang="en-IN" dirty="0"/>
              <a:t>Centralizing </a:t>
            </a:r>
            <a:r>
              <a:rPr lang="en-IN" dirty="0" err="1"/>
              <a:t>config</a:t>
            </a:r>
            <a:r>
              <a:rPr lang="en-IN" dirty="0"/>
              <a:t> data for multiple applications</a:t>
            </a:r>
          </a:p>
        </p:txBody>
      </p:sp>
    </p:spTree>
    <p:extLst>
      <p:ext uri="{BB962C8B-B14F-4D97-AF65-F5344CB8AC3E}">
        <p14:creationId xmlns:p14="http://schemas.microsoft.com/office/powerpoint/2010/main" val="1529680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Monitoring</a:t>
            </a:r>
            <a:endParaRPr lang="en-IN" dirty="0"/>
          </a:p>
        </p:txBody>
      </p:sp>
      <p:sp>
        <p:nvSpPr>
          <p:cNvPr id="3" name="Content Placeholder 2"/>
          <p:cNvSpPr>
            <a:spLocks noGrp="1"/>
          </p:cNvSpPr>
          <p:nvPr>
            <p:ph idx="1"/>
          </p:nvPr>
        </p:nvSpPr>
        <p:spPr/>
        <p:txBody>
          <a:bodyPr/>
          <a:lstStyle/>
          <a:p>
            <a:pPr lvl="0"/>
            <a:r>
              <a:rPr lang="en-IN" dirty="0" err="1"/>
              <a:t>CloudTrail</a:t>
            </a:r>
            <a:r>
              <a:rPr lang="en-IN" dirty="0"/>
              <a:t> tracks access and changes</a:t>
            </a:r>
          </a:p>
          <a:p>
            <a:pPr lvl="0"/>
            <a:r>
              <a:rPr lang="en-IN" dirty="0" err="1"/>
              <a:t>CloudWatch</a:t>
            </a:r>
            <a:r>
              <a:rPr lang="en-IN" dirty="0"/>
              <a:t> alarms for unauthorized or suspicious parameter usage</a:t>
            </a:r>
          </a:p>
          <a:p>
            <a:endParaRPr lang="en-IN" dirty="0"/>
          </a:p>
        </p:txBody>
      </p:sp>
    </p:spTree>
    <p:extLst>
      <p:ext uri="{BB962C8B-B14F-4D97-AF65-F5344CB8AC3E}">
        <p14:creationId xmlns:p14="http://schemas.microsoft.com/office/powerpoint/2010/main" val="2074844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Summary</a:t>
            </a:r>
            <a:endParaRPr lang="en-IN" dirty="0"/>
          </a:p>
        </p:txBody>
      </p:sp>
      <p:sp>
        <p:nvSpPr>
          <p:cNvPr id="3" name="Content Placeholder 2"/>
          <p:cNvSpPr>
            <a:spLocks noGrp="1"/>
          </p:cNvSpPr>
          <p:nvPr>
            <p:ph idx="1"/>
          </p:nvPr>
        </p:nvSpPr>
        <p:spPr/>
        <p:txBody>
          <a:bodyPr/>
          <a:lstStyle/>
          <a:p>
            <a:r>
              <a:rPr lang="en-IN" dirty="0"/>
              <a:t>Parameter Store simplifies configuration management by providing a centralized, secure, and scalable solution for storing both plain and encrypted data.</a:t>
            </a:r>
          </a:p>
          <a:p>
            <a:endParaRPr lang="en-IN" dirty="0"/>
          </a:p>
        </p:txBody>
      </p:sp>
    </p:spTree>
    <p:extLst>
      <p:ext uri="{BB962C8B-B14F-4D97-AF65-F5344CB8AC3E}">
        <p14:creationId xmlns:p14="http://schemas.microsoft.com/office/powerpoint/2010/main" val="387935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438851"/>
          </a:xfrm>
        </p:spPr>
        <p:txBody>
          <a:bodyPr/>
          <a:lstStyle/>
          <a:p>
            <a:r>
              <a:rPr lang="en-US" smtClean="0"/>
              <a:t>THANK YOU</a:t>
            </a:r>
            <a:endParaRPr lang="en-IN" dirty="0"/>
          </a:p>
        </p:txBody>
      </p:sp>
    </p:spTree>
    <p:extLst>
      <p:ext uri="{BB962C8B-B14F-4D97-AF65-F5344CB8AC3E}">
        <p14:creationId xmlns:p14="http://schemas.microsoft.com/office/powerpoint/2010/main" val="209314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sp>
        <p:nvSpPr>
          <p:cNvPr id="3" name="Content Placeholder 2"/>
          <p:cNvSpPr>
            <a:spLocks noGrp="1"/>
          </p:cNvSpPr>
          <p:nvPr>
            <p:ph idx="1"/>
          </p:nvPr>
        </p:nvSpPr>
        <p:spPr/>
        <p:txBody>
          <a:bodyPr/>
          <a:lstStyle/>
          <a:p>
            <a:r>
              <a:rPr lang="en-US" dirty="0"/>
              <a:t>	Backend </a:t>
            </a:r>
            <a:r>
              <a:rPr lang="en-US" dirty="0" err="1"/>
              <a:t>microservices</a:t>
            </a:r>
            <a:r>
              <a:rPr lang="en-US" dirty="0"/>
              <a:t> for web and mobile applications</a:t>
            </a:r>
          </a:p>
          <a:p>
            <a:r>
              <a:rPr lang="en-US" dirty="0"/>
              <a:t>	Real-time data processing and transformation</a:t>
            </a:r>
          </a:p>
          <a:p>
            <a:r>
              <a:rPr lang="en-US" dirty="0"/>
              <a:t>	Scheduled tasks and automation workflows</a:t>
            </a:r>
          </a:p>
          <a:p>
            <a:endParaRPr lang="en-IN" dirty="0"/>
          </a:p>
        </p:txBody>
      </p:sp>
    </p:spTree>
    <p:extLst>
      <p:ext uri="{BB962C8B-B14F-4D97-AF65-F5344CB8AC3E}">
        <p14:creationId xmlns:p14="http://schemas.microsoft.com/office/powerpoint/2010/main" val="86241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Monitoring</a:t>
            </a:r>
          </a:p>
        </p:txBody>
      </p:sp>
      <p:sp>
        <p:nvSpPr>
          <p:cNvPr id="3" name="Content Placeholder 2"/>
          <p:cNvSpPr>
            <a:spLocks noGrp="1"/>
          </p:cNvSpPr>
          <p:nvPr>
            <p:ph idx="1"/>
          </p:nvPr>
        </p:nvSpPr>
        <p:spPr/>
        <p:txBody>
          <a:bodyPr/>
          <a:lstStyle/>
          <a:p>
            <a:r>
              <a:rPr lang="en-US" dirty="0" err="1" smtClean="0"/>
              <a:t>CloudWatch</a:t>
            </a:r>
            <a:r>
              <a:rPr lang="en-US" dirty="0" smtClean="0"/>
              <a:t> </a:t>
            </a:r>
            <a:r>
              <a:rPr lang="en-US" dirty="0"/>
              <a:t>Logs for detailed logs and Lambda insights for performance metrics</a:t>
            </a:r>
          </a:p>
          <a:p>
            <a:r>
              <a:rPr lang="en-US" dirty="0" smtClean="0"/>
              <a:t>Alarms </a:t>
            </a:r>
            <a:r>
              <a:rPr lang="en-US" dirty="0"/>
              <a:t>and dashboards for error rates and invocation metrics</a:t>
            </a:r>
          </a:p>
          <a:p>
            <a:endParaRPr lang="en-IN" dirty="0"/>
          </a:p>
        </p:txBody>
      </p:sp>
    </p:spTree>
    <p:extLst>
      <p:ext uri="{BB962C8B-B14F-4D97-AF65-F5344CB8AC3E}">
        <p14:creationId xmlns:p14="http://schemas.microsoft.com/office/powerpoint/2010/main" val="18618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r>
              <a:rPr lang="en-US" dirty="0"/>
              <a:t>AWS Lambda enables highly scalable, cost-efficient, and event-driven compute without managing servers, making it ideal for modern </a:t>
            </a:r>
            <a:r>
              <a:rPr lang="en-US" dirty="0" err="1"/>
              <a:t>serverless</a:t>
            </a:r>
            <a:r>
              <a:rPr lang="en-US" dirty="0"/>
              <a:t> architectures</a:t>
            </a:r>
            <a:r>
              <a:rPr lang="en-US" dirty="0" smtClean="0"/>
              <a:t>.</a:t>
            </a:r>
            <a:endParaRPr lang="en-US" dirty="0"/>
          </a:p>
          <a:p>
            <a:endParaRPr lang="en-IN" dirty="0"/>
          </a:p>
        </p:txBody>
      </p:sp>
    </p:spTree>
    <p:extLst>
      <p:ext uri="{BB962C8B-B14F-4D97-AF65-F5344CB8AC3E}">
        <p14:creationId xmlns:p14="http://schemas.microsoft.com/office/powerpoint/2010/main" val="19813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AWS API Gateway</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712875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1248</Words>
  <Application>Microsoft Office PowerPoint</Application>
  <PresentationFormat>Widescreen</PresentationFormat>
  <Paragraphs>176</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Garamond</vt:lpstr>
      <vt:lpstr>Organic</vt:lpstr>
      <vt:lpstr>AWS Lambda</vt:lpstr>
      <vt:lpstr>Intro/Definition</vt:lpstr>
      <vt:lpstr>Key Features</vt:lpstr>
      <vt:lpstr>Integrations</vt:lpstr>
      <vt:lpstr>Security/Access</vt:lpstr>
      <vt:lpstr>Use Cases</vt:lpstr>
      <vt:lpstr>Monitoring</vt:lpstr>
      <vt:lpstr>Summary</vt:lpstr>
      <vt:lpstr>AWS API Gateway</vt:lpstr>
      <vt:lpstr>Intro/Definition</vt:lpstr>
      <vt:lpstr>Key Features</vt:lpstr>
      <vt:lpstr>Integrations</vt:lpstr>
      <vt:lpstr>Security/Access</vt:lpstr>
      <vt:lpstr>Use Cases</vt:lpstr>
      <vt:lpstr>Monitoring</vt:lpstr>
      <vt:lpstr>Summary</vt:lpstr>
      <vt:lpstr>AWS KMS (Key Management Service)</vt:lpstr>
      <vt:lpstr>Intro/Definition</vt:lpstr>
      <vt:lpstr>Key Features</vt:lpstr>
      <vt:lpstr>Integrations</vt:lpstr>
      <vt:lpstr>Security/Access</vt:lpstr>
      <vt:lpstr>Use Cases</vt:lpstr>
      <vt:lpstr>Monitoring</vt:lpstr>
      <vt:lpstr>Summary</vt:lpstr>
      <vt:lpstr>AWS SQSAmazon MQ</vt:lpstr>
      <vt:lpstr>Intro/Definition</vt:lpstr>
      <vt:lpstr>Key Features</vt:lpstr>
      <vt:lpstr>Integrations</vt:lpstr>
      <vt:lpstr>Security/Access</vt:lpstr>
      <vt:lpstr>Use Cases</vt:lpstr>
      <vt:lpstr>Monitoring</vt:lpstr>
      <vt:lpstr>Summary</vt:lpstr>
      <vt:lpstr>AWS Secrets Manager </vt:lpstr>
      <vt:lpstr>Intro/Definition</vt:lpstr>
      <vt:lpstr>Key Features</vt:lpstr>
      <vt:lpstr>Integrations</vt:lpstr>
      <vt:lpstr>Security/Access</vt:lpstr>
      <vt:lpstr>Use Cases</vt:lpstr>
      <vt:lpstr>Monitoring</vt:lpstr>
      <vt:lpstr>Summary</vt:lpstr>
      <vt:lpstr>AWS WAF</vt:lpstr>
      <vt:lpstr>Intro/Definition</vt:lpstr>
      <vt:lpstr>Key Features</vt:lpstr>
      <vt:lpstr>Integrations</vt:lpstr>
      <vt:lpstr>Security/Access</vt:lpstr>
      <vt:lpstr>Use Cases</vt:lpstr>
      <vt:lpstr>Monitoring</vt:lpstr>
      <vt:lpstr>Summary</vt:lpstr>
      <vt:lpstr>AWS Systems Manager Parameter Store</vt:lpstr>
      <vt:lpstr>Intro/Definition</vt:lpstr>
      <vt:lpstr>Key Features</vt:lpstr>
      <vt:lpstr>Integrations</vt:lpstr>
      <vt:lpstr>Security/Access</vt:lpstr>
      <vt:lpstr>Use Cases</vt:lpstr>
      <vt:lpstr>Monitoring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Lambda</dc:title>
  <dc:creator>pc</dc:creator>
  <cp:lastModifiedBy>pc</cp:lastModifiedBy>
  <cp:revision>5</cp:revision>
  <dcterms:created xsi:type="dcterms:W3CDTF">2025-06-09T14:24:14Z</dcterms:created>
  <dcterms:modified xsi:type="dcterms:W3CDTF">2025-06-09T15:05:24Z</dcterms:modified>
</cp:coreProperties>
</file>