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06" r:id="rId4"/>
  </p:sldMasterIdLst>
  <p:notesMasterIdLst>
    <p:notesMasterId r:id="rId20"/>
  </p:notesMasterIdLst>
  <p:handoutMasterIdLst>
    <p:handoutMasterId r:id="rId21"/>
  </p:handoutMasterIdLst>
  <p:sldIdLst>
    <p:sldId id="2978" r:id="rId5"/>
    <p:sldId id="2980" r:id="rId6"/>
    <p:sldId id="3114" r:id="rId7"/>
    <p:sldId id="3115" r:id="rId8"/>
    <p:sldId id="3116" r:id="rId9"/>
    <p:sldId id="3117" r:id="rId10"/>
    <p:sldId id="3118" r:id="rId11"/>
    <p:sldId id="3119" r:id="rId12"/>
    <p:sldId id="3120" r:id="rId13"/>
    <p:sldId id="3121" r:id="rId14"/>
    <p:sldId id="3122" r:id="rId15"/>
    <p:sldId id="3123" r:id="rId16"/>
    <p:sldId id="3124" r:id="rId17"/>
    <p:sldId id="3125" r:id="rId18"/>
    <p:sldId id="312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3" userDrawn="1">
          <p15:clr>
            <a:srgbClr val="A4A3A4"/>
          </p15:clr>
        </p15:guide>
        <p15:guide id="2" pos="159" userDrawn="1">
          <p15:clr>
            <a:srgbClr val="A4A3A4"/>
          </p15:clr>
        </p15:guide>
        <p15:guide id="3" pos="5602" userDrawn="1">
          <p15:clr>
            <a:srgbClr val="A4A3A4"/>
          </p15:clr>
        </p15:guide>
        <p15:guide id="4" pos="374" userDrawn="1">
          <p15:clr>
            <a:srgbClr val="A4A3A4"/>
          </p15:clr>
        </p15:guide>
        <p15:guide id="5" pos="5386" userDrawn="1">
          <p15:clr>
            <a:srgbClr val="A4A3A4"/>
          </p15:clr>
        </p15:guide>
        <p15:guide id="6" orient="horz" pos="1450" userDrawn="1">
          <p15:clr>
            <a:srgbClr val="A4A3A4"/>
          </p15:clr>
        </p15:guide>
        <p15:guide id="7" orient="horz" pos="2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AB05"/>
    <a:srgbClr val="F6C314"/>
    <a:srgbClr val="FDC918"/>
    <a:srgbClr val="1F232E"/>
    <a:srgbClr val="BD0B0B"/>
    <a:srgbClr val="232B36"/>
    <a:srgbClr val="1FD7B5"/>
    <a:srgbClr val="04C4DE"/>
    <a:srgbClr val="FFCF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6408" autoAdjust="0"/>
  </p:normalViewPr>
  <p:slideViewPr>
    <p:cSldViewPr snapToGrid="0">
      <p:cViewPr varScale="1">
        <p:scale>
          <a:sx n="84" d="100"/>
          <a:sy n="84" d="100"/>
        </p:scale>
        <p:origin x="586" y="82"/>
      </p:cViewPr>
      <p:guideLst>
        <p:guide orient="horz" pos="3763"/>
        <p:guide pos="159"/>
        <p:guide pos="5602"/>
        <p:guide pos="374"/>
        <p:guide pos="5386"/>
        <p:guide orient="horz" pos="1450"/>
        <p:guide orient="horz" pos="22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9472"/>
    </p:cViewPr>
  </p:sorterViewPr>
  <p:notesViewPr>
    <p:cSldViewPr snapToGrid="0">
      <p:cViewPr varScale="1">
        <p:scale>
          <a:sx n="99" d="100"/>
          <a:sy n="99" d="100"/>
        </p:scale>
        <p:origin x="39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396DE-C9E2-4B76-B449-FC0EB0DC4BF6}" type="doc">
      <dgm:prSet loTypeId="urn:microsoft.com/office/officeart/2005/8/layout/default" loCatId="list" qsTypeId="urn:microsoft.com/office/officeart/2005/8/quickstyle/simple3" qsCatId="simple" csTypeId="urn:microsoft.com/office/officeart/2005/8/colors/accent6_5" csCatId="accent6" phldr="1"/>
      <dgm:spPr/>
      <dgm:t>
        <a:bodyPr/>
        <a:lstStyle/>
        <a:p>
          <a:endParaRPr lang="ru-RU"/>
        </a:p>
      </dgm:t>
    </dgm:pt>
    <dgm:pt modelId="{F160E783-0C2D-4E93-AD3D-583F67F97598}">
      <dgm:prSet phldrT="[Текст]" custT="1"/>
      <dgm:spPr/>
      <dgm:t>
        <a:bodyPr/>
        <a:lstStyle/>
        <a:p>
          <a:r>
            <a:rPr lang="ru-RU" sz="2800" smtClean="0"/>
            <a:t>частном порядке</a:t>
          </a:r>
          <a:endParaRPr lang="ru-RU" sz="2800"/>
        </a:p>
      </dgm:t>
    </dgm:pt>
    <dgm:pt modelId="{9B61D1F3-5243-404A-B39F-E0C7B455134F}" type="parTrans" cxnId="{272EEB7D-675E-4AC2-90D8-A4F36DA125BC}">
      <dgm:prSet/>
      <dgm:spPr/>
      <dgm:t>
        <a:bodyPr/>
        <a:lstStyle/>
        <a:p>
          <a:endParaRPr lang="ru-RU"/>
        </a:p>
      </dgm:t>
    </dgm:pt>
    <dgm:pt modelId="{A593A41C-45AE-4590-9E0F-DEC2B06BADED}" type="sibTrans" cxnId="{272EEB7D-675E-4AC2-90D8-A4F36DA125BC}">
      <dgm:prSet/>
      <dgm:spPr/>
      <dgm:t>
        <a:bodyPr/>
        <a:lstStyle/>
        <a:p>
          <a:endParaRPr lang="ru-RU"/>
        </a:p>
      </dgm:t>
    </dgm:pt>
    <dgm:pt modelId="{8F168ECE-516B-4C39-8151-6F180C62BE94}">
      <dgm:prSet phldrT="[Текст]" custT="1"/>
      <dgm:spPr/>
      <dgm:t>
        <a:bodyPr/>
        <a:lstStyle/>
        <a:p>
          <a:r>
            <a:rPr lang="ru-RU" sz="2800" smtClean="0"/>
            <a:t>частно-публичном порядке</a:t>
          </a:r>
          <a:endParaRPr lang="ru-RU" sz="2800"/>
        </a:p>
      </dgm:t>
    </dgm:pt>
    <dgm:pt modelId="{11A91CE7-E63F-4A57-AB4F-05A7E3FFAA38}" type="parTrans" cxnId="{FB33A670-8750-4DFB-BA61-9102BE0010DC}">
      <dgm:prSet/>
      <dgm:spPr/>
      <dgm:t>
        <a:bodyPr/>
        <a:lstStyle/>
        <a:p>
          <a:endParaRPr lang="ru-RU"/>
        </a:p>
      </dgm:t>
    </dgm:pt>
    <dgm:pt modelId="{EDB0B523-8ECC-4702-B3B7-9BF50E9EDD12}" type="sibTrans" cxnId="{FB33A670-8750-4DFB-BA61-9102BE0010DC}">
      <dgm:prSet/>
      <dgm:spPr/>
      <dgm:t>
        <a:bodyPr/>
        <a:lstStyle/>
        <a:p>
          <a:endParaRPr lang="ru-RU"/>
        </a:p>
      </dgm:t>
    </dgm:pt>
    <dgm:pt modelId="{68514FEF-C324-489D-81A6-57B8C4BB9835}">
      <dgm:prSet phldrT="[Текст]" custT="1"/>
      <dgm:spPr/>
      <dgm:t>
        <a:bodyPr/>
        <a:lstStyle/>
        <a:p>
          <a:r>
            <a:rPr lang="ru-RU" sz="2800" smtClean="0"/>
            <a:t>публичном порядке</a:t>
          </a:r>
          <a:endParaRPr lang="ru-RU" sz="2800"/>
        </a:p>
      </dgm:t>
    </dgm:pt>
    <dgm:pt modelId="{2395FF85-17C8-47B4-AEB6-7D3C36B3EE63}" type="parTrans" cxnId="{03FC2E57-0D5C-429E-9D44-14CF6C11E320}">
      <dgm:prSet/>
      <dgm:spPr/>
      <dgm:t>
        <a:bodyPr/>
        <a:lstStyle/>
        <a:p>
          <a:endParaRPr lang="ru-RU"/>
        </a:p>
      </dgm:t>
    </dgm:pt>
    <dgm:pt modelId="{7C7AA279-3F69-460C-83F2-AEAE6E12675E}" type="sibTrans" cxnId="{03FC2E57-0D5C-429E-9D44-14CF6C11E320}">
      <dgm:prSet/>
      <dgm:spPr/>
      <dgm:t>
        <a:bodyPr/>
        <a:lstStyle/>
        <a:p>
          <a:endParaRPr lang="ru-RU"/>
        </a:p>
      </dgm:t>
    </dgm:pt>
    <dgm:pt modelId="{B484F805-A7BD-46F6-B6CE-8D4312C337A1}" type="pres">
      <dgm:prSet presAssocID="{1BA396DE-C9E2-4B76-B449-FC0EB0DC4BF6}" presName="diagram" presStyleCnt="0">
        <dgm:presLayoutVars>
          <dgm:dir/>
          <dgm:resizeHandles val="exact"/>
        </dgm:presLayoutVars>
      </dgm:prSet>
      <dgm:spPr/>
      <dgm:t>
        <a:bodyPr/>
        <a:lstStyle/>
        <a:p>
          <a:endParaRPr lang="ru-RU"/>
        </a:p>
      </dgm:t>
    </dgm:pt>
    <dgm:pt modelId="{9E780EC4-6D27-418C-AB3F-8469D755DCFD}" type="pres">
      <dgm:prSet presAssocID="{F160E783-0C2D-4E93-AD3D-583F67F97598}" presName="node" presStyleLbl="node1" presStyleIdx="0" presStyleCnt="3">
        <dgm:presLayoutVars>
          <dgm:bulletEnabled val="1"/>
        </dgm:presLayoutVars>
      </dgm:prSet>
      <dgm:spPr/>
      <dgm:t>
        <a:bodyPr/>
        <a:lstStyle/>
        <a:p>
          <a:endParaRPr lang="ru-RU"/>
        </a:p>
      </dgm:t>
    </dgm:pt>
    <dgm:pt modelId="{F7A08269-0232-4986-8C74-E3FB0B474919}" type="pres">
      <dgm:prSet presAssocID="{A593A41C-45AE-4590-9E0F-DEC2B06BADED}" presName="sibTrans" presStyleCnt="0"/>
      <dgm:spPr/>
    </dgm:pt>
    <dgm:pt modelId="{9BCA3FBA-139B-4FE2-99DA-7646D88C1A40}" type="pres">
      <dgm:prSet presAssocID="{8F168ECE-516B-4C39-8151-6F180C62BE94}" presName="node" presStyleLbl="node1" presStyleIdx="1" presStyleCnt="3">
        <dgm:presLayoutVars>
          <dgm:bulletEnabled val="1"/>
        </dgm:presLayoutVars>
      </dgm:prSet>
      <dgm:spPr/>
      <dgm:t>
        <a:bodyPr/>
        <a:lstStyle/>
        <a:p>
          <a:endParaRPr lang="ru-RU"/>
        </a:p>
      </dgm:t>
    </dgm:pt>
    <dgm:pt modelId="{666DF433-3792-4BD6-AE1A-58E87DA6C2BC}" type="pres">
      <dgm:prSet presAssocID="{EDB0B523-8ECC-4702-B3B7-9BF50E9EDD12}" presName="sibTrans" presStyleCnt="0"/>
      <dgm:spPr/>
    </dgm:pt>
    <dgm:pt modelId="{6722D512-AC86-46AA-BCE0-D9A549CD9732}" type="pres">
      <dgm:prSet presAssocID="{68514FEF-C324-489D-81A6-57B8C4BB9835}" presName="node" presStyleLbl="node1" presStyleIdx="2" presStyleCnt="3">
        <dgm:presLayoutVars>
          <dgm:bulletEnabled val="1"/>
        </dgm:presLayoutVars>
      </dgm:prSet>
      <dgm:spPr/>
      <dgm:t>
        <a:bodyPr/>
        <a:lstStyle/>
        <a:p>
          <a:endParaRPr lang="ru-RU"/>
        </a:p>
      </dgm:t>
    </dgm:pt>
  </dgm:ptLst>
  <dgm:cxnLst>
    <dgm:cxn modelId="{B567FFBB-A8D1-4792-87A1-B3D8470B5A69}" type="presOf" srcId="{F160E783-0C2D-4E93-AD3D-583F67F97598}" destId="{9E780EC4-6D27-418C-AB3F-8469D755DCFD}" srcOrd="0" destOrd="0" presId="urn:microsoft.com/office/officeart/2005/8/layout/default"/>
    <dgm:cxn modelId="{7A2BCF88-8948-43E8-A4FE-16E2BD2920A4}" type="presOf" srcId="{1BA396DE-C9E2-4B76-B449-FC0EB0DC4BF6}" destId="{B484F805-A7BD-46F6-B6CE-8D4312C337A1}" srcOrd="0" destOrd="0" presId="urn:microsoft.com/office/officeart/2005/8/layout/default"/>
    <dgm:cxn modelId="{FB33A670-8750-4DFB-BA61-9102BE0010DC}" srcId="{1BA396DE-C9E2-4B76-B449-FC0EB0DC4BF6}" destId="{8F168ECE-516B-4C39-8151-6F180C62BE94}" srcOrd="1" destOrd="0" parTransId="{11A91CE7-E63F-4A57-AB4F-05A7E3FFAA38}" sibTransId="{EDB0B523-8ECC-4702-B3B7-9BF50E9EDD12}"/>
    <dgm:cxn modelId="{272EEB7D-675E-4AC2-90D8-A4F36DA125BC}" srcId="{1BA396DE-C9E2-4B76-B449-FC0EB0DC4BF6}" destId="{F160E783-0C2D-4E93-AD3D-583F67F97598}" srcOrd="0" destOrd="0" parTransId="{9B61D1F3-5243-404A-B39F-E0C7B455134F}" sibTransId="{A593A41C-45AE-4590-9E0F-DEC2B06BADED}"/>
    <dgm:cxn modelId="{03FC2E57-0D5C-429E-9D44-14CF6C11E320}" srcId="{1BA396DE-C9E2-4B76-B449-FC0EB0DC4BF6}" destId="{68514FEF-C324-489D-81A6-57B8C4BB9835}" srcOrd="2" destOrd="0" parTransId="{2395FF85-17C8-47B4-AEB6-7D3C36B3EE63}" sibTransId="{7C7AA279-3F69-460C-83F2-AEAE6E12675E}"/>
    <dgm:cxn modelId="{6BE5261E-19D2-42B6-A4F8-99C351A53F41}" type="presOf" srcId="{8F168ECE-516B-4C39-8151-6F180C62BE94}" destId="{9BCA3FBA-139B-4FE2-99DA-7646D88C1A40}" srcOrd="0" destOrd="0" presId="urn:microsoft.com/office/officeart/2005/8/layout/default"/>
    <dgm:cxn modelId="{6C735C78-5C58-4888-912B-3228A99B01E3}" type="presOf" srcId="{68514FEF-C324-489D-81A6-57B8C4BB9835}" destId="{6722D512-AC86-46AA-BCE0-D9A549CD9732}" srcOrd="0" destOrd="0" presId="urn:microsoft.com/office/officeart/2005/8/layout/default"/>
    <dgm:cxn modelId="{692B64C4-6D09-4A5E-AC8D-768FAEBF7FE8}" type="presParOf" srcId="{B484F805-A7BD-46F6-B6CE-8D4312C337A1}" destId="{9E780EC4-6D27-418C-AB3F-8469D755DCFD}" srcOrd="0" destOrd="0" presId="urn:microsoft.com/office/officeart/2005/8/layout/default"/>
    <dgm:cxn modelId="{5F2FFC64-A26E-44D5-BB46-AC8860920C70}" type="presParOf" srcId="{B484F805-A7BD-46F6-B6CE-8D4312C337A1}" destId="{F7A08269-0232-4986-8C74-E3FB0B474919}" srcOrd="1" destOrd="0" presId="urn:microsoft.com/office/officeart/2005/8/layout/default"/>
    <dgm:cxn modelId="{E866FBF9-D249-4493-84FB-C9AA6883F951}" type="presParOf" srcId="{B484F805-A7BD-46F6-B6CE-8D4312C337A1}" destId="{9BCA3FBA-139B-4FE2-99DA-7646D88C1A40}" srcOrd="2" destOrd="0" presId="urn:microsoft.com/office/officeart/2005/8/layout/default"/>
    <dgm:cxn modelId="{1280F172-7C2C-4AC2-B7A8-E84ACA12BEE7}" type="presParOf" srcId="{B484F805-A7BD-46F6-B6CE-8D4312C337A1}" destId="{666DF433-3792-4BD6-AE1A-58E87DA6C2BC}" srcOrd="3" destOrd="0" presId="urn:microsoft.com/office/officeart/2005/8/layout/default"/>
    <dgm:cxn modelId="{C785E164-6CD5-4562-8D37-54BEAA1E8E0B}" type="presParOf" srcId="{B484F805-A7BD-46F6-B6CE-8D4312C337A1}" destId="{6722D512-AC86-46AA-BCE0-D9A549CD973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116, ст. 131 ч. 1, ст. 132 ч. 1, ст. 137 ч. 1, ст. 138 ч. 1, ст. 139 ч. 1, ст. 144.1, ст. 145, ст. 146 ч. 1, ст. 147 ч. 1, ст. 159 ч. 5-7;</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возбуждаются не иначе как по заявлению потерпевшего или его законного представителя;</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738018"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116, ст. 131 ч. 1, ст. 132 ч. 1, ст. 137 ч. 1, ст. 138 ч. 1, ст. 139 ч. 1, ст. 144.1, ст. 145, ст. 146 ч. 1, ст. 147 ч. 1, ст. 159 ч. 5-7;</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возбуждаются не иначе как по заявлению потерпевшего или его законного представителя;</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738018"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прекращению в связи с примирением потерпевшего с обвиняемым не подлежат.</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738018"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5_5" csCatId="accent5" phldr="1"/>
      <dgm:spPr/>
      <dgm:t>
        <a:bodyPr/>
        <a:lstStyle/>
        <a:p>
          <a:endParaRPr lang="ru-RU"/>
        </a:p>
      </dgm:t>
    </dgm:pt>
    <dgm:pt modelId="{CA827314-F473-4828-AF5D-8FF06802BD0C}">
      <dgm:prSet phldrT="[Текст]" custT="1"/>
      <dgm:spPr/>
      <dgm:t>
        <a:bodyPr/>
        <a:lstStyle/>
        <a:p>
          <a:pPr algn="l"/>
          <a:r>
            <a:rPr lang="ru-RU" sz="2000" b="0" i="0" smtClean="0"/>
            <a:t>Все остальные уголовные дела – уголовные дела публичного обвинения.</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3_5" csCatId="accent3" phldr="1"/>
      <dgm:spPr/>
      <dgm:t>
        <a:bodyPr/>
        <a:lstStyle/>
        <a:p>
          <a:endParaRPr lang="ru-RU"/>
        </a:p>
      </dgm:t>
    </dgm:pt>
    <dgm:pt modelId="{CA827314-F473-4828-AF5D-8FF06802BD0C}">
      <dgm:prSet phldrT="[Текст]" custT="1"/>
      <dgm:spPr/>
      <dgm:t>
        <a:bodyPr/>
        <a:lstStyle/>
        <a:p>
          <a:pPr algn="l"/>
          <a:r>
            <a:rPr lang="ru-RU" sz="2000" smtClean="0">
              <a:solidFill>
                <a:schemeClr val="tx1"/>
              </a:solidFill>
            </a:rPr>
            <a:t>предусмотрены ст. 115 ч. 1, ст. 116.1 ч. 1 и ст. 128.1 ч. 1 УК РФ;</a:t>
          </a:r>
          <a:endParaRPr lang="ru-RU" sz="2000">
            <a:solidFill>
              <a:schemeClr val="tx1"/>
            </a:solidFill>
          </a:endParaRPr>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3_5" csCatId="accent3" phldr="1"/>
      <dgm:spPr/>
      <dgm:t>
        <a:bodyPr/>
        <a:lstStyle/>
        <a:p>
          <a:endParaRPr lang="ru-RU"/>
        </a:p>
      </dgm:t>
    </dgm:pt>
    <dgm:pt modelId="{CA827314-F473-4828-AF5D-8FF06802BD0C}">
      <dgm:prSet phldrT="[Текст]" custT="1"/>
      <dgm:spPr/>
      <dgm:t>
        <a:bodyPr/>
        <a:lstStyle/>
        <a:p>
          <a:pPr algn="l"/>
          <a:r>
            <a:rPr lang="ru-RU" sz="2000" smtClean="0">
              <a:solidFill>
                <a:schemeClr val="tx1"/>
              </a:solidFill>
            </a:rPr>
            <a:t>предусмотрены ст. 115 ч. 1, ст. 116.1 ч. 1 и ст. 128.1 ч. 1 УК РФ;</a:t>
          </a:r>
          <a:endParaRPr lang="ru-RU" sz="2000">
            <a:solidFill>
              <a:schemeClr val="tx1"/>
            </a:solidFill>
          </a:endParaRPr>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3_5" csCatId="accent3" phldr="1"/>
      <dgm:spPr/>
      <dgm:t>
        <a:bodyPr/>
        <a:lstStyle/>
        <a:p>
          <a:endParaRPr lang="ru-RU"/>
        </a:p>
      </dgm:t>
    </dgm:pt>
    <dgm:pt modelId="{CA827314-F473-4828-AF5D-8FF06802BD0C}">
      <dgm:prSet phldrT="[Текст]" custT="1"/>
      <dgm:spPr/>
      <dgm:t>
        <a:bodyPr/>
        <a:lstStyle/>
        <a:p>
          <a:pPr algn="l"/>
          <a:r>
            <a:rPr lang="ru-RU" sz="2000" smtClean="0">
              <a:solidFill>
                <a:schemeClr val="tx1"/>
              </a:solidFill>
            </a:rPr>
            <a:t>предусмотрены ст. 115 ч. 1, ст. 116.1 ч. 1 и ст. 128.1 ч. 1 УК РФ;</a:t>
          </a:r>
          <a:endParaRPr lang="ru-RU" sz="2000">
            <a:solidFill>
              <a:schemeClr val="tx1"/>
            </a:solidFill>
          </a:endParaRPr>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3_5" csCatId="accent3" phldr="1"/>
      <dgm:spPr/>
      <dgm:t>
        <a:bodyPr/>
        <a:lstStyle/>
        <a:p>
          <a:endParaRPr lang="ru-RU"/>
        </a:p>
      </dgm:t>
    </dgm:pt>
    <dgm:pt modelId="{CA827314-F473-4828-AF5D-8FF06802BD0C}">
      <dgm:prSet phldrT="[Текст]" custT="1"/>
      <dgm:spPr/>
      <dgm:t>
        <a:bodyPr/>
        <a:lstStyle/>
        <a:p>
          <a:pPr algn="l"/>
          <a:r>
            <a:rPr lang="ru-RU" sz="2000" smtClean="0">
              <a:solidFill>
                <a:schemeClr val="tx1"/>
              </a:solidFill>
            </a:rPr>
            <a:t>предусмотрены ст. 115 ч. 1, ст. 116.1 ч. 1 и ст. 128.1 ч. 1 УК РФ;</a:t>
          </a:r>
          <a:endParaRPr lang="ru-RU" sz="2000">
            <a:solidFill>
              <a:schemeClr val="tx1"/>
            </a:solidFill>
          </a:endParaRPr>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116, ст. 131 ч. 1, ст. 132 ч. 1, ст. 137 ч. 1, ст. 138 ч. 1, ст. 139 ч. 1, ст. 144.1, ст. 145, ст. 146 ч. 1, ст. 147 ч. 1, ст. 159 ч. 5-7;</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116, ст. 131 ч. 1, ст. 132 ч. 1, ст. 137 ч. 1, ст. 138 ч. 1, ст. 139 ч. 1, ст. 144.1, ст. 145, ст. 146 ч. 1, ст. 147 ч. 1, ст. 159 ч. 5-7;</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116, ст. 131 ч. 1, ст. 132 ч. 1, ст. 137 ч. 1, ст. 138 ч. 1, ст. 139 ч. 1, ст. 144.1, ст. 145, ст. 146 ч. 1, ст. 147 ч. 1, ст. 159 ч. 5-7;</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LinFactNeighborX="18980" custLinFactNeighborY="-2403">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D94EA7-2E87-4D99-BA63-AA3C951AE624}" type="doc">
      <dgm:prSet loTypeId="urn:microsoft.com/office/officeart/2005/8/layout/default" loCatId="list" qsTypeId="urn:microsoft.com/office/officeart/2005/8/quickstyle/simple3" qsCatId="simple" csTypeId="urn:microsoft.com/office/officeart/2005/8/colors/accent1_5" csCatId="accent1" phldr="1"/>
      <dgm:spPr/>
      <dgm:t>
        <a:bodyPr/>
        <a:lstStyle/>
        <a:p>
          <a:endParaRPr lang="ru-RU"/>
        </a:p>
      </dgm:t>
    </dgm:pt>
    <dgm:pt modelId="{CA827314-F473-4828-AF5D-8FF06802BD0C}">
      <dgm:prSet phldrT="[Текст]" custT="1"/>
      <dgm:spPr/>
      <dgm:t>
        <a:bodyPr/>
        <a:lstStyle/>
        <a:p>
          <a:pPr algn="l"/>
          <a:r>
            <a:rPr lang="ru-RU" sz="20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a:p>
      </dgm:t>
    </dgm:pt>
    <dgm:pt modelId="{7F0C8CED-85C2-4E94-ACA5-926C48D31822}" type="parTrans" cxnId="{B04B862A-1806-45F9-BFDD-53C00060B3E6}">
      <dgm:prSet/>
      <dgm:spPr/>
      <dgm:t>
        <a:bodyPr/>
        <a:lstStyle/>
        <a:p>
          <a:endParaRPr lang="ru-RU"/>
        </a:p>
      </dgm:t>
    </dgm:pt>
    <dgm:pt modelId="{C0A18F00-E36D-4D93-8F99-C34697966041}" type="sibTrans" cxnId="{B04B862A-1806-45F9-BFDD-53C00060B3E6}">
      <dgm:prSet/>
      <dgm:spPr/>
      <dgm:t>
        <a:bodyPr/>
        <a:lstStyle/>
        <a:p>
          <a:endParaRPr lang="ru-RU"/>
        </a:p>
      </dgm:t>
    </dgm:pt>
    <dgm:pt modelId="{BDD8E65B-A2F7-49E9-BDF2-18BB41441D1A}" type="pres">
      <dgm:prSet presAssocID="{A1D94EA7-2E87-4D99-BA63-AA3C951AE624}" presName="diagram" presStyleCnt="0">
        <dgm:presLayoutVars>
          <dgm:dir/>
          <dgm:resizeHandles val="exact"/>
        </dgm:presLayoutVars>
      </dgm:prSet>
      <dgm:spPr/>
      <dgm:t>
        <a:bodyPr/>
        <a:lstStyle/>
        <a:p>
          <a:endParaRPr lang="ru-RU"/>
        </a:p>
      </dgm:t>
    </dgm:pt>
    <dgm:pt modelId="{F49D5C7F-015C-4251-8EB8-7C90EF1E6422}" type="pres">
      <dgm:prSet presAssocID="{CA827314-F473-4828-AF5D-8FF06802BD0C}" presName="node" presStyleLbl="node1" presStyleIdx="0" presStyleCnt="1" custScaleX="548327" custScaleY="138174" custLinFactY="14527" custLinFactNeighborX="-10268" custLinFactNeighborY="100000">
        <dgm:presLayoutVars>
          <dgm:bulletEnabled val="1"/>
        </dgm:presLayoutVars>
      </dgm:prSet>
      <dgm:spPr/>
      <dgm:t>
        <a:bodyPr/>
        <a:lstStyle/>
        <a:p>
          <a:endParaRPr lang="ru-RU"/>
        </a:p>
      </dgm:t>
    </dgm:pt>
  </dgm:ptLst>
  <dgm:cxnLst>
    <dgm:cxn modelId="{B04B862A-1806-45F9-BFDD-53C00060B3E6}" srcId="{A1D94EA7-2E87-4D99-BA63-AA3C951AE624}" destId="{CA827314-F473-4828-AF5D-8FF06802BD0C}" srcOrd="0" destOrd="0" parTransId="{7F0C8CED-85C2-4E94-ACA5-926C48D31822}" sibTransId="{C0A18F00-E36D-4D93-8F99-C34697966041}"/>
    <dgm:cxn modelId="{89126B80-1256-42B2-BF56-43354C2DBBF0}" type="presOf" srcId="{A1D94EA7-2E87-4D99-BA63-AA3C951AE624}" destId="{BDD8E65B-A2F7-49E9-BDF2-18BB41441D1A}" srcOrd="0" destOrd="0" presId="urn:microsoft.com/office/officeart/2005/8/layout/default"/>
    <dgm:cxn modelId="{189AB995-A890-42D0-9344-1B6E1AA4A5FE}" type="presOf" srcId="{CA827314-F473-4828-AF5D-8FF06802BD0C}" destId="{F49D5C7F-015C-4251-8EB8-7C90EF1E6422}" srcOrd="0" destOrd="0" presId="urn:microsoft.com/office/officeart/2005/8/layout/default"/>
    <dgm:cxn modelId="{692C554F-528A-40FE-AB90-58DE4E7D5C2E}" type="presParOf" srcId="{BDD8E65B-A2F7-49E9-BDF2-18BB41441D1A}" destId="{F49D5C7F-015C-4251-8EB8-7C90EF1E6422}"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0EC4-6D27-418C-AB3F-8469D755DCFD}">
      <dsp:nvSpPr>
        <dsp:cNvPr id="0" name=""/>
        <dsp:cNvSpPr/>
      </dsp:nvSpPr>
      <dsp:spPr>
        <a:xfrm>
          <a:off x="0" y="483155"/>
          <a:ext cx="2717641" cy="1630584"/>
        </a:xfrm>
        <a:prstGeom prst="rect">
          <a:avLst/>
        </a:prstGeom>
        <a:gradFill rotWithShape="0">
          <a:gsLst>
            <a:gs pos="0">
              <a:schemeClr val="accent6">
                <a:alpha val="90000"/>
                <a:hueOff val="0"/>
                <a:satOff val="0"/>
                <a:lumOff val="0"/>
                <a:alphaOff val="0"/>
                <a:lumMod val="110000"/>
                <a:satMod val="105000"/>
                <a:tint val="67000"/>
              </a:schemeClr>
            </a:gs>
            <a:gs pos="50000">
              <a:schemeClr val="accent6">
                <a:alpha val="90000"/>
                <a:hueOff val="0"/>
                <a:satOff val="0"/>
                <a:lumOff val="0"/>
                <a:alphaOff val="0"/>
                <a:lumMod val="105000"/>
                <a:satMod val="103000"/>
                <a:tint val="73000"/>
              </a:schemeClr>
            </a:gs>
            <a:gs pos="100000">
              <a:schemeClr val="accent6">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kern="1200" smtClean="0"/>
            <a:t>частном порядке</a:t>
          </a:r>
          <a:endParaRPr lang="ru-RU" sz="2800" kern="1200"/>
        </a:p>
      </dsp:txBody>
      <dsp:txXfrm>
        <a:off x="0" y="483155"/>
        <a:ext cx="2717641" cy="1630584"/>
      </dsp:txXfrm>
    </dsp:sp>
    <dsp:sp modelId="{9BCA3FBA-139B-4FE2-99DA-7646D88C1A40}">
      <dsp:nvSpPr>
        <dsp:cNvPr id="0" name=""/>
        <dsp:cNvSpPr/>
      </dsp:nvSpPr>
      <dsp:spPr>
        <a:xfrm>
          <a:off x="2989405" y="483155"/>
          <a:ext cx="2717641" cy="1630584"/>
        </a:xfrm>
        <a:prstGeom prst="rect">
          <a:avLst/>
        </a:prstGeom>
        <a:gradFill rotWithShape="0">
          <a:gsLst>
            <a:gs pos="0">
              <a:schemeClr val="accent6">
                <a:alpha val="90000"/>
                <a:hueOff val="0"/>
                <a:satOff val="0"/>
                <a:lumOff val="0"/>
                <a:alphaOff val="-20000"/>
                <a:lumMod val="110000"/>
                <a:satMod val="105000"/>
                <a:tint val="67000"/>
              </a:schemeClr>
            </a:gs>
            <a:gs pos="50000">
              <a:schemeClr val="accent6">
                <a:alpha val="90000"/>
                <a:hueOff val="0"/>
                <a:satOff val="0"/>
                <a:lumOff val="0"/>
                <a:alphaOff val="-20000"/>
                <a:lumMod val="105000"/>
                <a:satMod val="103000"/>
                <a:tint val="73000"/>
              </a:schemeClr>
            </a:gs>
            <a:gs pos="100000">
              <a:schemeClr val="accent6">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kern="1200" smtClean="0"/>
            <a:t>частно-публичном порядке</a:t>
          </a:r>
          <a:endParaRPr lang="ru-RU" sz="2800" kern="1200"/>
        </a:p>
      </dsp:txBody>
      <dsp:txXfrm>
        <a:off x="2989405" y="483155"/>
        <a:ext cx="2717641" cy="1630584"/>
      </dsp:txXfrm>
    </dsp:sp>
    <dsp:sp modelId="{6722D512-AC86-46AA-BCE0-D9A549CD9732}">
      <dsp:nvSpPr>
        <dsp:cNvPr id="0" name=""/>
        <dsp:cNvSpPr/>
      </dsp:nvSpPr>
      <dsp:spPr>
        <a:xfrm>
          <a:off x="5978810" y="483155"/>
          <a:ext cx="2717641" cy="1630584"/>
        </a:xfrm>
        <a:prstGeom prst="rect">
          <a:avLst/>
        </a:prstGeom>
        <a:gradFill rotWithShape="0">
          <a:gsLst>
            <a:gs pos="0">
              <a:schemeClr val="accent6">
                <a:alpha val="90000"/>
                <a:hueOff val="0"/>
                <a:satOff val="0"/>
                <a:lumOff val="0"/>
                <a:alphaOff val="-40000"/>
                <a:lumMod val="110000"/>
                <a:satMod val="105000"/>
                <a:tint val="67000"/>
              </a:schemeClr>
            </a:gs>
            <a:gs pos="50000">
              <a:schemeClr val="accent6">
                <a:alpha val="90000"/>
                <a:hueOff val="0"/>
                <a:satOff val="0"/>
                <a:lumOff val="0"/>
                <a:alphaOff val="-40000"/>
                <a:lumMod val="105000"/>
                <a:satMod val="103000"/>
                <a:tint val="73000"/>
              </a:schemeClr>
            </a:gs>
            <a:gs pos="100000">
              <a:schemeClr val="accent6">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kern="1200" smtClean="0"/>
            <a:t>публичном порядке</a:t>
          </a:r>
          <a:endParaRPr lang="ru-RU" sz="2800" kern="1200"/>
        </a:p>
      </dsp:txBody>
      <dsp:txXfrm>
        <a:off x="5978810" y="483155"/>
        <a:ext cx="2717641" cy="16305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116, ст. 131 ч. 1, ст. 132 ч. 1, ст. 137 ч. 1, ст. 138 ч. 1, ст. 139 ч. 1, ст. 144.1, ст. 145, ст. 146 ч. 1, ст. 147 ч. 1, ст. 159 ч. 5-7;</a:t>
          </a:r>
          <a:endParaRPr lang="ru-RU" sz="2000" kern="1200"/>
        </a:p>
      </dsp:txBody>
      <dsp:txXfrm>
        <a:off x="11308" y="0"/>
        <a:ext cx="8440033" cy="923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22355"/>
          <a:ext cx="8440033" cy="1276092"/>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kern="1200"/>
        </a:p>
      </dsp:txBody>
      <dsp:txXfrm>
        <a:off x="0" y="22355"/>
        <a:ext cx="8440033" cy="12760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1604"/>
          <a:ext cx="8451341" cy="949371"/>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возбуждаются не иначе как по заявлению потерпевшего или его законного представителя;</a:t>
          </a:r>
          <a:endParaRPr lang="ru-RU" sz="2000" kern="1200"/>
        </a:p>
      </dsp:txBody>
      <dsp:txXfrm>
        <a:off x="0" y="1604"/>
        <a:ext cx="8451341" cy="9493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116, ст. 131 ч. 1, ст. 132 ч. 1, ст. 137 ч. 1, ст. 138 ч. 1, ст. 139 ч. 1, ст. 144.1, ст. 145, ст. 146 ч. 1, ст. 147 ч. 1, ст. 159 ч. 5-7;</a:t>
          </a:r>
          <a:endParaRPr lang="ru-RU" sz="2000" kern="1200"/>
        </a:p>
      </dsp:txBody>
      <dsp:txXfrm>
        <a:off x="11308" y="0"/>
        <a:ext cx="8440033" cy="9235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22355"/>
          <a:ext cx="8440033" cy="1276092"/>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kern="1200"/>
        </a:p>
      </dsp:txBody>
      <dsp:txXfrm>
        <a:off x="0" y="22355"/>
        <a:ext cx="8440033" cy="12760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1604"/>
          <a:ext cx="8451341" cy="949371"/>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возбуждаются не иначе как по заявлению потерпевшего или его законного представителя;</a:t>
          </a:r>
          <a:endParaRPr lang="ru-RU" sz="2000" kern="1200"/>
        </a:p>
      </dsp:txBody>
      <dsp:txXfrm>
        <a:off x="0" y="1604"/>
        <a:ext cx="8451341" cy="9493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1604"/>
          <a:ext cx="8451341" cy="949371"/>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прекращению в связи с примирением потерпевшего с обвиняемым не подлежат.</a:t>
          </a:r>
          <a:endParaRPr lang="ru-RU" sz="2000" kern="1200"/>
        </a:p>
      </dsp:txBody>
      <dsp:txXfrm>
        <a:off x="0" y="1604"/>
        <a:ext cx="8451341" cy="94937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5">
                <a:alpha val="90000"/>
                <a:hueOff val="0"/>
                <a:satOff val="0"/>
                <a:lumOff val="0"/>
                <a:alphaOff val="0"/>
                <a:lumMod val="110000"/>
                <a:satMod val="105000"/>
                <a:tint val="67000"/>
              </a:schemeClr>
            </a:gs>
            <a:gs pos="50000">
              <a:schemeClr val="accent5">
                <a:alpha val="90000"/>
                <a:hueOff val="0"/>
                <a:satOff val="0"/>
                <a:lumOff val="0"/>
                <a:alphaOff val="0"/>
                <a:lumMod val="105000"/>
                <a:satMod val="103000"/>
                <a:tint val="73000"/>
              </a:schemeClr>
            </a:gs>
            <a:gs pos="100000">
              <a:schemeClr val="accent5">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b="0" i="0" kern="1200" smtClean="0"/>
            <a:t>Все остальные уголовные дела – уголовные дела публичного обвинения.</a:t>
          </a:r>
          <a:endParaRPr lang="ru-RU" sz="2000" kern="1200"/>
        </a:p>
      </dsp:txBody>
      <dsp:txXfrm>
        <a:off x="11308" y="0"/>
        <a:ext cx="8440033" cy="92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solidFill>
                <a:schemeClr val="tx1"/>
              </a:solidFill>
            </a:rPr>
            <a:t>предусмотрены ст. 115 ч. 1, ст. 116.1 ч. 1 и ст. 128.1 ч. 1 УК РФ;</a:t>
          </a:r>
          <a:endParaRPr lang="ru-RU" sz="2000" kern="1200">
            <a:solidFill>
              <a:schemeClr val="tx1"/>
            </a:solidFill>
          </a:endParaRPr>
        </a:p>
      </dsp:txBody>
      <dsp:txXfrm>
        <a:off x="11308" y="0"/>
        <a:ext cx="8440033" cy="923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solidFill>
                <a:schemeClr val="tx1"/>
              </a:solidFill>
            </a:rPr>
            <a:t>предусмотрены ст. 115 ч. 1, ст. 116.1 ч. 1 и ст. 128.1 ч. 1 УК РФ;</a:t>
          </a:r>
          <a:endParaRPr lang="ru-RU" sz="2000" kern="1200">
            <a:solidFill>
              <a:schemeClr val="tx1"/>
            </a:solidFill>
          </a:endParaRPr>
        </a:p>
      </dsp:txBody>
      <dsp:txXfrm>
        <a:off x="11308" y="0"/>
        <a:ext cx="8440033" cy="923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solidFill>
                <a:schemeClr val="tx1"/>
              </a:solidFill>
            </a:rPr>
            <a:t>предусмотрены ст. 115 ч. 1, ст. 116.1 ч. 1 и ст. 128.1 ч. 1 УК РФ;</a:t>
          </a:r>
          <a:endParaRPr lang="ru-RU" sz="2000" kern="1200">
            <a:solidFill>
              <a:schemeClr val="tx1"/>
            </a:solidFill>
          </a:endParaRPr>
        </a:p>
      </dsp:txBody>
      <dsp:txXfrm>
        <a:off x="11308" y="0"/>
        <a:ext cx="8440033" cy="923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solidFill>
                <a:schemeClr val="tx1"/>
              </a:solidFill>
            </a:rPr>
            <a:t>предусмотрены ст. 115 ч. 1, ст. 116.1 ч. 1 и ст. 128.1 ч. 1 УК РФ;</a:t>
          </a:r>
          <a:endParaRPr lang="ru-RU" sz="2000" kern="1200">
            <a:solidFill>
              <a:schemeClr val="tx1"/>
            </a:solidFill>
          </a:endParaRPr>
        </a:p>
      </dsp:txBody>
      <dsp:txXfrm>
        <a:off x="11308" y="0"/>
        <a:ext cx="8440033" cy="923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116, ст. 131 ч. 1, ст. 132 ч. 1, ст. 137 ч. 1, ст. 138 ч. 1, ст. 139 ч. 1, ст. 144.1, ст. 145, ст. 146 ч. 1, ст. 147 ч. 1, ст. 159 ч. 5-7;</a:t>
          </a:r>
          <a:endParaRPr lang="ru-RU" sz="2000" kern="1200"/>
        </a:p>
      </dsp:txBody>
      <dsp:txXfrm>
        <a:off x="11308" y="0"/>
        <a:ext cx="8440033" cy="923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116, ст. 131 ч. 1, ст. 132 ч. 1, ст. 137 ч. 1, ст. 138 ч. 1, ст. 139 ч. 1, ст. 144.1, ст. 145, ст. 146 ч. 1, ст. 147 ч. 1, ст. 159 ч. 5-7;</a:t>
          </a:r>
          <a:endParaRPr lang="ru-RU" sz="2000" kern="1200"/>
        </a:p>
      </dsp:txBody>
      <dsp:txXfrm>
        <a:off x="11308" y="0"/>
        <a:ext cx="8440033" cy="923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11308" y="0"/>
          <a:ext cx="8440033" cy="923540"/>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116, ст. 131 ч. 1, ст. 132 ч. 1, ст. 137 ч. 1, ст. 138 ч. 1, ст. 139 ч. 1, ст. 144.1, ст. 145, ст. 146 ч. 1, ст. 147 ч. 1, ст. 159 ч. 5-7;</a:t>
          </a:r>
          <a:endParaRPr lang="ru-RU" sz="2000" kern="1200"/>
        </a:p>
      </dsp:txBody>
      <dsp:txXfrm>
        <a:off x="11308" y="0"/>
        <a:ext cx="8440033" cy="923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D5C7F-015C-4251-8EB8-7C90EF1E6422}">
      <dsp:nvSpPr>
        <dsp:cNvPr id="0" name=""/>
        <dsp:cNvSpPr/>
      </dsp:nvSpPr>
      <dsp:spPr>
        <a:xfrm>
          <a:off x="0" y="22355"/>
          <a:ext cx="8440033" cy="1276092"/>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ru-RU" sz="2000" kern="1200" smtClean="0"/>
            <a:t>предусмотрены ст. 159 ч. 1 - 4, ст. 159.1 - 159.3, ст. 159.5, ст. 159.6, ст. 160, ст. 165, ст. 176 ч. 1, ст. 177, ст. 180, ст. 185.1, ст. 201 ч. 1, если они совершены ИП / членом органа управления коммерческой организации;</a:t>
          </a:r>
          <a:endParaRPr lang="ru-RU" sz="2000" kern="1200"/>
        </a:p>
      </dsp:txBody>
      <dsp:txXfrm>
        <a:off x="0" y="22355"/>
        <a:ext cx="8440033" cy="12760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039A10D-FF89-4304-8834-E5758B5B28FC}" type="slidenum">
              <a:rPr lang="ru-RU" altLang="ru-RU"/>
              <a:pPr>
                <a:defRPr/>
              </a:pPr>
              <a:t>‹#›</a:t>
            </a:fld>
            <a:endParaRPr lang="ru-RU" altLang="ru-RU" dirty="0"/>
          </a:p>
        </p:txBody>
      </p:sp>
    </p:spTree>
    <p:extLst>
      <p:ext uri="{BB962C8B-B14F-4D97-AF65-F5344CB8AC3E}">
        <p14:creationId xmlns:p14="http://schemas.microsoft.com/office/powerpoint/2010/main" val="38029499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836DE1-6B7A-47AD-B7B7-17DCB15A01C6}" type="datetimeFigureOut">
              <a:rPr lang="en-US"/>
              <a:pPr>
                <a:defRPr/>
              </a:pPr>
              <a:t>9/18/2023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174689-BECC-4390-B3B9-306A17FD432A}" type="slidenum">
              <a:rPr lang="en-US" altLang="ru-RU"/>
              <a:pPr>
                <a:defRPr/>
              </a:pPr>
              <a:t>‹#›</a:t>
            </a:fld>
            <a:endParaRPr lang="en-US" altLang="ru-RU" dirty="0"/>
          </a:p>
        </p:txBody>
      </p:sp>
    </p:spTree>
    <p:extLst>
      <p:ext uri="{BB962C8B-B14F-4D97-AF65-F5344CB8AC3E}">
        <p14:creationId xmlns:p14="http://schemas.microsoft.com/office/powerpoint/2010/main" val="1886981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11" kern="1200">
        <a:solidFill>
          <a:schemeClr val="tx1"/>
        </a:solidFill>
        <a:latin typeface="+mn-lt"/>
        <a:ea typeface="+mn-ea"/>
        <a:cs typeface="+mn-cs"/>
      </a:defRPr>
    </a:lvl1pPr>
    <a:lvl2pPr marL="384997" algn="l" rtl="0" eaLnBrk="0" fontAlgn="base" hangingPunct="0">
      <a:spcBef>
        <a:spcPct val="30000"/>
      </a:spcBef>
      <a:spcAft>
        <a:spcPct val="0"/>
      </a:spcAft>
      <a:defRPr sz="1011" kern="1200">
        <a:solidFill>
          <a:schemeClr val="tx1"/>
        </a:solidFill>
        <a:latin typeface="+mn-lt"/>
        <a:ea typeface="+mn-ea"/>
        <a:cs typeface="+mn-cs"/>
      </a:defRPr>
    </a:lvl2pPr>
    <a:lvl3pPr marL="769994" algn="l" rtl="0" eaLnBrk="0" fontAlgn="base" hangingPunct="0">
      <a:spcBef>
        <a:spcPct val="30000"/>
      </a:spcBef>
      <a:spcAft>
        <a:spcPct val="0"/>
      </a:spcAft>
      <a:defRPr sz="1011" kern="1200">
        <a:solidFill>
          <a:schemeClr val="tx1"/>
        </a:solidFill>
        <a:latin typeface="+mn-lt"/>
        <a:ea typeface="+mn-ea"/>
        <a:cs typeface="+mn-cs"/>
      </a:defRPr>
    </a:lvl3pPr>
    <a:lvl4pPr marL="1154991" algn="l" rtl="0" eaLnBrk="0" fontAlgn="base" hangingPunct="0">
      <a:spcBef>
        <a:spcPct val="30000"/>
      </a:spcBef>
      <a:spcAft>
        <a:spcPct val="0"/>
      </a:spcAft>
      <a:defRPr sz="1011" kern="1200">
        <a:solidFill>
          <a:schemeClr val="tx1"/>
        </a:solidFill>
        <a:latin typeface="+mn-lt"/>
        <a:ea typeface="+mn-ea"/>
        <a:cs typeface="+mn-cs"/>
      </a:defRPr>
    </a:lvl4pPr>
    <a:lvl5pPr marL="1539988" algn="l" rtl="0" eaLnBrk="0" fontAlgn="base" hangingPunct="0">
      <a:spcBef>
        <a:spcPct val="30000"/>
      </a:spcBef>
      <a:spcAft>
        <a:spcPct val="0"/>
      </a:spcAft>
      <a:defRPr sz="1011" kern="1200">
        <a:solidFill>
          <a:schemeClr val="tx1"/>
        </a:solidFill>
        <a:latin typeface="+mn-lt"/>
        <a:ea typeface="+mn-ea"/>
        <a:cs typeface="+mn-cs"/>
      </a:defRPr>
    </a:lvl5pPr>
    <a:lvl6pPr marL="1924984" algn="l" defTabSz="769994" rtl="0" eaLnBrk="1" latinLnBrk="0" hangingPunct="1">
      <a:defRPr sz="1011" kern="1200">
        <a:solidFill>
          <a:schemeClr val="tx1"/>
        </a:solidFill>
        <a:latin typeface="+mn-lt"/>
        <a:ea typeface="+mn-ea"/>
        <a:cs typeface="+mn-cs"/>
      </a:defRPr>
    </a:lvl6pPr>
    <a:lvl7pPr marL="2309981" algn="l" defTabSz="769994" rtl="0" eaLnBrk="1" latinLnBrk="0" hangingPunct="1">
      <a:defRPr sz="1011" kern="1200">
        <a:solidFill>
          <a:schemeClr val="tx1"/>
        </a:solidFill>
        <a:latin typeface="+mn-lt"/>
        <a:ea typeface="+mn-ea"/>
        <a:cs typeface="+mn-cs"/>
      </a:defRPr>
    </a:lvl7pPr>
    <a:lvl8pPr marL="2694978" algn="l" defTabSz="769994" rtl="0" eaLnBrk="1" latinLnBrk="0" hangingPunct="1">
      <a:defRPr sz="1011" kern="1200">
        <a:solidFill>
          <a:schemeClr val="tx1"/>
        </a:solidFill>
        <a:latin typeface="+mn-lt"/>
        <a:ea typeface="+mn-ea"/>
        <a:cs typeface="+mn-cs"/>
      </a:defRPr>
    </a:lvl8pPr>
    <a:lvl9pPr marL="3079975" algn="l" defTabSz="769994" rtl="0" eaLnBrk="1" latinLnBrk="0" hangingPunct="1">
      <a:defRPr sz="10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3174689-BECC-4390-B3B9-306A17FD432A}" type="slidenum">
              <a:rPr lang="en-US" altLang="ru-RU" smtClean="0"/>
              <a:pPr>
                <a:defRPr/>
              </a:pPr>
              <a:t>1</a:t>
            </a:fld>
            <a:endParaRPr lang="en-US" altLang="ru-RU" dirty="0"/>
          </a:p>
        </p:txBody>
      </p:sp>
    </p:spTree>
    <p:extLst>
      <p:ext uri="{BB962C8B-B14F-4D97-AF65-F5344CB8AC3E}">
        <p14:creationId xmlns:p14="http://schemas.microsoft.com/office/powerpoint/2010/main" val="1067140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10</a:t>
            </a:fld>
            <a:endParaRPr lang="en-US" altLang="ru-RU" dirty="0"/>
          </a:p>
        </p:txBody>
      </p:sp>
    </p:spTree>
    <p:extLst>
      <p:ext uri="{BB962C8B-B14F-4D97-AF65-F5344CB8AC3E}">
        <p14:creationId xmlns:p14="http://schemas.microsoft.com/office/powerpoint/2010/main" val="326240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11</a:t>
            </a:fld>
            <a:endParaRPr lang="en-US" altLang="ru-RU" dirty="0"/>
          </a:p>
        </p:txBody>
      </p:sp>
    </p:spTree>
    <p:extLst>
      <p:ext uri="{BB962C8B-B14F-4D97-AF65-F5344CB8AC3E}">
        <p14:creationId xmlns:p14="http://schemas.microsoft.com/office/powerpoint/2010/main" val="326300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12</a:t>
            </a:fld>
            <a:endParaRPr lang="en-US" altLang="ru-RU" dirty="0"/>
          </a:p>
        </p:txBody>
      </p:sp>
    </p:spTree>
    <p:extLst>
      <p:ext uri="{BB962C8B-B14F-4D97-AF65-F5344CB8AC3E}">
        <p14:creationId xmlns:p14="http://schemas.microsoft.com/office/powerpoint/2010/main" val="40845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13</a:t>
            </a:fld>
            <a:endParaRPr lang="en-US" altLang="ru-RU" dirty="0"/>
          </a:p>
        </p:txBody>
      </p:sp>
    </p:spTree>
    <p:extLst>
      <p:ext uri="{BB962C8B-B14F-4D97-AF65-F5344CB8AC3E}">
        <p14:creationId xmlns:p14="http://schemas.microsoft.com/office/powerpoint/2010/main" val="83201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14</a:t>
            </a:fld>
            <a:endParaRPr lang="en-US" altLang="ru-RU" dirty="0"/>
          </a:p>
        </p:txBody>
      </p:sp>
    </p:spTree>
    <p:extLst>
      <p:ext uri="{BB962C8B-B14F-4D97-AF65-F5344CB8AC3E}">
        <p14:creationId xmlns:p14="http://schemas.microsoft.com/office/powerpoint/2010/main" val="418422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3174689-BECC-4390-B3B9-306A17FD432A}" type="slidenum">
              <a:rPr lang="en-US" altLang="ru-RU" smtClean="0"/>
              <a:pPr>
                <a:defRPr/>
              </a:pPr>
              <a:t>15</a:t>
            </a:fld>
            <a:endParaRPr lang="en-US" altLang="ru-RU" dirty="0"/>
          </a:p>
        </p:txBody>
      </p:sp>
    </p:spTree>
    <p:extLst>
      <p:ext uri="{BB962C8B-B14F-4D97-AF65-F5344CB8AC3E}">
        <p14:creationId xmlns:p14="http://schemas.microsoft.com/office/powerpoint/2010/main" val="425818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2</a:t>
            </a:fld>
            <a:endParaRPr lang="en-US" altLang="ru-RU" dirty="0"/>
          </a:p>
        </p:txBody>
      </p:sp>
    </p:spTree>
    <p:extLst>
      <p:ext uri="{BB962C8B-B14F-4D97-AF65-F5344CB8AC3E}">
        <p14:creationId xmlns:p14="http://schemas.microsoft.com/office/powerpoint/2010/main" val="7086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3</a:t>
            </a:fld>
            <a:endParaRPr lang="en-US" altLang="ru-RU" dirty="0"/>
          </a:p>
        </p:txBody>
      </p:sp>
    </p:spTree>
    <p:extLst>
      <p:ext uri="{BB962C8B-B14F-4D97-AF65-F5344CB8AC3E}">
        <p14:creationId xmlns:p14="http://schemas.microsoft.com/office/powerpoint/2010/main" val="148133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4</a:t>
            </a:fld>
            <a:endParaRPr lang="en-US" altLang="ru-RU" dirty="0"/>
          </a:p>
        </p:txBody>
      </p:sp>
    </p:spTree>
    <p:extLst>
      <p:ext uri="{BB962C8B-B14F-4D97-AF65-F5344CB8AC3E}">
        <p14:creationId xmlns:p14="http://schemas.microsoft.com/office/powerpoint/2010/main" val="110115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5</a:t>
            </a:fld>
            <a:endParaRPr lang="en-US" altLang="ru-RU" dirty="0"/>
          </a:p>
        </p:txBody>
      </p:sp>
    </p:spTree>
    <p:extLst>
      <p:ext uri="{BB962C8B-B14F-4D97-AF65-F5344CB8AC3E}">
        <p14:creationId xmlns:p14="http://schemas.microsoft.com/office/powerpoint/2010/main" val="425955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6</a:t>
            </a:fld>
            <a:endParaRPr lang="en-US" altLang="ru-RU" dirty="0"/>
          </a:p>
        </p:txBody>
      </p:sp>
    </p:spTree>
    <p:extLst>
      <p:ext uri="{BB962C8B-B14F-4D97-AF65-F5344CB8AC3E}">
        <p14:creationId xmlns:p14="http://schemas.microsoft.com/office/powerpoint/2010/main" val="104303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7</a:t>
            </a:fld>
            <a:endParaRPr lang="en-US" altLang="ru-RU" dirty="0"/>
          </a:p>
        </p:txBody>
      </p:sp>
    </p:spTree>
    <p:extLst>
      <p:ext uri="{BB962C8B-B14F-4D97-AF65-F5344CB8AC3E}">
        <p14:creationId xmlns:p14="http://schemas.microsoft.com/office/powerpoint/2010/main" val="428504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8</a:t>
            </a:fld>
            <a:endParaRPr lang="en-US" altLang="ru-RU" dirty="0"/>
          </a:p>
        </p:txBody>
      </p:sp>
    </p:spTree>
    <p:extLst>
      <p:ext uri="{BB962C8B-B14F-4D97-AF65-F5344CB8AC3E}">
        <p14:creationId xmlns:p14="http://schemas.microsoft.com/office/powerpoint/2010/main" val="113064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71600" y="1143000"/>
            <a:ext cx="41148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9</a:t>
            </a:fld>
            <a:endParaRPr lang="en-US" altLang="ru-RU" dirty="0"/>
          </a:p>
        </p:txBody>
      </p:sp>
    </p:spTree>
    <p:extLst>
      <p:ext uri="{BB962C8B-B14F-4D97-AF65-F5344CB8AC3E}">
        <p14:creationId xmlns:p14="http://schemas.microsoft.com/office/powerpoint/2010/main" val="250625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Обложка зеленая с цветным гербом">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51209" y="3785100"/>
            <a:ext cx="8772212" cy="987400"/>
          </a:xfrm>
          <a:prstGeom prst="rect">
            <a:avLst/>
          </a:prstGeom>
          <a:noFill/>
        </p:spPr>
        <p:txBody>
          <a:bodyPr anchor="t" anchorCtr="0"/>
          <a:lstStyle>
            <a:lvl1pPr algn="l">
              <a:lnSpc>
                <a:spcPct val="110000"/>
              </a:lnSpc>
              <a:defRPr sz="3300" b="0" cap="all" spc="50" baseline="0">
                <a:solidFill>
                  <a:schemeClr val="bg2"/>
                </a:solidFill>
                <a:latin typeface="Calibri" panose="020F0502020204030204" pitchFamily="34" charset="0"/>
                <a:ea typeface="Calibri" panose="020F0502020204030204" pitchFamily="34" charset="0"/>
                <a:cs typeface="Arial" charset="0"/>
              </a:defRPr>
            </a:lvl1pPr>
          </a:lstStyle>
          <a:p>
            <a:r>
              <a:rPr lang="ru-RU" dirty="0"/>
              <a:t>НАЗВАНИЕ ПРЕЗЕНТАЦИИ</a:t>
            </a:r>
            <a:endParaRPr lang="en-US" dirty="0"/>
          </a:p>
        </p:txBody>
      </p:sp>
    </p:spTree>
    <p:extLst>
      <p:ext uri="{BB962C8B-B14F-4D97-AF65-F5344CB8AC3E}">
        <p14:creationId xmlns:p14="http://schemas.microsoft.com/office/powerpoint/2010/main" val="231188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Шаблон обычной страницы">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00660" y="1"/>
            <a:ext cx="6902269" cy="872061"/>
          </a:xfrm>
          <a:prstGeom prst="rect">
            <a:avLst/>
          </a:prstGeom>
        </p:spPr>
        <p:txBody>
          <a:bodyPr anchor="ctr">
            <a:normAutofit/>
          </a:bodyPr>
          <a:lstStyle>
            <a:lvl1pPr>
              <a:defRPr sz="1800" cap="all" baseline="0">
                <a:solidFill>
                  <a:schemeClr val="bg1"/>
                </a:solidFill>
                <a:latin typeface="Calibri" panose="020F0502020204030204" pitchFamily="34" charset="0"/>
                <a:ea typeface="Calibri" panose="020F0502020204030204" pitchFamily="34" charset="0"/>
                <a:cs typeface="Arial" charset="0"/>
              </a:defRPr>
            </a:lvl1pPr>
          </a:lstStyle>
          <a:p>
            <a:r>
              <a:rPr lang="ru-RU" dirty="0"/>
              <a:t>Название слайда</a:t>
            </a:r>
            <a:endParaRPr lang="en-US" dirty="0"/>
          </a:p>
        </p:txBody>
      </p:sp>
      <p:sp>
        <p:nvSpPr>
          <p:cNvPr id="3" name="Нижний колонтитул 2"/>
          <p:cNvSpPr>
            <a:spLocks noGrp="1"/>
          </p:cNvSpPr>
          <p:nvPr>
            <p:ph type="ftr" sz="quarter" idx="10"/>
          </p:nvPr>
        </p:nvSpPr>
        <p:spPr/>
        <p:txBody>
          <a:bodyPr/>
          <a:lstStyle>
            <a:lvl1pPr>
              <a:defRPr/>
            </a:lvl1pPr>
          </a:lstStyle>
          <a:p>
            <a:r>
              <a:rPr lang="ru-RU" dirty="0"/>
              <a:t>Название презентации</a:t>
            </a:r>
          </a:p>
        </p:txBody>
      </p:sp>
      <p:sp>
        <p:nvSpPr>
          <p:cNvPr id="5" name="Номер слайда 4"/>
          <p:cNvSpPr>
            <a:spLocks noGrp="1"/>
          </p:cNvSpPr>
          <p:nvPr>
            <p:ph type="sldNum" sz="quarter" idx="11"/>
          </p:nvPr>
        </p:nvSpPr>
        <p:spPr/>
        <p:txBody>
          <a:bodyPr/>
          <a:lstStyle>
            <a:lvl1pPr>
              <a:defRPr/>
            </a:lvl1pPr>
          </a:lstStyle>
          <a:p>
            <a:fld id="{26E6542A-CDDE-0A4D-9BEA-1CDB85DF59E6}" type="slidenum">
              <a:rPr lang="en-US" smtClean="0"/>
              <a:pPr/>
              <a:t>‹#›</a:t>
            </a:fld>
            <a:endParaRPr lang="en-US" dirty="0"/>
          </a:p>
        </p:txBody>
      </p:sp>
    </p:spTree>
    <p:extLst>
      <p:ext uri="{BB962C8B-B14F-4D97-AF65-F5344CB8AC3E}">
        <p14:creationId xmlns:p14="http://schemas.microsoft.com/office/powerpoint/2010/main" val="305759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Фото на весь слайд">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0"/>
            <a:ext cx="9144000" cy="6858000"/>
          </a:xfrm>
          <a:prstGeom prst="rect">
            <a:avLst/>
          </a:prstGeom>
          <a:pattFill prst="wdUpDiag">
            <a:fgClr>
              <a:schemeClr val="accent6">
                <a:lumMod val="20000"/>
                <a:lumOff val="80000"/>
              </a:schemeClr>
            </a:fgClr>
            <a:bgClr>
              <a:srgbClr val="FFFFFF"/>
            </a:bgClr>
          </a:patt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dirty="0"/>
          </a:p>
        </p:txBody>
      </p:sp>
    </p:spTree>
    <p:extLst>
      <p:ext uri="{BB962C8B-B14F-4D97-AF65-F5344CB8AC3E}">
        <p14:creationId xmlns:p14="http://schemas.microsoft.com/office/powerpoint/2010/main" val="150362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Footer Placeholder 4"/>
          <p:cNvSpPr>
            <a:spLocks noGrp="1"/>
          </p:cNvSpPr>
          <p:nvPr>
            <p:ph type="ftr" sz="quarter" idx="3"/>
          </p:nvPr>
        </p:nvSpPr>
        <p:spPr>
          <a:xfrm>
            <a:off x="579882" y="6602731"/>
            <a:ext cx="4638294" cy="255270"/>
          </a:xfrm>
          <a:prstGeom prst="rect">
            <a:avLst/>
          </a:prstGeom>
        </p:spPr>
        <p:txBody>
          <a:bodyPr vert="horz" lIns="91440" tIns="45720" rIns="91440" bIns="45720" rtlCol="0" anchor="ctr"/>
          <a:lstStyle>
            <a:lvl1pPr algn="l">
              <a:defRPr sz="800" cap="all" baseline="0">
                <a:solidFill>
                  <a:schemeClr val="tx1">
                    <a:tint val="75000"/>
                  </a:schemeClr>
                </a:solidFill>
                <a:latin typeface="Calibri" panose="020F0502020204030204" pitchFamily="34" charset="0"/>
                <a:cs typeface="Arial" panose="020B0604020202020204" pitchFamily="34" charset="0"/>
              </a:defRPr>
            </a:lvl1pPr>
          </a:lstStyle>
          <a:p>
            <a:r>
              <a:rPr lang="ru-RU" dirty="0"/>
              <a:t>Название презентации</a:t>
            </a:r>
          </a:p>
        </p:txBody>
      </p:sp>
      <p:sp>
        <p:nvSpPr>
          <p:cNvPr id="6" name="Slide Number Placeholder 5"/>
          <p:cNvSpPr>
            <a:spLocks noGrp="1"/>
          </p:cNvSpPr>
          <p:nvPr>
            <p:ph type="sldNum" sz="quarter" idx="4"/>
          </p:nvPr>
        </p:nvSpPr>
        <p:spPr>
          <a:xfrm>
            <a:off x="175260" y="6602730"/>
            <a:ext cx="632460" cy="255270"/>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Arial" panose="020B0604020202020204" pitchFamily="34" charset="0"/>
              </a:defRPr>
            </a:lvl1pPr>
          </a:lstStyle>
          <a:p>
            <a:fld id="{26E6542A-CDDE-0A4D-9BEA-1CDB85DF59E6}" type="slidenum">
              <a:rPr lang="en-US" smtClean="0"/>
              <a:pPr/>
              <a:t>‹#›</a:t>
            </a:fld>
            <a:endParaRPr lang="en-US" dirty="0"/>
          </a:p>
        </p:txBody>
      </p:sp>
    </p:spTree>
    <p:extLst>
      <p:ext uri="{BB962C8B-B14F-4D97-AF65-F5344CB8AC3E}">
        <p14:creationId xmlns:p14="http://schemas.microsoft.com/office/powerpoint/2010/main" val="2442387487"/>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467" r:id="rId3"/>
  </p:sldLayoutIdLst>
  <p:hf hd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12.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18" Type="http://schemas.openxmlformats.org/officeDocument/2006/relationships/diagramData" Target="../diagrams/data16.xml"/><Relationship Id="rId3" Type="http://schemas.openxmlformats.org/officeDocument/2006/relationships/diagramData" Target="../diagrams/data13.xml"/><Relationship Id="rId21" Type="http://schemas.openxmlformats.org/officeDocument/2006/relationships/diagramColors" Target="../diagrams/colors16.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notesSlide" Target="../notesSlides/notesSlide13.xml"/><Relationship Id="rId16" Type="http://schemas.openxmlformats.org/officeDocument/2006/relationships/diagramColors" Target="../diagrams/colors15.xml"/><Relationship Id="rId20" Type="http://schemas.openxmlformats.org/officeDocument/2006/relationships/diagramQuickStyle" Target="../diagrams/quickStyle16.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19" Type="http://schemas.openxmlformats.org/officeDocument/2006/relationships/diagramLayout" Target="../diagrams/layout16.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 Id="rId22" Type="http://schemas.microsoft.com/office/2007/relationships/diagramDrawing" Target="../diagrams/drawing1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497" y="2614668"/>
            <a:ext cx="8772212" cy="1710444"/>
          </a:xfrm>
        </p:spPr>
        <p:txBody>
          <a:bodyPr>
            <a:normAutofit fontScale="90000"/>
          </a:bodyPr>
          <a:lstStyle/>
          <a:p>
            <a:r>
              <a:rPr lang="ru-RU" smtClean="0"/>
              <a:t>Доклад на тему:</a:t>
            </a:r>
            <a:br>
              <a:rPr lang="ru-RU" smtClean="0"/>
            </a:br>
            <a:r>
              <a:rPr lang="ru-RU" smtClean="0"/>
              <a:t>«</a:t>
            </a:r>
            <a:r>
              <a:rPr lang="ru-RU"/>
              <a:t>Виды уголовного преследования, осуществляемые таможенными </a:t>
            </a:r>
            <a:r>
              <a:rPr lang="ru-RU" smtClean="0"/>
              <a:t>органами»</a:t>
            </a:r>
            <a:endParaRPr lang="en-US" dirty="0"/>
          </a:p>
        </p:txBody>
      </p:sp>
      <p:sp>
        <p:nvSpPr>
          <p:cNvPr id="2" name="TextBox 1"/>
          <p:cNvSpPr txBox="1"/>
          <p:nvPr/>
        </p:nvSpPr>
        <p:spPr>
          <a:xfrm>
            <a:off x="5181511" y="5495544"/>
            <a:ext cx="3718454" cy="707886"/>
          </a:xfrm>
          <a:prstGeom prst="rect">
            <a:avLst/>
          </a:prstGeom>
          <a:noFill/>
        </p:spPr>
        <p:txBody>
          <a:bodyPr wrap="none" rtlCol="0">
            <a:spAutoFit/>
          </a:bodyPr>
          <a:lstStyle/>
          <a:p>
            <a:pPr algn="r"/>
            <a:r>
              <a:rPr lang="ru-RU" sz="2000" smtClean="0">
                <a:solidFill>
                  <a:schemeClr val="bg1"/>
                </a:solidFill>
              </a:rPr>
              <a:t>Выполнила: Васильева Юлия</a:t>
            </a:r>
          </a:p>
          <a:p>
            <a:pPr algn="r"/>
            <a:r>
              <a:rPr lang="ru-RU" sz="2000" smtClean="0">
                <a:solidFill>
                  <a:schemeClr val="bg1"/>
                </a:solidFill>
              </a:rPr>
              <a:t>Тс06/2004</a:t>
            </a:r>
            <a:endParaRPr lang="ru-RU" sz="2000">
              <a:solidFill>
                <a:schemeClr val="bg1"/>
              </a:solidFill>
            </a:endParaRPr>
          </a:p>
        </p:txBody>
      </p:sp>
    </p:spTree>
    <p:extLst>
      <p:ext uri="{BB962C8B-B14F-4D97-AF65-F5344CB8AC3E}">
        <p14:creationId xmlns:p14="http://schemas.microsoft.com/office/powerpoint/2010/main" val="1820327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10</a:t>
            </a:fld>
            <a:endParaRPr lang="en-US" dirty="0"/>
          </a:p>
        </p:txBody>
      </p:sp>
      <p:graphicFrame>
        <p:nvGraphicFramePr>
          <p:cNvPr id="2" name="Схема 1"/>
          <p:cNvGraphicFramePr/>
          <p:nvPr>
            <p:extLst>
              <p:ext uri="{D42A27DB-BD31-4B8C-83A1-F6EECF244321}">
                <p14:modId xmlns:p14="http://schemas.microsoft.com/office/powerpoint/2010/main" val="2894493849"/>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Схема 6"/>
          <p:cNvGraphicFramePr/>
          <p:nvPr>
            <p:extLst>
              <p:ext uri="{D42A27DB-BD31-4B8C-83A1-F6EECF244321}">
                <p14:modId xmlns:p14="http://schemas.microsoft.com/office/powerpoint/2010/main" val="3567520232"/>
              </p:ext>
            </p:extLst>
          </p:nvPr>
        </p:nvGraphicFramePr>
        <p:xfrm>
          <a:off x="381762" y="2423160"/>
          <a:ext cx="8451342" cy="12984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5793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11</a:t>
            </a:fld>
            <a:endParaRPr lang="en-US" dirty="0"/>
          </a:p>
        </p:txBody>
      </p:sp>
      <p:sp>
        <p:nvSpPr>
          <p:cNvPr id="5" name="Прямоугольник 4"/>
          <p:cNvSpPr/>
          <p:nvPr/>
        </p:nvSpPr>
        <p:spPr>
          <a:xfrm>
            <a:off x="0" y="933393"/>
            <a:ext cx="9144000" cy="5844933"/>
          </a:xfrm>
          <a:prstGeom prst="rect">
            <a:avLst/>
          </a:prstGeom>
        </p:spPr>
        <p:txBody>
          <a:bodyPr wrap="square">
            <a:spAutoFit/>
          </a:bodyPr>
          <a:lstStyle/>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 ч. 1 - 4</a:t>
            </a:r>
            <a:r>
              <a:rPr lang="ru-RU" sz="1400">
                <a:latin typeface="Calibri" panose="020F0502020204030204" pitchFamily="34" charset="0"/>
                <a:ea typeface="Calibri" panose="020F0502020204030204" pitchFamily="34" charset="0"/>
                <a:cs typeface="Calibri" panose="020F0502020204030204" pitchFamily="34" charset="0"/>
              </a:rPr>
              <a:t> - </a:t>
            </a:r>
            <a:r>
              <a:rPr lang="ru-RU" sz="1400" smtClean="0">
                <a:latin typeface="Calibri" panose="020F0502020204030204" pitchFamily="34" charset="0"/>
                <a:ea typeface="Calibri" panose="020F0502020204030204" pitchFamily="34" charset="0"/>
                <a:cs typeface="Calibri" panose="020F0502020204030204" pitchFamily="34" charset="0"/>
              </a:rPr>
              <a:t>мошенничество, </a:t>
            </a:r>
            <a:r>
              <a:rPr lang="ru-RU" sz="1400">
                <a:latin typeface="Calibri" panose="020F0502020204030204" pitchFamily="34" charset="0"/>
                <a:ea typeface="Calibri" panose="020F0502020204030204" pitchFamily="34" charset="0"/>
                <a:cs typeface="Calibri" panose="020F0502020204030204" pitchFamily="34" charset="0"/>
              </a:rPr>
              <a:t>а также совершенное группой лиц по предварительному сговору</a:t>
            </a:r>
            <a:r>
              <a:rPr lang="ru-RU" sz="1400" smtClean="0">
                <a:latin typeface="Calibri" panose="020F0502020204030204" pitchFamily="34" charset="0"/>
                <a:ea typeface="Calibri" panose="020F0502020204030204" pitchFamily="34" charset="0"/>
                <a:cs typeface="Calibri" panose="020F0502020204030204" pitchFamily="34" charset="0"/>
              </a:rPr>
              <a:t>,, </a:t>
            </a:r>
            <a:r>
              <a:rPr lang="ru-RU" sz="1400">
                <a:latin typeface="Calibri" panose="020F0502020204030204" pitchFamily="34" charset="0"/>
                <a:ea typeface="Calibri" panose="020F0502020204030204" pitchFamily="34" charset="0"/>
                <a:cs typeface="Calibri" panose="020F0502020204030204" pitchFamily="34" charset="0"/>
              </a:rPr>
              <a:t>совершенное лицом с использованием своего служебного </a:t>
            </a:r>
            <a:r>
              <a:rPr lang="ru-RU" sz="1400" smtClean="0">
                <a:latin typeface="Calibri" panose="020F0502020204030204" pitchFamily="34" charset="0"/>
                <a:ea typeface="Calibri" panose="020F0502020204030204" pitchFamily="34" charset="0"/>
                <a:cs typeface="Calibri" panose="020F0502020204030204" pitchFamily="34" charset="0"/>
              </a:rPr>
              <a:t>положения, </a:t>
            </a:r>
            <a:r>
              <a:rPr lang="ru-RU" sz="1400">
                <a:latin typeface="Calibri" panose="020F0502020204030204" pitchFamily="34" charset="0"/>
                <a:ea typeface="Calibri" panose="020F0502020204030204" pitchFamily="34" charset="0"/>
                <a:cs typeface="Calibri" panose="020F0502020204030204" pitchFamily="34" charset="0"/>
              </a:rPr>
              <a:t>совершенное организованной </a:t>
            </a:r>
            <a:r>
              <a:rPr lang="ru-RU" sz="1400" smtClean="0">
                <a:latin typeface="Calibri" panose="020F0502020204030204" pitchFamily="34" charset="0"/>
                <a:ea typeface="Calibri" panose="020F0502020204030204" pitchFamily="34" charset="0"/>
                <a:cs typeface="Calibri" panose="020F0502020204030204" pitchFamily="34" charset="0"/>
              </a:rPr>
              <a:t>группой;</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159.1</a:t>
            </a:r>
            <a:r>
              <a:rPr lang="ru-RU" sz="1400">
                <a:latin typeface="Calibri" panose="020F0502020204030204" pitchFamily="34" charset="0"/>
                <a:ea typeface="Calibri" panose="020F0502020204030204" pitchFamily="34" charset="0"/>
                <a:cs typeface="Calibri" panose="020F0502020204030204" pitchFamily="34" charset="0"/>
              </a:rPr>
              <a:t> - мошенничество в сфере </a:t>
            </a:r>
            <a:r>
              <a:rPr lang="ru-RU" sz="1400" smtClean="0">
                <a:latin typeface="Calibri" panose="020F0502020204030204" pitchFamily="34" charset="0"/>
                <a:ea typeface="Calibri" panose="020F0502020204030204" pitchFamily="34" charset="0"/>
                <a:cs typeface="Calibri" panose="020F0502020204030204" pitchFamily="34" charset="0"/>
              </a:rPr>
              <a:t>кредитования;</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159.2</a:t>
            </a:r>
            <a:r>
              <a:rPr lang="ru-RU" sz="1400">
                <a:latin typeface="Calibri" panose="020F0502020204030204" pitchFamily="34" charset="0"/>
                <a:ea typeface="Calibri" panose="020F0502020204030204" pitchFamily="34" charset="0"/>
                <a:cs typeface="Calibri" panose="020F0502020204030204" pitchFamily="34" charset="0"/>
              </a:rPr>
              <a:t> - мошенничество при получении </a:t>
            </a:r>
            <a:r>
              <a:rPr lang="ru-RU" sz="1400" smtClean="0">
                <a:latin typeface="Calibri" panose="020F0502020204030204" pitchFamily="34" charset="0"/>
                <a:ea typeface="Calibri" panose="020F0502020204030204" pitchFamily="34" charset="0"/>
                <a:cs typeface="Calibri" panose="020F0502020204030204" pitchFamily="34" charset="0"/>
              </a:rPr>
              <a:t>выплат;</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159.3</a:t>
            </a:r>
            <a:r>
              <a:rPr lang="ru-RU" sz="1400">
                <a:latin typeface="Calibri" panose="020F0502020204030204" pitchFamily="34" charset="0"/>
                <a:ea typeface="Calibri" panose="020F0502020204030204" pitchFamily="34" charset="0"/>
                <a:cs typeface="Calibri" panose="020F0502020204030204" pitchFamily="34" charset="0"/>
              </a:rPr>
              <a:t> - мошенничество с использованием электронных средств платежа;</a:t>
            </a: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159.5</a:t>
            </a:r>
            <a:r>
              <a:rPr lang="ru-RU" sz="1400">
                <a:latin typeface="Calibri" panose="020F0502020204030204" pitchFamily="34" charset="0"/>
                <a:ea typeface="Calibri" panose="020F0502020204030204" pitchFamily="34" charset="0"/>
                <a:cs typeface="Calibri" panose="020F0502020204030204" pitchFamily="34" charset="0"/>
              </a:rPr>
              <a:t> - мошенничество в сфере </a:t>
            </a:r>
            <a:r>
              <a:rPr lang="ru-RU" sz="1400" smtClean="0">
                <a:latin typeface="Calibri" panose="020F0502020204030204" pitchFamily="34" charset="0"/>
                <a:ea typeface="Calibri" panose="020F0502020204030204" pitchFamily="34" charset="0"/>
                <a:cs typeface="Calibri" panose="020F0502020204030204" pitchFamily="34" charset="0"/>
              </a:rPr>
              <a:t>страхования;</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159.6</a:t>
            </a:r>
            <a:r>
              <a:rPr lang="ru-RU" sz="1400">
                <a:latin typeface="Calibri" panose="020F0502020204030204" pitchFamily="34" charset="0"/>
                <a:ea typeface="Calibri" panose="020F0502020204030204" pitchFamily="34" charset="0"/>
                <a:cs typeface="Calibri" panose="020F0502020204030204" pitchFamily="34" charset="0"/>
              </a:rPr>
              <a:t> - мошенничество в сфере компьютерной </a:t>
            </a:r>
            <a:r>
              <a:rPr lang="ru-RU" sz="1400" smtClean="0">
                <a:latin typeface="Calibri" panose="020F0502020204030204" pitchFamily="34" charset="0"/>
                <a:ea typeface="Calibri" panose="020F0502020204030204" pitchFamily="34" charset="0"/>
                <a:cs typeface="Calibri" panose="020F0502020204030204" pitchFamily="34" charset="0"/>
              </a:rPr>
              <a:t>информации;</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160</a:t>
            </a:r>
            <a:r>
              <a:rPr lang="ru-RU" sz="1400">
                <a:latin typeface="Calibri" panose="020F0502020204030204" pitchFamily="34" charset="0"/>
                <a:ea typeface="Calibri" panose="020F0502020204030204" pitchFamily="34" charset="0"/>
                <a:cs typeface="Calibri" panose="020F0502020204030204" pitchFamily="34" charset="0"/>
              </a:rPr>
              <a:t> - присвоение или растрата, то есть хищение чужого имущества, вверенного виновному;</a:t>
            </a: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165</a:t>
            </a:r>
            <a:r>
              <a:rPr lang="ru-RU" sz="1400">
                <a:latin typeface="Calibri" panose="020F0502020204030204" pitchFamily="34" charset="0"/>
                <a:ea typeface="Calibri" panose="020F0502020204030204" pitchFamily="34" charset="0"/>
                <a:cs typeface="Calibri" panose="020F0502020204030204" pitchFamily="34" charset="0"/>
              </a:rPr>
              <a:t> - причинение имущественного ущерба собственнику или иному владельцу имущества путем обмана или злоупотребления доверием </a:t>
            </a:r>
            <a:r>
              <a:rPr lang="ru-RU" sz="1400" smtClean="0">
                <a:latin typeface="Calibri" panose="020F0502020204030204" pitchFamily="34" charset="0"/>
                <a:ea typeface="Calibri" panose="020F0502020204030204" pitchFamily="34" charset="0"/>
                <a:cs typeface="Calibri" panose="020F0502020204030204" pitchFamily="34" charset="0"/>
              </a:rPr>
              <a:t>;</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176 ч. 1</a:t>
            </a:r>
            <a:r>
              <a:rPr lang="ru-RU" sz="1400">
                <a:latin typeface="Calibri" panose="020F0502020204030204" pitchFamily="34" charset="0"/>
                <a:ea typeface="Calibri" panose="020F0502020204030204" pitchFamily="34" charset="0"/>
                <a:cs typeface="Calibri" panose="020F0502020204030204" pitchFamily="34" charset="0"/>
              </a:rPr>
              <a:t> - получение </a:t>
            </a:r>
            <a:r>
              <a:rPr lang="ru-RU" sz="1400" smtClean="0">
                <a:latin typeface="Calibri" panose="020F0502020204030204" pitchFamily="34" charset="0"/>
                <a:ea typeface="Calibri" panose="020F0502020204030204" pitchFamily="34" charset="0"/>
                <a:cs typeface="Calibri" panose="020F0502020204030204" pitchFamily="34" charset="0"/>
              </a:rPr>
              <a:t>ИП или </a:t>
            </a:r>
            <a:r>
              <a:rPr lang="ru-RU" sz="1400">
                <a:latin typeface="Calibri" panose="020F0502020204030204" pitchFamily="34" charset="0"/>
                <a:ea typeface="Calibri" panose="020F0502020204030204" pitchFamily="34" charset="0"/>
                <a:cs typeface="Calibri" panose="020F0502020204030204" pitchFamily="34" charset="0"/>
              </a:rPr>
              <a:t>руководителем организации кредита либо льготных условий кредитования путем представления банку или иному кредитору заведомо ложных сведений о хозяйственном положении либо финансовом </a:t>
            </a:r>
            <a:r>
              <a:rPr lang="ru-RU" sz="1400" smtClean="0">
                <a:latin typeface="Calibri" panose="020F0502020204030204" pitchFamily="34" charset="0"/>
                <a:ea typeface="Calibri" panose="020F0502020204030204" pitchFamily="34" charset="0"/>
                <a:cs typeface="Calibri" panose="020F0502020204030204" pitchFamily="34" charset="0"/>
              </a:rPr>
              <a:t>состоянии;</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a:t>
            </a:r>
            <a:r>
              <a:rPr lang="ru-RU" sz="1400" u="sng" smtClean="0">
                <a:latin typeface="Calibri" panose="020F0502020204030204" pitchFamily="34" charset="0"/>
                <a:ea typeface="Calibri" panose="020F0502020204030204" pitchFamily="34" charset="0"/>
                <a:cs typeface="Calibri" panose="020F0502020204030204" pitchFamily="34" charset="0"/>
              </a:rPr>
              <a:t>177</a:t>
            </a:r>
            <a:r>
              <a:rPr lang="ru-RU" sz="1400" smtClean="0">
                <a:latin typeface="Calibri" panose="020F0502020204030204" pitchFamily="34" charset="0"/>
                <a:ea typeface="Calibri" panose="020F0502020204030204" pitchFamily="34" charset="0"/>
                <a:cs typeface="Calibri" panose="020F0502020204030204" pitchFamily="34" charset="0"/>
              </a:rPr>
              <a:t> </a:t>
            </a:r>
            <a:r>
              <a:rPr lang="ru-RU" sz="1400">
                <a:latin typeface="Calibri" panose="020F0502020204030204" pitchFamily="34" charset="0"/>
                <a:ea typeface="Calibri" panose="020F0502020204030204" pitchFamily="34" charset="0"/>
                <a:cs typeface="Calibri" panose="020F0502020204030204" pitchFamily="34" charset="0"/>
              </a:rPr>
              <a:t>- злостное уклонение руководителя организации или гражданина от погашения кредиторской задолженности в крупном </a:t>
            </a:r>
            <a:r>
              <a:rPr lang="ru-RU" sz="1400" smtClean="0">
                <a:latin typeface="Calibri" panose="020F0502020204030204" pitchFamily="34" charset="0"/>
                <a:ea typeface="Calibri" panose="020F0502020204030204" pitchFamily="34" charset="0"/>
                <a:cs typeface="Calibri" panose="020F0502020204030204" pitchFamily="34" charset="0"/>
              </a:rPr>
              <a:t>размере;</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180</a:t>
            </a:r>
            <a:r>
              <a:rPr lang="ru-RU" sz="1400">
                <a:latin typeface="Calibri" panose="020F0502020204030204" pitchFamily="34" charset="0"/>
                <a:ea typeface="Calibri" panose="020F0502020204030204" pitchFamily="34" charset="0"/>
                <a:cs typeface="Calibri" panose="020F0502020204030204" pitchFamily="34" charset="0"/>
              </a:rPr>
              <a:t> - незаконное использование чужого товарного знака, знака обслуживания, наименования места происхождения товара или сходных с ними обозначений для однородных товаров, если это деяние совершено неоднократно или причинило крупный ущерб;</a:t>
            </a: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185.1</a:t>
            </a:r>
            <a:r>
              <a:rPr lang="ru-RU" sz="1400">
                <a:latin typeface="Calibri" panose="020F0502020204030204" pitchFamily="34" charset="0"/>
                <a:ea typeface="Calibri" panose="020F0502020204030204" pitchFamily="34" charset="0"/>
                <a:cs typeface="Calibri" panose="020F0502020204030204" pitchFamily="34" charset="0"/>
              </a:rPr>
              <a:t> - Злостное уклонение от раскрытия или предоставления информации, определенной законодательством </a:t>
            </a:r>
            <a:r>
              <a:rPr lang="ru-RU" sz="1400" smtClean="0">
                <a:latin typeface="Calibri" panose="020F0502020204030204" pitchFamily="34" charset="0"/>
                <a:ea typeface="Calibri" panose="020F0502020204030204" pitchFamily="34" charset="0"/>
                <a:cs typeface="Calibri" panose="020F0502020204030204" pitchFamily="34" charset="0"/>
              </a:rPr>
              <a:t>РФ о </a:t>
            </a:r>
            <a:r>
              <a:rPr lang="ru-RU" sz="1400">
                <a:latin typeface="Calibri" panose="020F0502020204030204" pitchFamily="34" charset="0"/>
                <a:ea typeface="Calibri" panose="020F0502020204030204" pitchFamily="34" charset="0"/>
                <a:cs typeface="Calibri" panose="020F0502020204030204" pitchFamily="34" charset="0"/>
              </a:rPr>
              <a:t>ценных бумагах, либо предоставление заведомо неполной или ложной </a:t>
            </a:r>
            <a:r>
              <a:rPr lang="ru-RU" sz="1400" smtClean="0">
                <a:latin typeface="Calibri" panose="020F0502020204030204" pitchFamily="34" charset="0"/>
                <a:ea typeface="Calibri" panose="020F0502020204030204" pitchFamily="34" charset="0"/>
                <a:cs typeface="Calibri" panose="020F0502020204030204" pitchFamily="34" charset="0"/>
              </a:rPr>
              <a:t>информации;</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800"/>
              </a:spcAft>
            </a:pPr>
            <a:r>
              <a:rPr lang="ru-RU" sz="1400" u="sng">
                <a:latin typeface="Calibri" panose="020F0502020204030204" pitchFamily="34" charset="0"/>
                <a:ea typeface="Calibri" panose="020F0502020204030204" pitchFamily="34" charset="0"/>
                <a:cs typeface="Calibri" panose="020F0502020204030204" pitchFamily="34" charset="0"/>
              </a:rPr>
              <a:t>ст. 201 ч. 1</a:t>
            </a:r>
            <a:r>
              <a:rPr lang="ru-RU" sz="1400">
                <a:latin typeface="Calibri" panose="020F0502020204030204" pitchFamily="34" charset="0"/>
                <a:ea typeface="Calibri" panose="020F0502020204030204" pitchFamily="34" charset="0"/>
                <a:cs typeface="Calibri" panose="020F0502020204030204" pitchFamily="34" charset="0"/>
              </a:rPr>
              <a:t> - использование лицом, выполняющим управленческие функции в коммерческой или иной организации, своих полномочий вопреки законным интересам этой организации и в целях извлечения выгод и преимуществ для себя или других лиц либо нанесения вреда другим </a:t>
            </a:r>
            <a:r>
              <a:rPr lang="ru-RU" sz="1400" smtClean="0">
                <a:latin typeface="Calibri" panose="020F0502020204030204" pitchFamily="34" charset="0"/>
                <a:ea typeface="Calibri" panose="020F0502020204030204" pitchFamily="34" charset="0"/>
                <a:cs typeface="Calibri" panose="020F0502020204030204" pitchFamily="34" charset="0"/>
              </a:rPr>
              <a:t>лицам.</a:t>
            </a:r>
            <a:endParaRPr lang="ru-RU" sz="14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4734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12</a:t>
            </a:fld>
            <a:endParaRPr lang="en-US" dirty="0"/>
          </a:p>
        </p:txBody>
      </p:sp>
      <p:graphicFrame>
        <p:nvGraphicFramePr>
          <p:cNvPr id="2" name="Схема 1"/>
          <p:cNvGraphicFramePr/>
          <p:nvPr>
            <p:extLst>
              <p:ext uri="{D42A27DB-BD31-4B8C-83A1-F6EECF244321}">
                <p14:modId xmlns:p14="http://schemas.microsoft.com/office/powerpoint/2010/main" val="2894493849"/>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Схема 6"/>
          <p:cNvGraphicFramePr/>
          <p:nvPr>
            <p:extLst>
              <p:ext uri="{D42A27DB-BD31-4B8C-83A1-F6EECF244321}">
                <p14:modId xmlns:p14="http://schemas.microsoft.com/office/powerpoint/2010/main" val="1512219143"/>
              </p:ext>
            </p:extLst>
          </p:nvPr>
        </p:nvGraphicFramePr>
        <p:xfrm>
          <a:off x="381762" y="2423160"/>
          <a:ext cx="8451342" cy="12984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Схема 7"/>
          <p:cNvGraphicFramePr/>
          <p:nvPr>
            <p:extLst>
              <p:ext uri="{D42A27DB-BD31-4B8C-83A1-F6EECF244321}">
                <p14:modId xmlns:p14="http://schemas.microsoft.com/office/powerpoint/2010/main" val="1965543133"/>
              </p:ext>
            </p:extLst>
          </p:nvPr>
        </p:nvGraphicFramePr>
        <p:xfrm>
          <a:off x="381762" y="4078224"/>
          <a:ext cx="8451342" cy="9509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799700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13</a:t>
            </a:fld>
            <a:endParaRPr lang="en-US" dirty="0"/>
          </a:p>
        </p:txBody>
      </p:sp>
      <p:graphicFrame>
        <p:nvGraphicFramePr>
          <p:cNvPr id="2" name="Схема 1"/>
          <p:cNvGraphicFramePr/>
          <p:nvPr>
            <p:extLst>
              <p:ext uri="{D42A27DB-BD31-4B8C-83A1-F6EECF244321}">
                <p14:modId xmlns:p14="http://schemas.microsoft.com/office/powerpoint/2010/main" val="2894493849"/>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Схема 6"/>
          <p:cNvGraphicFramePr/>
          <p:nvPr>
            <p:extLst>
              <p:ext uri="{D42A27DB-BD31-4B8C-83A1-F6EECF244321}">
                <p14:modId xmlns:p14="http://schemas.microsoft.com/office/powerpoint/2010/main" val="1512219143"/>
              </p:ext>
            </p:extLst>
          </p:nvPr>
        </p:nvGraphicFramePr>
        <p:xfrm>
          <a:off x="381762" y="2423160"/>
          <a:ext cx="8451342" cy="12984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Схема 7"/>
          <p:cNvGraphicFramePr/>
          <p:nvPr>
            <p:extLst>
              <p:ext uri="{D42A27DB-BD31-4B8C-83A1-F6EECF244321}">
                <p14:modId xmlns:p14="http://schemas.microsoft.com/office/powerpoint/2010/main" val="1965543133"/>
              </p:ext>
            </p:extLst>
          </p:nvPr>
        </p:nvGraphicFramePr>
        <p:xfrm>
          <a:off x="381762" y="4078224"/>
          <a:ext cx="8451342" cy="9509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Схема 8"/>
          <p:cNvGraphicFramePr/>
          <p:nvPr>
            <p:extLst>
              <p:ext uri="{D42A27DB-BD31-4B8C-83A1-F6EECF244321}">
                <p14:modId xmlns:p14="http://schemas.microsoft.com/office/powerpoint/2010/main" val="1352503339"/>
              </p:ext>
            </p:extLst>
          </p:nvPr>
        </p:nvGraphicFramePr>
        <p:xfrm>
          <a:off x="381762" y="5295138"/>
          <a:ext cx="8451342" cy="95097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17165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14</a:t>
            </a:fld>
            <a:endParaRPr lang="en-US" dirty="0"/>
          </a:p>
        </p:txBody>
      </p:sp>
      <p:graphicFrame>
        <p:nvGraphicFramePr>
          <p:cNvPr id="2" name="Схема 1"/>
          <p:cNvGraphicFramePr/>
          <p:nvPr>
            <p:extLst>
              <p:ext uri="{D42A27DB-BD31-4B8C-83A1-F6EECF244321}">
                <p14:modId xmlns:p14="http://schemas.microsoft.com/office/powerpoint/2010/main" val="3049075615"/>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41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497" y="2614668"/>
            <a:ext cx="8772212" cy="1216668"/>
          </a:xfrm>
        </p:spPr>
        <p:txBody>
          <a:bodyPr>
            <a:normAutofit/>
          </a:bodyPr>
          <a:lstStyle/>
          <a:p>
            <a:r>
              <a:rPr lang="ru-RU" smtClean="0"/>
              <a:t>спасибо за внимание!</a:t>
            </a:r>
            <a:endParaRPr lang="en-US" dirty="0"/>
          </a:p>
        </p:txBody>
      </p:sp>
    </p:spTree>
    <p:extLst>
      <p:ext uri="{BB962C8B-B14F-4D97-AF65-F5344CB8AC3E}">
        <p14:creationId xmlns:p14="http://schemas.microsoft.com/office/powerpoint/2010/main" val="46234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mtClean="0"/>
              <a:t>ОПРеделение</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2</a:t>
            </a:fld>
            <a:endParaRPr lang="en-US" dirty="0"/>
          </a:p>
        </p:txBody>
      </p:sp>
      <p:grpSp>
        <p:nvGrpSpPr>
          <p:cNvPr id="6" name="Рисунок 588">
            <a:extLst>
              <a:ext uri="{FF2B5EF4-FFF2-40B4-BE49-F238E27FC236}">
                <a16:creationId xmlns:a16="http://schemas.microsoft.com/office/drawing/2014/main" id="{5313C108-53AE-454C-A05C-B1F11A5B13E7}"/>
              </a:ext>
            </a:extLst>
          </p:cNvPr>
          <p:cNvGrpSpPr/>
          <p:nvPr/>
        </p:nvGrpSpPr>
        <p:grpSpPr>
          <a:xfrm>
            <a:off x="379306" y="1527210"/>
            <a:ext cx="587827" cy="582785"/>
            <a:chOff x="4941157" y="2370012"/>
            <a:chExt cx="2309607" cy="2289816"/>
          </a:xfrm>
        </p:grpSpPr>
        <p:sp>
          <p:nvSpPr>
            <p:cNvPr id="8" name="Полилиния 7">
              <a:extLst>
                <a:ext uri="{FF2B5EF4-FFF2-40B4-BE49-F238E27FC236}">
                  <a16:creationId xmlns:a16="http://schemas.microsoft.com/office/drawing/2014/main" id="{A375807C-B499-4F40-BDB3-FD26C55187E3}"/>
                </a:ext>
              </a:extLst>
            </p:cNvPr>
            <p:cNvSpPr/>
            <p:nvPr/>
          </p:nvSpPr>
          <p:spPr>
            <a:xfrm>
              <a:off x="4941157" y="2370015"/>
              <a:ext cx="1760018" cy="366046"/>
            </a:xfrm>
            <a:custGeom>
              <a:avLst/>
              <a:gdLst>
                <a:gd name="connsiteX0" fmla="*/ 0 w 1760029"/>
                <a:gd name="connsiteY0" fmla="*/ 182689 h 366045"/>
                <a:gd name="connsiteX1" fmla="*/ 183261 w 1760029"/>
                <a:gd name="connsiteY1" fmla="*/ 0 h 366045"/>
                <a:gd name="connsiteX2" fmla="*/ 1760030 w 1760029"/>
                <a:gd name="connsiteY2" fmla="*/ 0 h 366045"/>
                <a:gd name="connsiteX3" fmla="*/ 1576959 w 1760029"/>
                <a:gd name="connsiteY3" fmla="*/ 182689 h 366045"/>
                <a:gd name="connsiteX4" fmla="*/ 1576959 w 1760029"/>
                <a:gd name="connsiteY4" fmla="*/ 366046 h 366045"/>
                <a:gd name="connsiteX5" fmla="*/ 0 w 1760029"/>
                <a:gd name="connsiteY5" fmla="*/ 366046 h 36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029" h="366045">
                  <a:moveTo>
                    <a:pt x="0" y="182689"/>
                  </a:moveTo>
                  <a:cubicBezTo>
                    <a:pt x="267" y="81677"/>
                    <a:pt x="82248" y="-57"/>
                    <a:pt x="183261" y="0"/>
                  </a:cubicBezTo>
                  <a:lnTo>
                    <a:pt x="1760030" y="0"/>
                  </a:lnTo>
                  <a:cubicBezTo>
                    <a:pt x="1659074" y="0"/>
                    <a:pt x="1577169" y="81734"/>
                    <a:pt x="1576959" y="182689"/>
                  </a:cubicBezTo>
                  <a:lnTo>
                    <a:pt x="1576959" y="366046"/>
                  </a:lnTo>
                  <a:lnTo>
                    <a:pt x="0" y="366046"/>
                  </a:lnTo>
                  <a:close/>
                </a:path>
              </a:pathLst>
            </a:custGeom>
            <a:solidFill>
              <a:srgbClr val="FFDF43"/>
            </a:solidFill>
            <a:ln w="9525" cap="flat">
              <a:noFill/>
              <a:prstDash val="solid"/>
              <a:miter/>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9" name="Полилиния 8">
              <a:extLst>
                <a:ext uri="{FF2B5EF4-FFF2-40B4-BE49-F238E27FC236}">
                  <a16:creationId xmlns:a16="http://schemas.microsoft.com/office/drawing/2014/main" id="{3E35C5EF-33A2-9846-81CD-F7D399F0B7BA}"/>
                </a:ext>
              </a:extLst>
            </p:cNvPr>
            <p:cNvSpPr/>
            <p:nvPr/>
          </p:nvSpPr>
          <p:spPr>
            <a:xfrm>
              <a:off x="6884624" y="4293306"/>
              <a:ext cx="366140" cy="366522"/>
            </a:xfrm>
            <a:custGeom>
              <a:avLst/>
              <a:gdLst>
                <a:gd name="connsiteX0" fmla="*/ 0 w 366141"/>
                <a:gd name="connsiteY0" fmla="*/ 183452 h 366522"/>
                <a:gd name="connsiteX1" fmla="*/ 0 w 366141"/>
                <a:gd name="connsiteY1" fmla="*/ 0 h 366522"/>
                <a:gd name="connsiteX2" fmla="*/ 366141 w 366141"/>
                <a:gd name="connsiteY2" fmla="*/ 0 h 366522"/>
                <a:gd name="connsiteX3" fmla="*/ 366141 w 366141"/>
                <a:gd name="connsiteY3" fmla="*/ 183452 h 366522"/>
                <a:gd name="connsiteX4" fmla="*/ 183071 w 366141"/>
                <a:gd name="connsiteY4" fmla="*/ 366522 h 366522"/>
                <a:gd name="connsiteX5" fmla="*/ 0 w 366141"/>
                <a:gd name="connsiteY5" fmla="*/ 183452 h 36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41" h="366522">
                  <a:moveTo>
                    <a:pt x="0" y="183452"/>
                  </a:moveTo>
                  <a:lnTo>
                    <a:pt x="0" y="0"/>
                  </a:lnTo>
                  <a:lnTo>
                    <a:pt x="366141" y="0"/>
                  </a:lnTo>
                  <a:lnTo>
                    <a:pt x="366141" y="183452"/>
                  </a:lnTo>
                  <a:cubicBezTo>
                    <a:pt x="366141" y="284559"/>
                    <a:pt x="284179" y="366522"/>
                    <a:pt x="183071" y="366522"/>
                  </a:cubicBezTo>
                  <a:cubicBezTo>
                    <a:pt x="81963" y="366522"/>
                    <a:pt x="0" y="284559"/>
                    <a:pt x="0" y="183452"/>
                  </a:cubicBezTo>
                  <a:close/>
                </a:path>
              </a:pathLst>
            </a:custGeom>
            <a:solidFill>
              <a:srgbClr val="FFDF43"/>
            </a:solidFill>
            <a:ln w="9525" cap="flat">
              <a:noFill/>
              <a:prstDash val="solid"/>
              <a:miter/>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0" name="Полилиния 9">
              <a:extLst>
                <a:ext uri="{FF2B5EF4-FFF2-40B4-BE49-F238E27FC236}">
                  <a16:creationId xmlns:a16="http://schemas.microsoft.com/office/drawing/2014/main" id="{0CDAAFB1-027E-7B48-98C3-057A657526B6}"/>
                </a:ext>
              </a:extLst>
            </p:cNvPr>
            <p:cNvSpPr/>
            <p:nvPr/>
          </p:nvSpPr>
          <p:spPr>
            <a:xfrm>
              <a:off x="5307297" y="2370296"/>
              <a:ext cx="1760208" cy="2289147"/>
            </a:xfrm>
            <a:custGeom>
              <a:avLst/>
              <a:gdLst>
                <a:gd name="connsiteX0" fmla="*/ 1577340 w 1760220"/>
                <a:gd name="connsiteY0" fmla="*/ 2106456 h 2289145"/>
                <a:gd name="connsiteX1" fmla="*/ 1577340 w 1760220"/>
                <a:gd name="connsiteY1" fmla="*/ 182978 h 2289145"/>
                <a:gd name="connsiteX2" fmla="*/ 1523619 w 1760220"/>
                <a:gd name="connsiteY2" fmla="*/ 53438 h 2289145"/>
                <a:gd name="connsiteX3" fmla="*/ 1488758 w 1760220"/>
                <a:gd name="connsiteY3" fmla="*/ 26196 h 2289145"/>
                <a:gd name="connsiteX4" fmla="*/ 1481423 w 1760220"/>
                <a:gd name="connsiteY4" fmla="*/ 21910 h 2289145"/>
                <a:gd name="connsiteX5" fmla="*/ 1481423 w 1760220"/>
                <a:gd name="connsiteY5" fmla="*/ 21910 h 2289145"/>
                <a:gd name="connsiteX6" fmla="*/ 1473803 w 1760220"/>
                <a:gd name="connsiteY6" fmla="*/ 17909 h 2289145"/>
                <a:gd name="connsiteX7" fmla="*/ 1473803 w 1760220"/>
                <a:gd name="connsiteY7" fmla="*/ 17909 h 2289145"/>
                <a:gd name="connsiteX8" fmla="*/ 1465993 w 1760220"/>
                <a:gd name="connsiteY8" fmla="*/ 14385 h 2289145"/>
                <a:gd name="connsiteX9" fmla="*/ 1465993 w 1760220"/>
                <a:gd name="connsiteY9" fmla="*/ 14385 h 2289145"/>
                <a:gd name="connsiteX10" fmla="*/ 1449419 w 1760220"/>
                <a:gd name="connsiteY10" fmla="*/ 8289 h 2289145"/>
                <a:gd name="connsiteX11" fmla="*/ 1449419 w 1760220"/>
                <a:gd name="connsiteY11" fmla="*/ 8289 h 2289145"/>
                <a:gd name="connsiteX12" fmla="*/ 1437989 w 1760220"/>
                <a:gd name="connsiteY12" fmla="*/ 5146 h 2289145"/>
                <a:gd name="connsiteX13" fmla="*/ 1431703 w 1760220"/>
                <a:gd name="connsiteY13" fmla="*/ 3717 h 2289145"/>
                <a:gd name="connsiteX14" fmla="*/ 1422940 w 1760220"/>
                <a:gd name="connsiteY14" fmla="*/ 2098 h 2289145"/>
                <a:gd name="connsiteX15" fmla="*/ 1411700 w 1760220"/>
                <a:gd name="connsiteY15" fmla="*/ 764 h 2289145"/>
                <a:gd name="connsiteX16" fmla="*/ 1395413 w 1760220"/>
                <a:gd name="connsiteY16" fmla="*/ 3 h 2289145"/>
                <a:gd name="connsiteX17" fmla="*/ 1394841 w 1760220"/>
                <a:gd name="connsiteY17" fmla="*/ 3 h 2289145"/>
                <a:gd name="connsiteX18" fmla="*/ 1210818 w 1760220"/>
                <a:gd name="connsiteY18" fmla="*/ 182120 h 2289145"/>
                <a:gd name="connsiteX19" fmla="*/ 1210818 w 1760220"/>
                <a:gd name="connsiteY19" fmla="*/ 182406 h 2289145"/>
                <a:gd name="connsiteX20" fmla="*/ 1210818 w 1760220"/>
                <a:gd name="connsiteY20" fmla="*/ 365762 h 2289145"/>
                <a:gd name="connsiteX21" fmla="*/ 0 w 1760220"/>
                <a:gd name="connsiteY21" fmla="*/ 365762 h 2289145"/>
                <a:gd name="connsiteX22" fmla="*/ 0 w 1760220"/>
                <a:gd name="connsiteY22" fmla="*/ 2105885 h 2289145"/>
                <a:gd name="connsiteX23" fmla="*/ 183261 w 1760220"/>
                <a:gd name="connsiteY23" fmla="*/ 2289146 h 2289145"/>
                <a:gd name="connsiteX24" fmla="*/ 1760220 w 1760220"/>
                <a:gd name="connsiteY24" fmla="*/ 2289146 h 2289145"/>
                <a:gd name="connsiteX25" fmla="*/ 1577340 w 1760220"/>
                <a:gd name="connsiteY25" fmla="*/ 2106456 h 2289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60220" h="2289145">
                  <a:moveTo>
                    <a:pt x="1577340" y="2106456"/>
                  </a:moveTo>
                  <a:lnTo>
                    <a:pt x="1577340" y="182978"/>
                  </a:lnTo>
                  <a:cubicBezTo>
                    <a:pt x="1577378" y="134372"/>
                    <a:pt x="1558042" y="87756"/>
                    <a:pt x="1523619" y="53438"/>
                  </a:cubicBezTo>
                  <a:cubicBezTo>
                    <a:pt x="1513170" y="42951"/>
                    <a:pt x="1501464" y="33797"/>
                    <a:pt x="1488758" y="26196"/>
                  </a:cubicBezTo>
                  <a:cubicBezTo>
                    <a:pt x="1486376" y="24672"/>
                    <a:pt x="1483900" y="23243"/>
                    <a:pt x="1481423" y="21910"/>
                  </a:cubicBezTo>
                  <a:lnTo>
                    <a:pt x="1481423" y="21910"/>
                  </a:lnTo>
                  <a:cubicBezTo>
                    <a:pt x="1478947" y="20481"/>
                    <a:pt x="1476375" y="19148"/>
                    <a:pt x="1473803" y="17909"/>
                  </a:cubicBezTo>
                  <a:lnTo>
                    <a:pt x="1473803" y="17909"/>
                  </a:lnTo>
                  <a:cubicBezTo>
                    <a:pt x="1471232" y="16671"/>
                    <a:pt x="1468565" y="15433"/>
                    <a:pt x="1465993" y="14385"/>
                  </a:cubicBezTo>
                  <a:lnTo>
                    <a:pt x="1465993" y="14385"/>
                  </a:lnTo>
                  <a:cubicBezTo>
                    <a:pt x="1460564" y="12099"/>
                    <a:pt x="1455039" y="10099"/>
                    <a:pt x="1449419" y="8289"/>
                  </a:cubicBezTo>
                  <a:lnTo>
                    <a:pt x="1449419" y="8289"/>
                  </a:lnTo>
                  <a:lnTo>
                    <a:pt x="1437989" y="5146"/>
                  </a:lnTo>
                  <a:lnTo>
                    <a:pt x="1431703" y="3717"/>
                  </a:lnTo>
                  <a:cubicBezTo>
                    <a:pt x="1428750" y="3050"/>
                    <a:pt x="1425893" y="2574"/>
                    <a:pt x="1422940" y="2098"/>
                  </a:cubicBezTo>
                  <a:lnTo>
                    <a:pt x="1411700" y="764"/>
                  </a:lnTo>
                  <a:cubicBezTo>
                    <a:pt x="1406366" y="288"/>
                    <a:pt x="1400937" y="3"/>
                    <a:pt x="1395413" y="3"/>
                  </a:cubicBezTo>
                  <a:lnTo>
                    <a:pt x="1394841" y="3"/>
                  </a:lnTo>
                  <a:cubicBezTo>
                    <a:pt x="1293733" y="-521"/>
                    <a:pt x="1211342" y="81013"/>
                    <a:pt x="1210818" y="182120"/>
                  </a:cubicBezTo>
                  <a:cubicBezTo>
                    <a:pt x="1210818" y="182216"/>
                    <a:pt x="1210818" y="182311"/>
                    <a:pt x="1210818" y="182406"/>
                  </a:cubicBezTo>
                  <a:lnTo>
                    <a:pt x="1210818" y="365762"/>
                  </a:lnTo>
                  <a:lnTo>
                    <a:pt x="0" y="365762"/>
                  </a:lnTo>
                  <a:lnTo>
                    <a:pt x="0" y="2105885"/>
                  </a:lnTo>
                  <a:cubicBezTo>
                    <a:pt x="105" y="2207050"/>
                    <a:pt x="82096" y="2289041"/>
                    <a:pt x="183261" y="2289146"/>
                  </a:cubicBezTo>
                  <a:lnTo>
                    <a:pt x="1760220" y="2289146"/>
                  </a:lnTo>
                  <a:cubicBezTo>
                    <a:pt x="1659341" y="2289041"/>
                    <a:pt x="1577550" y="2207336"/>
                    <a:pt x="1577340" y="2106456"/>
                  </a:cubicBezTo>
                  <a:close/>
                </a:path>
              </a:pathLst>
            </a:custGeom>
            <a:solidFill>
              <a:srgbClr val="FFF7B2"/>
            </a:solidFill>
            <a:ln w="9525" cap="flat">
              <a:noFill/>
              <a:prstDash val="solid"/>
              <a:miter/>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1" name="Полилиния 10">
              <a:extLst>
                <a:ext uri="{FF2B5EF4-FFF2-40B4-BE49-F238E27FC236}">
                  <a16:creationId xmlns:a16="http://schemas.microsoft.com/office/drawing/2014/main" id="{506A24C4-BEAC-D94D-A73F-BB248487688A}"/>
                </a:ext>
              </a:extLst>
            </p:cNvPr>
            <p:cNvSpPr/>
            <p:nvPr/>
          </p:nvSpPr>
          <p:spPr>
            <a:xfrm>
              <a:off x="6217215" y="4354172"/>
              <a:ext cx="483963" cy="9524"/>
            </a:xfrm>
            <a:custGeom>
              <a:avLst/>
              <a:gdLst>
                <a:gd name="connsiteX0" fmla="*/ 0 w 483965"/>
                <a:gd name="connsiteY0" fmla="*/ 0 h 9525"/>
                <a:gd name="connsiteX1" fmla="*/ 483965 w 483965"/>
                <a:gd name="connsiteY1" fmla="*/ 0 h 9525"/>
              </a:gdLst>
              <a:ahLst/>
              <a:cxnLst>
                <a:cxn ang="0">
                  <a:pos x="connsiteX0" y="connsiteY0"/>
                </a:cxn>
                <a:cxn ang="0">
                  <a:pos x="connsiteX1" y="connsiteY1"/>
                </a:cxn>
              </a:cxnLst>
              <a:rect l="l" t="t" r="r" b="b"/>
              <a:pathLst>
                <a:path w="483965" h="9525">
                  <a:moveTo>
                    <a:pt x="0" y="0"/>
                  </a:moveTo>
                  <a:lnTo>
                    <a:pt x="483965"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2" name="Полилиния 11">
              <a:extLst>
                <a:ext uri="{FF2B5EF4-FFF2-40B4-BE49-F238E27FC236}">
                  <a16:creationId xmlns:a16="http://schemas.microsoft.com/office/drawing/2014/main" id="{BE99B7F7-D40B-A940-9D99-E05CAFD4D08E}"/>
                </a:ext>
              </a:extLst>
            </p:cNvPr>
            <p:cNvSpPr/>
            <p:nvPr/>
          </p:nvSpPr>
          <p:spPr>
            <a:xfrm>
              <a:off x="5854029" y="3117633"/>
              <a:ext cx="483866" cy="9524"/>
            </a:xfrm>
            <a:custGeom>
              <a:avLst/>
              <a:gdLst>
                <a:gd name="connsiteX0" fmla="*/ 0 w 483869"/>
                <a:gd name="connsiteY0" fmla="*/ 0 h 9525"/>
                <a:gd name="connsiteX1" fmla="*/ 483870 w 483869"/>
                <a:gd name="connsiteY1" fmla="*/ 0 h 9525"/>
              </a:gdLst>
              <a:ahLst/>
              <a:cxnLst>
                <a:cxn ang="0">
                  <a:pos x="connsiteX0" y="connsiteY0"/>
                </a:cxn>
                <a:cxn ang="0">
                  <a:pos x="connsiteX1" y="connsiteY1"/>
                </a:cxn>
              </a:cxnLst>
              <a:rect l="l" t="t" r="r" b="b"/>
              <a:pathLst>
                <a:path w="483869" h="9525">
                  <a:moveTo>
                    <a:pt x="0" y="0"/>
                  </a:moveTo>
                  <a:lnTo>
                    <a:pt x="483870"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3" name="Полилиния 12">
              <a:extLst>
                <a:ext uri="{FF2B5EF4-FFF2-40B4-BE49-F238E27FC236}">
                  <a16:creationId xmlns:a16="http://schemas.microsoft.com/office/drawing/2014/main" id="{F3373DEA-9C15-CD4E-914C-19F32B39AE97}"/>
                </a:ext>
              </a:extLst>
            </p:cNvPr>
            <p:cNvSpPr/>
            <p:nvPr/>
          </p:nvSpPr>
          <p:spPr>
            <a:xfrm>
              <a:off x="6217215" y="4491330"/>
              <a:ext cx="483963" cy="9524"/>
            </a:xfrm>
            <a:custGeom>
              <a:avLst/>
              <a:gdLst>
                <a:gd name="connsiteX0" fmla="*/ 0 w 483965"/>
                <a:gd name="connsiteY0" fmla="*/ 0 h 9525"/>
                <a:gd name="connsiteX1" fmla="*/ 483965 w 483965"/>
                <a:gd name="connsiteY1" fmla="*/ 0 h 9525"/>
              </a:gdLst>
              <a:ahLst/>
              <a:cxnLst>
                <a:cxn ang="0">
                  <a:pos x="connsiteX0" y="connsiteY0"/>
                </a:cxn>
                <a:cxn ang="0">
                  <a:pos x="connsiteX1" y="connsiteY1"/>
                </a:cxn>
              </a:cxnLst>
              <a:rect l="l" t="t" r="r" b="b"/>
              <a:pathLst>
                <a:path w="483965" h="9525">
                  <a:moveTo>
                    <a:pt x="0" y="0"/>
                  </a:moveTo>
                  <a:lnTo>
                    <a:pt x="483965"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4" name="Полилиния 13">
              <a:extLst>
                <a:ext uri="{FF2B5EF4-FFF2-40B4-BE49-F238E27FC236}">
                  <a16:creationId xmlns:a16="http://schemas.microsoft.com/office/drawing/2014/main" id="{867801E3-81CF-CA4E-8030-F2C65A5A5A1A}"/>
                </a:ext>
              </a:extLst>
            </p:cNvPr>
            <p:cNvSpPr/>
            <p:nvPr/>
          </p:nvSpPr>
          <p:spPr>
            <a:xfrm>
              <a:off x="5483318" y="3681703"/>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5" name="Полилиния 14">
              <a:extLst>
                <a:ext uri="{FF2B5EF4-FFF2-40B4-BE49-F238E27FC236}">
                  <a16:creationId xmlns:a16="http://schemas.microsoft.com/office/drawing/2014/main" id="{C74A8EA2-672B-9045-B7E1-62AB19E6C3FD}"/>
                </a:ext>
              </a:extLst>
            </p:cNvPr>
            <p:cNvSpPr/>
            <p:nvPr/>
          </p:nvSpPr>
          <p:spPr>
            <a:xfrm>
              <a:off x="5483318" y="3818865"/>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6" name="Полилиния 15">
              <a:extLst>
                <a:ext uri="{FF2B5EF4-FFF2-40B4-BE49-F238E27FC236}">
                  <a16:creationId xmlns:a16="http://schemas.microsoft.com/office/drawing/2014/main" id="{A4E68260-94C9-7F4F-BA47-9BCC9BFC86F9}"/>
                </a:ext>
              </a:extLst>
            </p:cNvPr>
            <p:cNvSpPr/>
            <p:nvPr/>
          </p:nvSpPr>
          <p:spPr>
            <a:xfrm>
              <a:off x="5483318" y="3410337"/>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7" name="Полилиния 16">
              <a:extLst>
                <a:ext uri="{FF2B5EF4-FFF2-40B4-BE49-F238E27FC236}">
                  <a16:creationId xmlns:a16="http://schemas.microsoft.com/office/drawing/2014/main" id="{0F643DFB-0409-E44A-9748-9517F5B4AE7E}"/>
                </a:ext>
              </a:extLst>
            </p:cNvPr>
            <p:cNvSpPr/>
            <p:nvPr/>
          </p:nvSpPr>
          <p:spPr>
            <a:xfrm>
              <a:off x="5483318" y="3547496"/>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8" name="Полилиния 17">
              <a:extLst>
                <a:ext uri="{FF2B5EF4-FFF2-40B4-BE49-F238E27FC236}">
                  <a16:creationId xmlns:a16="http://schemas.microsoft.com/office/drawing/2014/main" id="{3F472558-F5C5-2049-8462-C9C1CFA8A75C}"/>
                </a:ext>
              </a:extLst>
            </p:cNvPr>
            <p:cNvSpPr/>
            <p:nvPr/>
          </p:nvSpPr>
          <p:spPr>
            <a:xfrm>
              <a:off x="5483318" y="3956024"/>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19" name="Полилиния 18">
              <a:extLst>
                <a:ext uri="{FF2B5EF4-FFF2-40B4-BE49-F238E27FC236}">
                  <a16:creationId xmlns:a16="http://schemas.microsoft.com/office/drawing/2014/main" id="{4C285BA9-70CD-A74F-AE8A-E759FAF8E48E}"/>
                </a:ext>
              </a:extLst>
            </p:cNvPr>
            <p:cNvSpPr/>
            <p:nvPr/>
          </p:nvSpPr>
          <p:spPr>
            <a:xfrm>
              <a:off x="5483318" y="4093185"/>
              <a:ext cx="1225287" cy="9524"/>
            </a:xfrm>
            <a:custGeom>
              <a:avLst/>
              <a:gdLst>
                <a:gd name="connsiteX0" fmla="*/ 0 w 1225295"/>
                <a:gd name="connsiteY0" fmla="*/ 0 h 9525"/>
                <a:gd name="connsiteX1" fmla="*/ 1225296 w 1225295"/>
                <a:gd name="connsiteY1" fmla="*/ 0 h 9525"/>
              </a:gdLst>
              <a:ahLst/>
              <a:cxnLst>
                <a:cxn ang="0">
                  <a:pos x="connsiteX0" y="connsiteY0"/>
                </a:cxn>
                <a:cxn ang="0">
                  <a:pos x="connsiteX1" y="connsiteY1"/>
                </a:cxn>
              </a:cxnLst>
              <a:rect l="l" t="t" r="r" b="b"/>
              <a:pathLst>
                <a:path w="1225295" h="9525">
                  <a:moveTo>
                    <a:pt x="0" y="0"/>
                  </a:moveTo>
                  <a:lnTo>
                    <a:pt x="1225296" y="0"/>
                  </a:lnTo>
                </a:path>
              </a:pathLst>
            </a:custGeom>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0" name="Полилиния 19">
              <a:extLst>
                <a:ext uri="{FF2B5EF4-FFF2-40B4-BE49-F238E27FC236}">
                  <a16:creationId xmlns:a16="http://schemas.microsoft.com/office/drawing/2014/main" id="{54490E67-B78C-C444-BFFA-37873F91F3C9}"/>
                </a:ext>
              </a:extLst>
            </p:cNvPr>
            <p:cNvSpPr/>
            <p:nvPr/>
          </p:nvSpPr>
          <p:spPr>
            <a:xfrm>
              <a:off x="6884624" y="2553276"/>
              <a:ext cx="366140" cy="2106552"/>
            </a:xfrm>
            <a:custGeom>
              <a:avLst/>
              <a:gdLst>
                <a:gd name="connsiteX0" fmla="*/ 0 w 366141"/>
                <a:gd name="connsiteY0" fmla="*/ 0 h 2106549"/>
                <a:gd name="connsiteX1" fmla="*/ 0 w 366141"/>
                <a:gd name="connsiteY1" fmla="*/ 1923479 h 2106549"/>
                <a:gd name="connsiteX2" fmla="*/ 183071 w 366141"/>
                <a:gd name="connsiteY2" fmla="*/ 2106549 h 2106549"/>
                <a:gd name="connsiteX3" fmla="*/ 366141 w 366141"/>
                <a:gd name="connsiteY3" fmla="*/ 1923479 h 2106549"/>
                <a:gd name="connsiteX4" fmla="*/ 366141 w 366141"/>
                <a:gd name="connsiteY4" fmla="*/ 1740027 h 2106549"/>
                <a:gd name="connsiteX5" fmla="*/ 0 w 366141"/>
                <a:gd name="connsiteY5" fmla="*/ 1740027 h 210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41" h="2106549">
                  <a:moveTo>
                    <a:pt x="0" y="0"/>
                  </a:moveTo>
                  <a:lnTo>
                    <a:pt x="0" y="1923479"/>
                  </a:lnTo>
                  <a:cubicBezTo>
                    <a:pt x="0" y="2024586"/>
                    <a:pt x="81963" y="2106549"/>
                    <a:pt x="183071" y="2106549"/>
                  </a:cubicBezTo>
                  <a:cubicBezTo>
                    <a:pt x="284179" y="2106549"/>
                    <a:pt x="366141" y="2024586"/>
                    <a:pt x="366141" y="1923479"/>
                  </a:cubicBezTo>
                  <a:lnTo>
                    <a:pt x="366141" y="1740027"/>
                  </a:lnTo>
                  <a:lnTo>
                    <a:pt x="0" y="1740027"/>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1" name="Полилиния 20">
              <a:extLst>
                <a:ext uri="{FF2B5EF4-FFF2-40B4-BE49-F238E27FC236}">
                  <a16:creationId xmlns:a16="http://schemas.microsoft.com/office/drawing/2014/main" id="{774BF7DE-C3D7-A245-8241-B0898DC35B64}"/>
                </a:ext>
              </a:extLst>
            </p:cNvPr>
            <p:cNvSpPr/>
            <p:nvPr/>
          </p:nvSpPr>
          <p:spPr>
            <a:xfrm>
              <a:off x="5307297" y="2736442"/>
              <a:ext cx="1760207" cy="1923004"/>
            </a:xfrm>
            <a:custGeom>
              <a:avLst/>
              <a:gdLst>
                <a:gd name="connsiteX0" fmla="*/ 1760220 w 1760220"/>
                <a:gd name="connsiteY0" fmla="*/ 1923002 h 1923002"/>
                <a:gd name="connsiteX1" fmla="*/ 183261 w 1760220"/>
                <a:gd name="connsiteY1" fmla="*/ 1923002 h 1923002"/>
                <a:gd name="connsiteX2" fmla="*/ 0 w 1760220"/>
                <a:gd name="connsiteY2" fmla="*/ 1739741 h 1923002"/>
                <a:gd name="connsiteX3" fmla="*/ 0 w 1760220"/>
                <a:gd name="connsiteY3" fmla="*/ 0 h 1923002"/>
              </a:gdLst>
              <a:ahLst/>
              <a:cxnLst>
                <a:cxn ang="0">
                  <a:pos x="connsiteX0" y="connsiteY0"/>
                </a:cxn>
                <a:cxn ang="0">
                  <a:pos x="connsiteX1" y="connsiteY1"/>
                </a:cxn>
                <a:cxn ang="0">
                  <a:pos x="connsiteX2" y="connsiteY2"/>
                </a:cxn>
                <a:cxn ang="0">
                  <a:pos x="connsiteX3" y="connsiteY3"/>
                </a:cxn>
              </a:cxnLst>
              <a:rect l="l" t="t" r="r" b="b"/>
              <a:pathLst>
                <a:path w="1760220" h="1923002">
                  <a:moveTo>
                    <a:pt x="1760220" y="1923002"/>
                  </a:moveTo>
                  <a:lnTo>
                    <a:pt x="183261" y="1923002"/>
                  </a:lnTo>
                  <a:cubicBezTo>
                    <a:pt x="82096" y="1922898"/>
                    <a:pt x="105" y="1840906"/>
                    <a:pt x="0" y="1739741"/>
                  </a:cubicBezTo>
                  <a:lnTo>
                    <a:pt x="0" y="0"/>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3" name="Полилиния 22">
              <a:extLst>
                <a:ext uri="{FF2B5EF4-FFF2-40B4-BE49-F238E27FC236}">
                  <a16:creationId xmlns:a16="http://schemas.microsoft.com/office/drawing/2014/main" id="{1F845F4F-9805-A74F-ADBD-4415ED460A3D}"/>
                </a:ext>
              </a:extLst>
            </p:cNvPr>
            <p:cNvSpPr/>
            <p:nvPr/>
          </p:nvSpPr>
          <p:spPr>
            <a:xfrm>
              <a:off x="6796043" y="2396495"/>
              <a:ext cx="88581" cy="156780"/>
            </a:xfrm>
            <a:custGeom>
              <a:avLst/>
              <a:gdLst>
                <a:gd name="connsiteX0" fmla="*/ 0 w 88582"/>
                <a:gd name="connsiteY0" fmla="*/ 0 h 156781"/>
                <a:gd name="connsiteX1" fmla="*/ 34862 w 88582"/>
                <a:gd name="connsiteY1" fmla="*/ 27242 h 156781"/>
                <a:gd name="connsiteX2" fmla="*/ 88582 w 88582"/>
                <a:gd name="connsiteY2" fmla="*/ 156781 h 156781"/>
              </a:gdLst>
              <a:ahLst/>
              <a:cxnLst>
                <a:cxn ang="0">
                  <a:pos x="connsiteX0" y="connsiteY0"/>
                </a:cxn>
                <a:cxn ang="0">
                  <a:pos x="connsiteX1" y="connsiteY1"/>
                </a:cxn>
                <a:cxn ang="0">
                  <a:pos x="connsiteX2" y="connsiteY2"/>
                </a:cxn>
              </a:cxnLst>
              <a:rect l="l" t="t" r="r" b="b"/>
              <a:pathLst>
                <a:path w="88582" h="156781">
                  <a:moveTo>
                    <a:pt x="0" y="0"/>
                  </a:moveTo>
                  <a:cubicBezTo>
                    <a:pt x="12706" y="7601"/>
                    <a:pt x="24412" y="16754"/>
                    <a:pt x="34862" y="27242"/>
                  </a:cubicBezTo>
                  <a:cubicBezTo>
                    <a:pt x="69285" y="61560"/>
                    <a:pt x="88620" y="108175"/>
                    <a:pt x="88582" y="156781"/>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4" name="Полилиния 23">
              <a:extLst>
                <a:ext uri="{FF2B5EF4-FFF2-40B4-BE49-F238E27FC236}">
                  <a16:creationId xmlns:a16="http://schemas.microsoft.com/office/drawing/2014/main" id="{E03A81E1-E145-724F-BE92-7D0C037EF7ED}"/>
                </a:ext>
              </a:extLst>
            </p:cNvPr>
            <p:cNvSpPr/>
            <p:nvPr/>
          </p:nvSpPr>
          <p:spPr>
            <a:xfrm>
              <a:off x="6755847" y="2378301"/>
              <a:ext cx="16572" cy="6096"/>
            </a:xfrm>
            <a:custGeom>
              <a:avLst/>
              <a:gdLst>
                <a:gd name="connsiteX0" fmla="*/ 0 w 16573"/>
                <a:gd name="connsiteY0" fmla="*/ 0 h 6095"/>
                <a:gd name="connsiteX1" fmla="*/ 16573 w 16573"/>
                <a:gd name="connsiteY1" fmla="*/ 6096 h 6095"/>
              </a:gdLst>
              <a:ahLst/>
              <a:cxnLst>
                <a:cxn ang="0">
                  <a:pos x="connsiteX0" y="connsiteY0"/>
                </a:cxn>
                <a:cxn ang="0">
                  <a:pos x="connsiteX1" y="connsiteY1"/>
                </a:cxn>
              </a:cxnLst>
              <a:rect l="l" t="t" r="r" b="b"/>
              <a:pathLst>
                <a:path w="16573" h="6095">
                  <a:moveTo>
                    <a:pt x="0" y="0"/>
                  </a:moveTo>
                  <a:cubicBezTo>
                    <a:pt x="5639" y="1705"/>
                    <a:pt x="11173" y="3743"/>
                    <a:pt x="16573" y="6096"/>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5" name="Полилиния 24">
              <a:extLst>
                <a:ext uri="{FF2B5EF4-FFF2-40B4-BE49-F238E27FC236}">
                  <a16:creationId xmlns:a16="http://schemas.microsoft.com/office/drawing/2014/main" id="{C98E6FA5-507D-5A47-85CD-C6845A1E2588}"/>
                </a:ext>
              </a:extLst>
            </p:cNvPr>
            <p:cNvSpPr/>
            <p:nvPr/>
          </p:nvSpPr>
          <p:spPr>
            <a:xfrm>
              <a:off x="6738037" y="2373730"/>
              <a:ext cx="6285" cy="1427"/>
            </a:xfrm>
            <a:custGeom>
              <a:avLst/>
              <a:gdLst>
                <a:gd name="connsiteX0" fmla="*/ 0 w 6286"/>
                <a:gd name="connsiteY0" fmla="*/ 0 h 1428"/>
                <a:gd name="connsiteX1" fmla="*/ 6287 w 6286"/>
                <a:gd name="connsiteY1" fmla="*/ 1429 h 1428"/>
              </a:gdLst>
              <a:ahLst/>
              <a:cxnLst>
                <a:cxn ang="0">
                  <a:pos x="connsiteX0" y="connsiteY0"/>
                </a:cxn>
                <a:cxn ang="0">
                  <a:pos x="connsiteX1" y="connsiteY1"/>
                </a:cxn>
              </a:cxnLst>
              <a:rect l="l" t="t" r="r" b="b"/>
              <a:pathLst>
                <a:path w="6286" h="1428">
                  <a:moveTo>
                    <a:pt x="0" y="0"/>
                  </a:moveTo>
                  <a:cubicBezTo>
                    <a:pt x="2096" y="381"/>
                    <a:pt x="4191" y="857"/>
                    <a:pt x="6287" y="1429"/>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6" name="Полилиния 25">
              <a:extLst>
                <a:ext uri="{FF2B5EF4-FFF2-40B4-BE49-F238E27FC236}">
                  <a16:creationId xmlns:a16="http://schemas.microsoft.com/office/drawing/2014/main" id="{DB259920-406A-F94B-BD0E-95848E8974F7}"/>
                </a:ext>
              </a:extLst>
            </p:cNvPr>
            <p:cNvSpPr/>
            <p:nvPr/>
          </p:nvSpPr>
          <p:spPr>
            <a:xfrm>
              <a:off x="6701746" y="2370015"/>
              <a:ext cx="16288" cy="761"/>
            </a:xfrm>
            <a:custGeom>
              <a:avLst/>
              <a:gdLst>
                <a:gd name="connsiteX0" fmla="*/ 0 w 16287"/>
                <a:gd name="connsiteY0" fmla="*/ 0 h 761"/>
                <a:gd name="connsiteX1" fmla="*/ 16288 w 16287"/>
                <a:gd name="connsiteY1" fmla="*/ 762 h 761"/>
              </a:gdLst>
              <a:ahLst/>
              <a:cxnLst>
                <a:cxn ang="0">
                  <a:pos x="connsiteX0" y="connsiteY0"/>
                </a:cxn>
                <a:cxn ang="0">
                  <a:pos x="connsiteX1" y="connsiteY1"/>
                </a:cxn>
              </a:cxnLst>
              <a:rect l="l" t="t" r="r" b="b"/>
              <a:pathLst>
                <a:path w="16287" h="761">
                  <a:moveTo>
                    <a:pt x="0" y="0"/>
                  </a:moveTo>
                  <a:cubicBezTo>
                    <a:pt x="5524" y="0"/>
                    <a:pt x="10954" y="0"/>
                    <a:pt x="16288" y="762"/>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7" name="Полилиния 26">
              <a:extLst>
                <a:ext uri="{FF2B5EF4-FFF2-40B4-BE49-F238E27FC236}">
                  <a16:creationId xmlns:a16="http://schemas.microsoft.com/office/drawing/2014/main" id="{7010F036-A4BD-DF43-824A-A96A872657CB}"/>
                </a:ext>
              </a:extLst>
            </p:cNvPr>
            <p:cNvSpPr/>
            <p:nvPr/>
          </p:nvSpPr>
          <p:spPr>
            <a:xfrm>
              <a:off x="4941157" y="2370015"/>
              <a:ext cx="1760018" cy="366046"/>
            </a:xfrm>
            <a:custGeom>
              <a:avLst/>
              <a:gdLst>
                <a:gd name="connsiteX0" fmla="*/ 1760030 w 1760029"/>
                <a:gd name="connsiteY0" fmla="*/ 0 h 366045"/>
                <a:gd name="connsiteX1" fmla="*/ 1576959 w 1760029"/>
                <a:gd name="connsiteY1" fmla="*/ 182689 h 366045"/>
                <a:gd name="connsiteX2" fmla="*/ 1576959 w 1760029"/>
                <a:gd name="connsiteY2" fmla="*/ 366046 h 366045"/>
                <a:gd name="connsiteX3" fmla="*/ 0 w 1760029"/>
                <a:gd name="connsiteY3" fmla="*/ 366046 h 366045"/>
                <a:gd name="connsiteX4" fmla="*/ 0 w 1760029"/>
                <a:gd name="connsiteY4" fmla="*/ 182689 h 366045"/>
                <a:gd name="connsiteX5" fmla="*/ 183261 w 1760029"/>
                <a:gd name="connsiteY5" fmla="*/ 0 h 366045"/>
                <a:gd name="connsiteX6" fmla="*/ 1760030 w 1760029"/>
                <a:gd name="connsiteY6" fmla="*/ 0 h 36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0029" h="366045">
                  <a:moveTo>
                    <a:pt x="1760030" y="0"/>
                  </a:moveTo>
                  <a:cubicBezTo>
                    <a:pt x="1659074" y="0"/>
                    <a:pt x="1577169" y="81734"/>
                    <a:pt x="1576959" y="182689"/>
                  </a:cubicBezTo>
                  <a:lnTo>
                    <a:pt x="1576959" y="366046"/>
                  </a:lnTo>
                  <a:lnTo>
                    <a:pt x="0" y="366046"/>
                  </a:lnTo>
                  <a:lnTo>
                    <a:pt x="0" y="182689"/>
                  </a:lnTo>
                  <a:cubicBezTo>
                    <a:pt x="267" y="81677"/>
                    <a:pt x="82248" y="-57"/>
                    <a:pt x="183261" y="0"/>
                  </a:cubicBezTo>
                  <a:lnTo>
                    <a:pt x="1760030" y="0"/>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8" name="Полилиния 27">
              <a:extLst>
                <a:ext uri="{FF2B5EF4-FFF2-40B4-BE49-F238E27FC236}">
                  <a16:creationId xmlns:a16="http://schemas.microsoft.com/office/drawing/2014/main" id="{15DF31EC-6079-DB4B-BB40-723B7A073D3F}"/>
                </a:ext>
              </a:extLst>
            </p:cNvPr>
            <p:cNvSpPr/>
            <p:nvPr/>
          </p:nvSpPr>
          <p:spPr>
            <a:xfrm>
              <a:off x="6701172" y="2370015"/>
              <a:ext cx="571" cy="9524"/>
            </a:xfrm>
            <a:custGeom>
              <a:avLst/>
              <a:gdLst>
                <a:gd name="connsiteX0" fmla="*/ 0 w 571"/>
                <a:gd name="connsiteY0" fmla="*/ 0 h 9525"/>
                <a:gd name="connsiteX1" fmla="*/ 571 w 571"/>
                <a:gd name="connsiteY1" fmla="*/ 0 h 9525"/>
              </a:gdLst>
              <a:ahLst/>
              <a:cxnLst>
                <a:cxn ang="0">
                  <a:pos x="connsiteX0" y="connsiteY0"/>
                </a:cxn>
                <a:cxn ang="0">
                  <a:pos x="connsiteX1" y="connsiteY1"/>
                </a:cxn>
              </a:cxnLst>
              <a:rect l="l" t="t" r="r" b="b"/>
              <a:pathLst>
                <a:path w="571" h="9525">
                  <a:moveTo>
                    <a:pt x="0" y="0"/>
                  </a:moveTo>
                  <a:lnTo>
                    <a:pt x="571" y="0"/>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29" name="Полилиния 28">
              <a:extLst>
                <a:ext uri="{FF2B5EF4-FFF2-40B4-BE49-F238E27FC236}">
                  <a16:creationId xmlns:a16="http://schemas.microsoft.com/office/drawing/2014/main" id="{49861512-FEFB-474D-BC1E-3C4D8365009A}"/>
                </a:ext>
              </a:extLst>
            </p:cNvPr>
            <p:cNvSpPr/>
            <p:nvPr/>
          </p:nvSpPr>
          <p:spPr>
            <a:xfrm>
              <a:off x="6701746" y="2370012"/>
              <a:ext cx="16288" cy="761"/>
            </a:xfrm>
            <a:custGeom>
              <a:avLst/>
              <a:gdLst>
                <a:gd name="connsiteX0" fmla="*/ 16288 w 16287"/>
                <a:gd name="connsiteY0" fmla="*/ 762 h 761"/>
                <a:gd name="connsiteX1" fmla="*/ 0 w 16287"/>
                <a:gd name="connsiteY1" fmla="*/ 0 h 761"/>
              </a:gdLst>
              <a:ahLst/>
              <a:cxnLst>
                <a:cxn ang="0">
                  <a:pos x="connsiteX0" y="connsiteY0"/>
                </a:cxn>
                <a:cxn ang="0">
                  <a:pos x="connsiteX1" y="connsiteY1"/>
                </a:cxn>
              </a:cxnLst>
              <a:rect l="l" t="t" r="r" b="b"/>
              <a:pathLst>
                <a:path w="16287" h="761">
                  <a:moveTo>
                    <a:pt x="16288" y="762"/>
                  </a:moveTo>
                  <a:cubicBezTo>
                    <a:pt x="10954" y="286"/>
                    <a:pt x="5524" y="0"/>
                    <a:pt x="0" y="0"/>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0" name="Полилиния 29">
              <a:extLst>
                <a:ext uri="{FF2B5EF4-FFF2-40B4-BE49-F238E27FC236}">
                  <a16:creationId xmlns:a16="http://schemas.microsoft.com/office/drawing/2014/main" id="{88779127-156C-0542-9D2F-D3EF092A5F34}"/>
                </a:ext>
              </a:extLst>
            </p:cNvPr>
            <p:cNvSpPr/>
            <p:nvPr/>
          </p:nvSpPr>
          <p:spPr>
            <a:xfrm>
              <a:off x="6718039" y="2370776"/>
              <a:ext cx="20001" cy="2952"/>
            </a:xfrm>
            <a:custGeom>
              <a:avLst/>
              <a:gdLst>
                <a:gd name="connsiteX0" fmla="*/ 0 w 20002"/>
                <a:gd name="connsiteY0" fmla="*/ 0 h 2952"/>
                <a:gd name="connsiteX1" fmla="*/ 11239 w 20002"/>
                <a:gd name="connsiteY1" fmla="*/ 1333 h 2952"/>
                <a:gd name="connsiteX2" fmla="*/ 20003 w 20002"/>
                <a:gd name="connsiteY2" fmla="*/ 2953 h 2952"/>
              </a:gdLst>
              <a:ahLst/>
              <a:cxnLst>
                <a:cxn ang="0">
                  <a:pos x="connsiteX0" y="connsiteY0"/>
                </a:cxn>
                <a:cxn ang="0">
                  <a:pos x="connsiteX1" y="connsiteY1"/>
                </a:cxn>
                <a:cxn ang="0">
                  <a:pos x="connsiteX2" y="connsiteY2"/>
                </a:cxn>
              </a:cxnLst>
              <a:rect l="l" t="t" r="r" b="b"/>
              <a:pathLst>
                <a:path w="20002" h="2952">
                  <a:moveTo>
                    <a:pt x="0" y="0"/>
                  </a:moveTo>
                  <a:lnTo>
                    <a:pt x="11239" y="1333"/>
                  </a:lnTo>
                  <a:cubicBezTo>
                    <a:pt x="14192" y="1810"/>
                    <a:pt x="17050" y="2286"/>
                    <a:pt x="20003" y="2953"/>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1" name="Полилиния 30">
              <a:extLst>
                <a:ext uri="{FF2B5EF4-FFF2-40B4-BE49-F238E27FC236}">
                  <a16:creationId xmlns:a16="http://schemas.microsoft.com/office/drawing/2014/main" id="{33C682E1-58B8-6C4B-881C-A5CB2E22AEE5}"/>
                </a:ext>
              </a:extLst>
            </p:cNvPr>
            <p:cNvSpPr/>
            <p:nvPr/>
          </p:nvSpPr>
          <p:spPr>
            <a:xfrm>
              <a:off x="6738060" y="2373730"/>
              <a:ext cx="6285" cy="1427"/>
            </a:xfrm>
            <a:custGeom>
              <a:avLst/>
              <a:gdLst>
                <a:gd name="connsiteX0" fmla="*/ 6287 w 6286"/>
                <a:gd name="connsiteY0" fmla="*/ 1429 h 1428"/>
                <a:gd name="connsiteX1" fmla="*/ 0 w 6286"/>
                <a:gd name="connsiteY1" fmla="*/ 0 h 1428"/>
              </a:gdLst>
              <a:ahLst/>
              <a:cxnLst>
                <a:cxn ang="0">
                  <a:pos x="connsiteX0" y="connsiteY0"/>
                </a:cxn>
                <a:cxn ang="0">
                  <a:pos x="connsiteX1" y="connsiteY1"/>
                </a:cxn>
              </a:cxnLst>
              <a:rect l="l" t="t" r="r" b="b"/>
              <a:pathLst>
                <a:path w="6286" h="1428">
                  <a:moveTo>
                    <a:pt x="6287" y="1429"/>
                  </a:moveTo>
                  <a:lnTo>
                    <a:pt x="0" y="0"/>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2" name="Полилиния 31">
              <a:extLst>
                <a:ext uri="{FF2B5EF4-FFF2-40B4-BE49-F238E27FC236}">
                  <a16:creationId xmlns:a16="http://schemas.microsoft.com/office/drawing/2014/main" id="{DFD3EA15-A5FB-794D-861E-0CD0EE7049E1}"/>
                </a:ext>
              </a:extLst>
            </p:cNvPr>
            <p:cNvSpPr/>
            <p:nvPr/>
          </p:nvSpPr>
          <p:spPr>
            <a:xfrm>
              <a:off x="6744355" y="2375157"/>
              <a:ext cx="11430" cy="3144"/>
            </a:xfrm>
            <a:custGeom>
              <a:avLst/>
              <a:gdLst>
                <a:gd name="connsiteX0" fmla="*/ 0 w 11429"/>
                <a:gd name="connsiteY0" fmla="*/ 0 h 3143"/>
                <a:gd name="connsiteX1" fmla="*/ 11430 w 11429"/>
                <a:gd name="connsiteY1" fmla="*/ 3143 h 3143"/>
                <a:gd name="connsiteX2" fmla="*/ 11430 w 11429"/>
                <a:gd name="connsiteY2" fmla="*/ 3143 h 3143"/>
              </a:gdLst>
              <a:ahLst/>
              <a:cxnLst>
                <a:cxn ang="0">
                  <a:pos x="connsiteX0" y="connsiteY0"/>
                </a:cxn>
                <a:cxn ang="0">
                  <a:pos x="connsiteX1" y="connsiteY1"/>
                </a:cxn>
                <a:cxn ang="0">
                  <a:pos x="connsiteX2" y="connsiteY2"/>
                </a:cxn>
              </a:cxnLst>
              <a:rect l="l" t="t" r="r" b="b"/>
              <a:pathLst>
                <a:path w="11429" h="3143">
                  <a:moveTo>
                    <a:pt x="0" y="0"/>
                  </a:moveTo>
                  <a:lnTo>
                    <a:pt x="11430" y="3143"/>
                  </a:lnTo>
                  <a:lnTo>
                    <a:pt x="11430" y="3143"/>
                  </a:ln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3" name="Полилиния 32">
              <a:extLst>
                <a:ext uri="{FF2B5EF4-FFF2-40B4-BE49-F238E27FC236}">
                  <a16:creationId xmlns:a16="http://schemas.microsoft.com/office/drawing/2014/main" id="{4BD598E6-3478-4649-920B-FE40F5F30AF1}"/>
                </a:ext>
              </a:extLst>
            </p:cNvPr>
            <p:cNvSpPr/>
            <p:nvPr/>
          </p:nvSpPr>
          <p:spPr>
            <a:xfrm>
              <a:off x="6755667" y="2378296"/>
              <a:ext cx="16572" cy="6096"/>
            </a:xfrm>
            <a:custGeom>
              <a:avLst/>
              <a:gdLst>
                <a:gd name="connsiteX0" fmla="*/ 16573 w 16573"/>
                <a:gd name="connsiteY0" fmla="*/ 6096 h 6095"/>
                <a:gd name="connsiteX1" fmla="*/ 0 w 16573"/>
                <a:gd name="connsiteY1" fmla="*/ 0 h 6095"/>
              </a:gdLst>
              <a:ahLst/>
              <a:cxnLst>
                <a:cxn ang="0">
                  <a:pos x="connsiteX0" y="connsiteY0"/>
                </a:cxn>
                <a:cxn ang="0">
                  <a:pos x="connsiteX1" y="connsiteY1"/>
                </a:cxn>
              </a:cxnLst>
              <a:rect l="l" t="t" r="r" b="b"/>
              <a:pathLst>
                <a:path w="16573" h="6095">
                  <a:moveTo>
                    <a:pt x="16573" y="6096"/>
                  </a:moveTo>
                  <a:cubicBezTo>
                    <a:pt x="11144" y="3810"/>
                    <a:pt x="5620" y="1810"/>
                    <a:pt x="0" y="0"/>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4" name="Полилиния 33">
              <a:extLst>
                <a:ext uri="{FF2B5EF4-FFF2-40B4-BE49-F238E27FC236}">
                  <a16:creationId xmlns:a16="http://schemas.microsoft.com/office/drawing/2014/main" id="{29F29B2D-220D-E944-ABBE-FB0EA3D7A13C}"/>
                </a:ext>
              </a:extLst>
            </p:cNvPr>
            <p:cNvSpPr/>
            <p:nvPr/>
          </p:nvSpPr>
          <p:spPr>
            <a:xfrm>
              <a:off x="6772268" y="2384392"/>
              <a:ext cx="22763" cy="11812"/>
            </a:xfrm>
            <a:custGeom>
              <a:avLst/>
              <a:gdLst>
                <a:gd name="connsiteX0" fmla="*/ 0 w 22764"/>
                <a:gd name="connsiteY0" fmla="*/ 0 h 11811"/>
                <a:gd name="connsiteX1" fmla="*/ 0 w 22764"/>
                <a:gd name="connsiteY1" fmla="*/ 0 h 11811"/>
                <a:gd name="connsiteX2" fmla="*/ 7811 w 22764"/>
                <a:gd name="connsiteY2" fmla="*/ 3524 h 11811"/>
                <a:gd name="connsiteX3" fmla="*/ 7811 w 22764"/>
                <a:gd name="connsiteY3" fmla="*/ 3524 h 11811"/>
                <a:gd name="connsiteX4" fmla="*/ 15430 w 22764"/>
                <a:gd name="connsiteY4" fmla="*/ 7525 h 11811"/>
                <a:gd name="connsiteX5" fmla="*/ 15430 w 22764"/>
                <a:gd name="connsiteY5" fmla="*/ 7525 h 11811"/>
                <a:gd name="connsiteX6" fmla="*/ 22765 w 22764"/>
                <a:gd name="connsiteY6" fmla="*/ 11811 h 1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64" h="11811">
                  <a:moveTo>
                    <a:pt x="0" y="0"/>
                  </a:moveTo>
                  <a:lnTo>
                    <a:pt x="0" y="0"/>
                  </a:lnTo>
                  <a:cubicBezTo>
                    <a:pt x="2572" y="1048"/>
                    <a:pt x="5239" y="2286"/>
                    <a:pt x="7811" y="3524"/>
                  </a:cubicBezTo>
                  <a:lnTo>
                    <a:pt x="7811" y="3524"/>
                  </a:lnTo>
                  <a:cubicBezTo>
                    <a:pt x="10382" y="4763"/>
                    <a:pt x="12954" y="6096"/>
                    <a:pt x="15430" y="7525"/>
                  </a:cubicBezTo>
                  <a:lnTo>
                    <a:pt x="15430" y="7525"/>
                  </a:lnTo>
                  <a:cubicBezTo>
                    <a:pt x="17907" y="8858"/>
                    <a:pt x="20384" y="10287"/>
                    <a:pt x="22765" y="11811"/>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sp>
          <p:nvSpPr>
            <p:cNvPr id="35" name="Полилиния 34">
              <a:extLst>
                <a:ext uri="{FF2B5EF4-FFF2-40B4-BE49-F238E27FC236}">
                  <a16:creationId xmlns:a16="http://schemas.microsoft.com/office/drawing/2014/main" id="{E11AD5FA-DA56-E04E-81B2-D923B2F6EE27}"/>
                </a:ext>
              </a:extLst>
            </p:cNvPr>
            <p:cNvSpPr/>
            <p:nvPr/>
          </p:nvSpPr>
          <p:spPr>
            <a:xfrm>
              <a:off x="6796086" y="2396109"/>
              <a:ext cx="88202" cy="454342"/>
            </a:xfrm>
            <a:custGeom>
              <a:avLst/>
              <a:gdLst>
                <a:gd name="connsiteX0" fmla="*/ 88202 w 88201"/>
                <a:gd name="connsiteY0" fmla="*/ 454342 h 454342"/>
                <a:gd name="connsiteX1" fmla="*/ 88202 w 88201"/>
                <a:gd name="connsiteY1" fmla="*/ 156591 h 454342"/>
                <a:gd name="connsiteX2" fmla="*/ 0 w 88201"/>
                <a:gd name="connsiteY2" fmla="*/ 0 h 454342"/>
              </a:gdLst>
              <a:ahLst/>
              <a:cxnLst>
                <a:cxn ang="0">
                  <a:pos x="connsiteX0" y="connsiteY0"/>
                </a:cxn>
                <a:cxn ang="0">
                  <a:pos x="connsiteX1" y="connsiteY1"/>
                </a:cxn>
                <a:cxn ang="0">
                  <a:pos x="connsiteX2" y="connsiteY2"/>
                </a:cxn>
              </a:cxnLst>
              <a:rect l="l" t="t" r="r" b="b"/>
              <a:pathLst>
                <a:path w="88201" h="454342">
                  <a:moveTo>
                    <a:pt x="88202" y="454342"/>
                  </a:moveTo>
                  <a:lnTo>
                    <a:pt x="88202" y="156591"/>
                  </a:lnTo>
                  <a:cubicBezTo>
                    <a:pt x="88192" y="92564"/>
                    <a:pt x="54750" y="33195"/>
                    <a:pt x="0" y="0"/>
                  </a:cubicBezTo>
                </a:path>
              </a:pathLst>
            </a:custGeom>
            <a:noFill/>
            <a:ln w="14288" cap="rnd">
              <a:solidFill>
                <a:srgbClr val="005321"/>
              </a:solidFill>
              <a:prstDash val="solid"/>
              <a:round/>
            </a:ln>
          </p:spPr>
          <p:txBody>
            <a:bodyPr rtlCol="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900" dirty="0">
                <a:latin typeface="Calibri" panose="020F0502020204030204" pitchFamily="34" charset="0"/>
              </a:endParaRPr>
            </a:p>
          </p:txBody>
        </p:sp>
      </p:grpSp>
      <p:sp>
        <p:nvSpPr>
          <p:cNvPr id="2" name="Прямоугольник 1"/>
          <p:cNvSpPr/>
          <p:nvPr/>
        </p:nvSpPr>
        <p:spPr>
          <a:xfrm>
            <a:off x="1299408" y="1434294"/>
            <a:ext cx="6582720" cy="2677656"/>
          </a:xfrm>
          <a:prstGeom prst="rect">
            <a:avLst/>
          </a:prstGeom>
        </p:spPr>
        <p:txBody>
          <a:bodyPr wrap="square">
            <a:spAutoFit/>
          </a:bodyPr>
          <a:lstStyle/>
          <a:p>
            <a:r>
              <a:rPr lang="ru-RU" sz="2800" b="1">
                <a:solidFill>
                  <a:srgbClr val="000000"/>
                </a:solidFill>
                <a:latin typeface="Calibri" panose="020F0502020204030204" pitchFamily="34" charset="0"/>
                <a:ea typeface="Calibri" panose="020F0502020204030204" pitchFamily="34" charset="0"/>
                <a:cs typeface="Calibri" panose="020F0502020204030204" pitchFamily="34" charset="0"/>
              </a:rPr>
              <a:t>Уголовное преследование</a:t>
            </a:r>
            <a:r>
              <a:rPr lang="ru-RU" sz="2800">
                <a:solidFill>
                  <a:srgbClr val="000000"/>
                </a:solidFill>
                <a:latin typeface="Calibri" panose="020F0502020204030204" pitchFamily="34" charset="0"/>
                <a:ea typeface="Calibri" panose="020F0502020204030204" pitchFamily="34" charset="0"/>
                <a:cs typeface="Calibri" panose="020F0502020204030204" pitchFamily="34" charset="0"/>
              </a:rPr>
              <a:t> - процессуальная деятельность, осуществляемая стороной обвинения в целях изобличения подозреваемого, обвиняемого в совершении преступления. </a:t>
            </a:r>
            <a:endParaRPr lang="ru-RU" sz="2800">
              <a:latin typeface="Calibri" panose="020F0502020204030204" pitchFamily="34" charset="0"/>
              <a:cs typeface="Calibri" panose="020F0502020204030204" pitchFamily="34" charset="0"/>
            </a:endParaRPr>
          </a:p>
        </p:txBody>
      </p:sp>
      <p:sp>
        <p:nvSpPr>
          <p:cNvPr id="5" name="TextBox 4"/>
          <p:cNvSpPr txBox="1"/>
          <p:nvPr/>
        </p:nvSpPr>
        <p:spPr>
          <a:xfrm>
            <a:off x="5883652" y="4572000"/>
            <a:ext cx="2438553" cy="461665"/>
          </a:xfrm>
          <a:prstGeom prst="rect">
            <a:avLst/>
          </a:prstGeom>
          <a:noFill/>
        </p:spPr>
        <p:txBody>
          <a:bodyPr wrap="none" rtlCol="0">
            <a:spAutoFit/>
          </a:bodyPr>
          <a:lstStyle/>
          <a:p>
            <a:r>
              <a:rPr lang="ru-RU" sz="2400" smtClean="0">
                <a:latin typeface="Calibri" panose="020F0502020204030204" pitchFamily="34" charset="0"/>
                <a:cs typeface="Calibri" panose="020F0502020204030204" pitchFamily="34" charset="0"/>
              </a:rPr>
              <a:t>п. </a:t>
            </a:r>
            <a:r>
              <a:rPr lang="ru-RU" sz="2400">
                <a:latin typeface="Calibri" panose="020F0502020204030204" pitchFamily="34" charset="0"/>
                <a:cs typeface="Calibri" panose="020F0502020204030204" pitchFamily="34" charset="0"/>
              </a:rPr>
              <a:t>55 ст. 5 УПК РФ</a:t>
            </a:r>
          </a:p>
        </p:txBody>
      </p:sp>
    </p:spTree>
    <p:extLst>
      <p:ext uri="{BB962C8B-B14F-4D97-AF65-F5344CB8AC3E}">
        <p14:creationId xmlns:p14="http://schemas.microsoft.com/office/powerpoint/2010/main" val="591958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ВИДЫ Уголовного преследования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3</a:t>
            </a:fld>
            <a:endParaRPr lang="en-US" dirty="0"/>
          </a:p>
        </p:txBody>
      </p:sp>
      <p:graphicFrame>
        <p:nvGraphicFramePr>
          <p:cNvPr id="7" name="Схема 6"/>
          <p:cNvGraphicFramePr/>
          <p:nvPr>
            <p:extLst>
              <p:ext uri="{D42A27DB-BD31-4B8C-83A1-F6EECF244321}">
                <p14:modId xmlns:p14="http://schemas.microsoft.com/office/powerpoint/2010/main" val="1555568482"/>
              </p:ext>
            </p:extLst>
          </p:nvPr>
        </p:nvGraphicFramePr>
        <p:xfrm>
          <a:off x="200660" y="2388548"/>
          <a:ext cx="8696452" cy="2596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TextBox 35"/>
          <p:cNvSpPr txBox="1"/>
          <p:nvPr/>
        </p:nvSpPr>
        <p:spPr>
          <a:xfrm>
            <a:off x="127544" y="1925586"/>
            <a:ext cx="8842684" cy="707886"/>
          </a:xfrm>
          <a:prstGeom prst="rect">
            <a:avLst/>
          </a:prstGeom>
          <a:noFill/>
        </p:spPr>
        <p:txBody>
          <a:bodyPr wrap="square" rtlCol="0">
            <a:spAutoFit/>
          </a:bodyPr>
          <a:lstStyle/>
          <a:p>
            <a:r>
              <a:rPr lang="ru-RU" sz="2000"/>
              <a:t>В зависимости от характера и тяжести совершенного преступления уголовное преследование, включая обвинение в суде, осуществляется в </a:t>
            </a:r>
          </a:p>
        </p:txBody>
      </p:sp>
      <p:sp>
        <p:nvSpPr>
          <p:cNvPr id="37" name="TextBox 36"/>
          <p:cNvSpPr txBox="1"/>
          <p:nvPr/>
        </p:nvSpPr>
        <p:spPr>
          <a:xfrm>
            <a:off x="6851715" y="5101589"/>
            <a:ext cx="1907958" cy="461665"/>
          </a:xfrm>
          <a:prstGeom prst="rect">
            <a:avLst/>
          </a:prstGeom>
          <a:noFill/>
        </p:spPr>
        <p:txBody>
          <a:bodyPr wrap="none" rtlCol="0">
            <a:spAutoFit/>
          </a:bodyPr>
          <a:lstStyle/>
          <a:p>
            <a:r>
              <a:rPr lang="ru-RU" sz="2400" smtClean="0">
                <a:latin typeface="Calibri" panose="020F0502020204030204" pitchFamily="34" charset="0"/>
                <a:cs typeface="Calibri" panose="020F0502020204030204" pitchFamily="34" charset="0"/>
              </a:rPr>
              <a:t>ст. 20 УПК </a:t>
            </a:r>
            <a:r>
              <a:rPr lang="ru-RU" sz="2400">
                <a:latin typeface="Calibri" panose="020F0502020204030204" pitchFamily="34" charset="0"/>
                <a:cs typeface="Calibri" panose="020F0502020204030204" pitchFamily="34" charset="0"/>
              </a:rPr>
              <a:t>РФ</a:t>
            </a:r>
          </a:p>
        </p:txBody>
      </p:sp>
    </p:spTree>
    <p:extLst>
      <p:ext uri="{BB962C8B-B14F-4D97-AF65-F5344CB8AC3E}">
        <p14:creationId xmlns:p14="http://schemas.microsoft.com/office/powerpoint/2010/main" val="6458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частного 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4</a:t>
            </a:fld>
            <a:endParaRPr lang="en-US" dirty="0"/>
          </a:p>
        </p:txBody>
      </p:sp>
      <p:graphicFrame>
        <p:nvGraphicFramePr>
          <p:cNvPr id="2" name="Схема 1"/>
          <p:cNvGraphicFramePr/>
          <p:nvPr>
            <p:extLst>
              <p:ext uri="{D42A27DB-BD31-4B8C-83A1-F6EECF244321}">
                <p14:modId xmlns:p14="http://schemas.microsoft.com/office/powerpoint/2010/main" val="3561948604"/>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976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частного 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5</a:t>
            </a:fld>
            <a:endParaRPr lang="en-US" dirty="0"/>
          </a:p>
        </p:txBody>
      </p:sp>
      <p:graphicFrame>
        <p:nvGraphicFramePr>
          <p:cNvPr id="2" name="Схема 1"/>
          <p:cNvGraphicFramePr/>
          <p:nvPr>
            <p:extLst>
              <p:ext uri="{D42A27DB-BD31-4B8C-83A1-F6EECF244321}">
                <p14:modId xmlns:p14="http://schemas.microsoft.com/office/powerpoint/2010/main" val="3561948604"/>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Прямоугольник 4"/>
          <p:cNvSpPr/>
          <p:nvPr/>
        </p:nvSpPr>
        <p:spPr>
          <a:xfrm>
            <a:off x="175260" y="2335450"/>
            <a:ext cx="8522208" cy="2990178"/>
          </a:xfrm>
          <a:prstGeom prst="rect">
            <a:avLst/>
          </a:prstGeom>
        </p:spPr>
        <p:txBody>
          <a:bodyPr wrap="square">
            <a:spAutoFit/>
          </a:bodyPr>
          <a:lstStyle/>
          <a:p>
            <a:pPr marL="457200">
              <a:lnSpc>
                <a:spcPct val="107000"/>
              </a:lnSpc>
              <a:spcAft>
                <a:spcPts val="0"/>
              </a:spcAft>
            </a:pPr>
            <a:r>
              <a:rPr lang="ru-RU" u="sng">
                <a:latin typeface="Calibri" panose="020F0502020204030204" pitchFamily="34" charset="0"/>
                <a:ea typeface="Calibri" panose="020F0502020204030204" pitchFamily="34" charset="0"/>
                <a:cs typeface="Calibri" panose="020F0502020204030204" pitchFamily="34" charset="0"/>
              </a:rPr>
              <a:t>ст. 115 ч. 1</a:t>
            </a:r>
            <a:r>
              <a:rPr lang="ru-RU">
                <a:latin typeface="Calibri" panose="020F0502020204030204" pitchFamily="34" charset="0"/>
                <a:ea typeface="Calibri" panose="020F0502020204030204" pitchFamily="34" charset="0"/>
                <a:cs typeface="Calibri" panose="020F0502020204030204" pitchFamily="34" charset="0"/>
              </a:rPr>
              <a:t> - умышленное причинение легкого вреда здоровью, вызвавшего кратковременное расстройство здоровья или незначительную стойкую утрату общей трудоспособности</a:t>
            </a:r>
            <a:r>
              <a:rPr lang="ru-RU" smtClean="0">
                <a:latin typeface="Calibri" panose="020F0502020204030204" pitchFamily="34" charset="0"/>
                <a:ea typeface="Calibri" panose="020F0502020204030204" pitchFamily="34" charset="0"/>
                <a:cs typeface="Calibri" panose="020F0502020204030204" pitchFamily="34" charset="0"/>
              </a:rPr>
              <a:t>;</a:t>
            </a:r>
          </a:p>
          <a:p>
            <a:pPr marL="457200">
              <a:lnSpc>
                <a:spcPct val="107000"/>
              </a:lnSpc>
              <a:spcAft>
                <a:spcPts val="0"/>
              </a:spcAft>
            </a:pPr>
            <a:endParaRPr lang="ru-RU" sz="16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u="sng">
                <a:latin typeface="Calibri" panose="020F0502020204030204" pitchFamily="34" charset="0"/>
                <a:ea typeface="Calibri" panose="020F0502020204030204" pitchFamily="34" charset="0"/>
                <a:cs typeface="Calibri" panose="020F0502020204030204" pitchFamily="34" charset="0"/>
              </a:rPr>
              <a:t>ст. 116.1 ч. 1</a:t>
            </a:r>
            <a:r>
              <a:rPr lang="ru-RU">
                <a:latin typeface="Calibri" panose="020F0502020204030204" pitchFamily="34" charset="0"/>
                <a:ea typeface="Calibri" panose="020F0502020204030204" pitchFamily="34" charset="0"/>
                <a:cs typeface="Calibri" panose="020F0502020204030204" pitchFamily="34" charset="0"/>
              </a:rPr>
              <a:t> - нанесение побоев или совершение иных насильственных действий, причинивших физическую боль, но не повлекших последствий, указанных в ст. 115</a:t>
            </a:r>
            <a:r>
              <a:rPr lang="ru-RU" smtClean="0">
                <a:latin typeface="Calibri" panose="020F0502020204030204" pitchFamily="34" charset="0"/>
                <a:ea typeface="Calibri" panose="020F0502020204030204" pitchFamily="34" charset="0"/>
                <a:cs typeface="Calibri" panose="020F0502020204030204" pitchFamily="34" charset="0"/>
              </a:rPr>
              <a:t>;</a:t>
            </a:r>
          </a:p>
          <a:p>
            <a:pPr marL="457200">
              <a:lnSpc>
                <a:spcPct val="107000"/>
              </a:lnSpc>
              <a:spcAft>
                <a:spcPts val="0"/>
              </a:spcAft>
            </a:pPr>
            <a:endParaRPr lang="ru-RU" sz="16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800"/>
              </a:spcAft>
            </a:pPr>
            <a:r>
              <a:rPr lang="ru-RU" u="sng">
                <a:latin typeface="Calibri" panose="020F0502020204030204" pitchFamily="34" charset="0"/>
                <a:ea typeface="Calibri" panose="020F0502020204030204" pitchFamily="34" charset="0"/>
                <a:cs typeface="Calibri" panose="020F0502020204030204" pitchFamily="34" charset="0"/>
              </a:rPr>
              <a:t>ст. 128.1 ч. 1</a:t>
            </a:r>
            <a:r>
              <a:rPr lang="ru-RU">
                <a:latin typeface="Calibri" panose="020F0502020204030204" pitchFamily="34" charset="0"/>
                <a:ea typeface="Calibri" panose="020F0502020204030204" pitchFamily="34" charset="0"/>
                <a:cs typeface="Calibri" panose="020F0502020204030204" pitchFamily="34" charset="0"/>
              </a:rPr>
              <a:t> - клевета, то есть распространение заведомо ложных сведений, порочащих честь и достоинство другого лица или подрывающих его репутацию.</a:t>
            </a:r>
            <a:endParaRPr lang="ru-RU" sz="16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4101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частного 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6</a:t>
            </a:fld>
            <a:endParaRPr lang="en-US" dirty="0"/>
          </a:p>
        </p:txBody>
      </p:sp>
      <p:graphicFrame>
        <p:nvGraphicFramePr>
          <p:cNvPr id="2" name="Схема 1"/>
          <p:cNvGraphicFramePr/>
          <p:nvPr>
            <p:extLst>
              <p:ext uri="{D42A27DB-BD31-4B8C-83A1-F6EECF244321}">
                <p14:modId xmlns:p14="http://schemas.microsoft.com/office/powerpoint/2010/main" val="3561948604"/>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Группа 9"/>
          <p:cNvGrpSpPr/>
          <p:nvPr/>
        </p:nvGrpSpPr>
        <p:grpSpPr>
          <a:xfrm>
            <a:off x="381762" y="2546606"/>
            <a:ext cx="8440033" cy="923540"/>
            <a:chOff x="11308" y="0"/>
            <a:chExt cx="8440033" cy="923540"/>
          </a:xfrm>
          <a:scene3d>
            <a:camera prst="orthographicFront"/>
            <a:lightRig rig="flat" dir="t"/>
          </a:scene3d>
        </p:grpSpPr>
        <p:sp>
          <p:nvSpPr>
            <p:cNvPr id="11" name="Прямоугольник 10"/>
            <p:cNvSpPr/>
            <p:nvPr/>
          </p:nvSpPr>
          <p:spPr>
            <a:xfrm>
              <a:off x="11308" y="0"/>
              <a:ext cx="8440033" cy="923540"/>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0"/>
              </a:schemeClr>
            </a:fillRef>
            <a:effectRef idx="1">
              <a:schemeClr val="accent3">
                <a:alpha val="90000"/>
                <a:hueOff val="0"/>
                <a:satOff val="0"/>
                <a:lumOff val="0"/>
                <a:alphaOff val="0"/>
              </a:schemeClr>
            </a:effectRef>
            <a:fontRef idx="minor">
              <a:schemeClr val="dk1"/>
            </a:fontRef>
          </p:style>
        </p:sp>
        <p:sp>
          <p:nvSpPr>
            <p:cNvPr id="12" name="TextBox 11"/>
            <p:cNvSpPr txBox="1"/>
            <p:nvPr/>
          </p:nvSpPr>
          <p:spPr>
            <a:xfrm>
              <a:off x="11308" y="0"/>
              <a:ext cx="8440033" cy="9235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ru-RU" sz="2000"/>
                <a:t>возбуждаются не иначе как по заявлению потерпевшего, его законного </a:t>
              </a:r>
              <a:r>
                <a:rPr lang="ru-RU" sz="2000" smtClean="0"/>
                <a:t>представителя;</a:t>
              </a:r>
              <a:endParaRPr lang="ru-RU" sz="2400" kern="1200">
                <a:solidFill>
                  <a:schemeClr val="tx1"/>
                </a:solidFill>
              </a:endParaRPr>
            </a:p>
          </p:txBody>
        </p:sp>
      </p:grpSp>
    </p:spTree>
    <p:extLst>
      <p:ext uri="{BB962C8B-B14F-4D97-AF65-F5344CB8AC3E}">
        <p14:creationId xmlns:p14="http://schemas.microsoft.com/office/powerpoint/2010/main" val="98666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частного 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7</a:t>
            </a:fld>
            <a:endParaRPr lang="en-US" dirty="0"/>
          </a:p>
        </p:txBody>
      </p:sp>
      <p:graphicFrame>
        <p:nvGraphicFramePr>
          <p:cNvPr id="2" name="Схема 1"/>
          <p:cNvGraphicFramePr/>
          <p:nvPr>
            <p:extLst>
              <p:ext uri="{D42A27DB-BD31-4B8C-83A1-F6EECF244321}">
                <p14:modId xmlns:p14="http://schemas.microsoft.com/office/powerpoint/2010/main" val="3561948604"/>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Группа 9"/>
          <p:cNvGrpSpPr/>
          <p:nvPr/>
        </p:nvGrpSpPr>
        <p:grpSpPr>
          <a:xfrm>
            <a:off x="381762" y="2546606"/>
            <a:ext cx="8440033" cy="923540"/>
            <a:chOff x="11308" y="0"/>
            <a:chExt cx="8440033" cy="923540"/>
          </a:xfrm>
          <a:scene3d>
            <a:camera prst="orthographicFront"/>
            <a:lightRig rig="flat" dir="t"/>
          </a:scene3d>
        </p:grpSpPr>
        <p:sp>
          <p:nvSpPr>
            <p:cNvPr id="11" name="Прямоугольник 10"/>
            <p:cNvSpPr/>
            <p:nvPr/>
          </p:nvSpPr>
          <p:spPr>
            <a:xfrm>
              <a:off x="11308" y="0"/>
              <a:ext cx="8440033" cy="923540"/>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0"/>
              </a:schemeClr>
            </a:fillRef>
            <a:effectRef idx="1">
              <a:schemeClr val="accent3">
                <a:alpha val="90000"/>
                <a:hueOff val="0"/>
                <a:satOff val="0"/>
                <a:lumOff val="0"/>
                <a:alphaOff val="0"/>
              </a:schemeClr>
            </a:effectRef>
            <a:fontRef idx="minor">
              <a:schemeClr val="dk1"/>
            </a:fontRef>
          </p:style>
        </p:sp>
        <p:sp>
          <p:nvSpPr>
            <p:cNvPr id="12" name="TextBox 11"/>
            <p:cNvSpPr txBox="1"/>
            <p:nvPr/>
          </p:nvSpPr>
          <p:spPr>
            <a:xfrm>
              <a:off x="11308" y="0"/>
              <a:ext cx="8440033" cy="9235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ru-RU" sz="2000"/>
                <a:t>возбуждаются не иначе как по заявлению потерпевшего, его законного </a:t>
              </a:r>
              <a:r>
                <a:rPr lang="ru-RU" sz="2000" smtClean="0"/>
                <a:t>представителя;</a:t>
              </a:r>
              <a:endParaRPr lang="ru-RU" sz="2400" kern="1200">
                <a:solidFill>
                  <a:schemeClr val="tx1"/>
                </a:solidFill>
              </a:endParaRPr>
            </a:p>
          </p:txBody>
        </p:sp>
      </p:grpSp>
      <p:grpSp>
        <p:nvGrpSpPr>
          <p:cNvPr id="13" name="Группа 12"/>
          <p:cNvGrpSpPr/>
          <p:nvPr/>
        </p:nvGrpSpPr>
        <p:grpSpPr>
          <a:xfrm>
            <a:off x="381761" y="3950208"/>
            <a:ext cx="8440033" cy="923540"/>
            <a:chOff x="11308" y="0"/>
            <a:chExt cx="8440033" cy="923540"/>
          </a:xfrm>
          <a:scene3d>
            <a:camera prst="orthographicFront"/>
            <a:lightRig rig="flat" dir="t"/>
          </a:scene3d>
        </p:grpSpPr>
        <p:sp>
          <p:nvSpPr>
            <p:cNvPr id="14" name="Прямоугольник 13"/>
            <p:cNvSpPr/>
            <p:nvPr/>
          </p:nvSpPr>
          <p:spPr>
            <a:xfrm>
              <a:off x="11308" y="0"/>
              <a:ext cx="8440033" cy="923540"/>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0"/>
              </a:schemeClr>
            </a:fillRef>
            <a:effectRef idx="1">
              <a:schemeClr val="accent3">
                <a:alpha val="90000"/>
                <a:hueOff val="0"/>
                <a:satOff val="0"/>
                <a:lumOff val="0"/>
                <a:alphaOff val="0"/>
              </a:schemeClr>
            </a:effectRef>
            <a:fontRef idx="minor">
              <a:schemeClr val="dk1"/>
            </a:fontRef>
          </p:style>
        </p:sp>
        <p:sp>
          <p:nvSpPr>
            <p:cNvPr id="15" name="TextBox 14"/>
            <p:cNvSpPr txBox="1"/>
            <p:nvPr/>
          </p:nvSpPr>
          <p:spPr>
            <a:xfrm>
              <a:off x="11308" y="0"/>
              <a:ext cx="8440033" cy="9235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ru-RU" sz="2000"/>
                <a:t>подлежат прекращению в связи с примирением потерпевшего с </a:t>
              </a:r>
              <a:r>
                <a:rPr lang="ru-RU" sz="2000" smtClean="0"/>
                <a:t>обвиняемым.</a:t>
              </a:r>
              <a:endParaRPr lang="ru-RU" sz="2800" kern="1200">
                <a:solidFill>
                  <a:schemeClr val="tx1"/>
                </a:solidFill>
              </a:endParaRPr>
            </a:p>
          </p:txBody>
        </p:sp>
      </p:grpSp>
    </p:spTree>
    <p:extLst>
      <p:ext uri="{BB962C8B-B14F-4D97-AF65-F5344CB8AC3E}">
        <p14:creationId xmlns:p14="http://schemas.microsoft.com/office/powerpoint/2010/main" val="4240694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8</a:t>
            </a:fld>
            <a:endParaRPr lang="en-US" dirty="0"/>
          </a:p>
        </p:txBody>
      </p:sp>
      <p:graphicFrame>
        <p:nvGraphicFramePr>
          <p:cNvPr id="2" name="Схема 1"/>
          <p:cNvGraphicFramePr/>
          <p:nvPr>
            <p:extLst>
              <p:ext uri="{D42A27DB-BD31-4B8C-83A1-F6EECF244321}">
                <p14:modId xmlns:p14="http://schemas.microsoft.com/office/powerpoint/2010/main" val="2894493849"/>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450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Уголовные дела </a:t>
            </a:r>
            <a:r>
              <a:rPr lang="ru-RU" smtClean="0"/>
              <a:t>частно-публичного </a:t>
            </a:r>
            <a:r>
              <a:rPr lang="ru-RU"/>
              <a:t>обвинения</a:t>
            </a:r>
            <a:endParaRPr lang="ru-RU" dirty="0"/>
          </a:p>
        </p:txBody>
      </p:sp>
      <p:sp>
        <p:nvSpPr>
          <p:cNvPr id="3" name="Нижний колонтитул 2"/>
          <p:cNvSpPr>
            <a:spLocks noGrp="1"/>
          </p:cNvSpPr>
          <p:nvPr>
            <p:ph type="ftr" sz="quarter" idx="10"/>
          </p:nvPr>
        </p:nvSpPr>
        <p:spPr/>
        <p:txBody>
          <a:bodyPr/>
          <a:lstStyle/>
          <a:p>
            <a:r>
              <a:rPr lang="ru-RU" dirty="0"/>
              <a:t>Название презентации</a:t>
            </a:r>
          </a:p>
        </p:txBody>
      </p:sp>
      <p:sp>
        <p:nvSpPr>
          <p:cNvPr id="22" name="Slide Number Placeholder 21"/>
          <p:cNvSpPr>
            <a:spLocks noGrp="1"/>
          </p:cNvSpPr>
          <p:nvPr>
            <p:ph type="sldNum" sz="quarter" idx="11"/>
          </p:nvPr>
        </p:nvSpPr>
        <p:spPr/>
        <p:txBody>
          <a:bodyPr/>
          <a:lstStyle/>
          <a:p>
            <a:fld id="{26E6542A-CDDE-0A4D-9BEA-1CDB85DF59E6}" type="slidenum">
              <a:rPr lang="en-US" smtClean="0"/>
              <a:pPr/>
              <a:t>9</a:t>
            </a:fld>
            <a:endParaRPr lang="en-US" dirty="0"/>
          </a:p>
        </p:txBody>
      </p:sp>
      <p:graphicFrame>
        <p:nvGraphicFramePr>
          <p:cNvPr id="2" name="Схема 1"/>
          <p:cNvGraphicFramePr/>
          <p:nvPr>
            <p:extLst>
              <p:ext uri="{D42A27DB-BD31-4B8C-83A1-F6EECF244321}">
                <p14:modId xmlns:p14="http://schemas.microsoft.com/office/powerpoint/2010/main" val="2894493849"/>
              </p:ext>
            </p:extLst>
          </p:nvPr>
        </p:nvGraphicFramePr>
        <p:xfrm>
          <a:off x="381762" y="1140968"/>
          <a:ext cx="8451342" cy="92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Прямоугольник 4"/>
          <p:cNvSpPr/>
          <p:nvPr/>
        </p:nvSpPr>
        <p:spPr>
          <a:xfrm>
            <a:off x="1" y="2066544"/>
            <a:ext cx="9144000" cy="4241546"/>
          </a:xfrm>
          <a:prstGeom prst="rect">
            <a:avLst/>
          </a:prstGeom>
        </p:spPr>
        <p:txBody>
          <a:bodyPr wrap="square">
            <a:spAutoFit/>
          </a:bodyPr>
          <a:lstStyle/>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116</a:t>
            </a:r>
            <a:r>
              <a:rPr lang="ru-RU" sz="1400">
                <a:latin typeface="Calibri" panose="020F0502020204030204" pitchFamily="34" charset="0"/>
                <a:ea typeface="Calibri" panose="020F0502020204030204" pitchFamily="34" charset="0"/>
                <a:cs typeface="Calibri" panose="020F0502020204030204" pitchFamily="34" charset="0"/>
              </a:rPr>
              <a:t> - побои или иные насильственные действия, причинившие физическую боль, но не повлекшие </a:t>
            </a:r>
            <a:r>
              <a:rPr lang="ru-RU" sz="1400" smtClean="0">
                <a:latin typeface="Calibri" panose="020F0502020204030204" pitchFamily="34" charset="0"/>
                <a:ea typeface="Calibri" panose="020F0502020204030204" pitchFamily="34" charset="0"/>
                <a:cs typeface="Calibri" panose="020F0502020204030204" pitchFamily="34" charset="0"/>
              </a:rPr>
              <a:t>последствий;</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131 ч. 1</a:t>
            </a:r>
            <a:r>
              <a:rPr lang="ru-RU" sz="1400">
                <a:latin typeface="Calibri" panose="020F0502020204030204" pitchFamily="34" charset="0"/>
                <a:ea typeface="Calibri" panose="020F0502020204030204" pitchFamily="34" charset="0"/>
                <a:cs typeface="Calibri" panose="020F0502020204030204" pitchFamily="34" charset="0"/>
              </a:rPr>
              <a:t> - </a:t>
            </a:r>
            <a:r>
              <a:rPr lang="ru-RU" sz="1400" smtClean="0">
                <a:latin typeface="Calibri" panose="020F0502020204030204" pitchFamily="34" charset="0"/>
                <a:ea typeface="Calibri" panose="020F0502020204030204" pitchFamily="34" charset="0"/>
                <a:cs typeface="Calibri" panose="020F0502020204030204" pitchFamily="34" charset="0"/>
              </a:rPr>
              <a:t>изнасилование;</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132 ч. 1</a:t>
            </a:r>
            <a:r>
              <a:rPr lang="ru-RU" sz="1400">
                <a:latin typeface="Calibri" panose="020F0502020204030204" pitchFamily="34" charset="0"/>
                <a:ea typeface="Calibri" panose="020F0502020204030204" pitchFamily="34" charset="0"/>
                <a:cs typeface="Calibri" panose="020F0502020204030204" pitchFamily="34" charset="0"/>
              </a:rPr>
              <a:t> - мужеложство, лесбиянство или иные действия сексуального характера с применением </a:t>
            </a:r>
            <a:r>
              <a:rPr lang="ru-RU" sz="1400" smtClean="0">
                <a:latin typeface="Calibri" panose="020F0502020204030204" pitchFamily="34" charset="0"/>
                <a:ea typeface="Calibri" panose="020F0502020204030204" pitchFamily="34" charset="0"/>
                <a:cs typeface="Calibri" panose="020F0502020204030204" pitchFamily="34" charset="0"/>
              </a:rPr>
              <a:t>насилия;</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137 ч. 1</a:t>
            </a:r>
            <a:r>
              <a:rPr lang="ru-RU" sz="1400">
                <a:latin typeface="Calibri" panose="020F0502020204030204" pitchFamily="34" charset="0"/>
                <a:ea typeface="Calibri" panose="020F0502020204030204" pitchFamily="34" charset="0"/>
                <a:cs typeface="Calibri" panose="020F0502020204030204" pitchFamily="34" charset="0"/>
              </a:rPr>
              <a:t> - незаконное собирание или распространение сведений о частной жизни </a:t>
            </a:r>
            <a:r>
              <a:rPr lang="ru-RU" sz="1400" smtClean="0">
                <a:latin typeface="Calibri" panose="020F0502020204030204" pitchFamily="34" charset="0"/>
                <a:ea typeface="Calibri" panose="020F0502020204030204" pitchFamily="34" charset="0"/>
                <a:cs typeface="Calibri" panose="020F0502020204030204" pitchFamily="34" charset="0"/>
              </a:rPr>
              <a:t>лица;</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138 ч. 1</a:t>
            </a:r>
            <a:r>
              <a:rPr lang="ru-RU" sz="1400">
                <a:latin typeface="Calibri" panose="020F0502020204030204" pitchFamily="34" charset="0"/>
                <a:ea typeface="Calibri" panose="020F0502020204030204" pitchFamily="34" charset="0"/>
                <a:cs typeface="Calibri" panose="020F0502020204030204" pitchFamily="34" charset="0"/>
              </a:rPr>
              <a:t> - нарушение тайны переписки, телефонных переговоров, почтовых, телеграфных или иных </a:t>
            </a:r>
            <a:r>
              <a:rPr lang="ru-RU" sz="1400" smtClean="0">
                <a:latin typeface="Calibri" panose="020F0502020204030204" pitchFamily="34" charset="0"/>
                <a:ea typeface="Calibri" panose="020F0502020204030204" pitchFamily="34" charset="0"/>
                <a:cs typeface="Calibri" panose="020F0502020204030204" pitchFamily="34" charset="0"/>
              </a:rPr>
              <a:t>сообщений;</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139 ч. 1</a:t>
            </a:r>
            <a:r>
              <a:rPr lang="ru-RU" sz="1400">
                <a:latin typeface="Calibri" panose="020F0502020204030204" pitchFamily="34" charset="0"/>
                <a:ea typeface="Calibri" panose="020F0502020204030204" pitchFamily="34" charset="0"/>
                <a:cs typeface="Calibri" panose="020F0502020204030204" pitchFamily="34" charset="0"/>
              </a:rPr>
              <a:t> - незаконное проникновение в </a:t>
            </a:r>
            <a:r>
              <a:rPr lang="ru-RU" sz="1400" smtClean="0">
                <a:latin typeface="Calibri" panose="020F0502020204030204" pitchFamily="34" charset="0"/>
                <a:ea typeface="Calibri" panose="020F0502020204030204" pitchFamily="34" charset="0"/>
                <a:cs typeface="Calibri" panose="020F0502020204030204" pitchFamily="34" charset="0"/>
              </a:rPr>
              <a:t>жилище;</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144.1</a:t>
            </a:r>
            <a:r>
              <a:rPr lang="ru-RU" sz="1400">
                <a:latin typeface="Calibri" panose="020F0502020204030204" pitchFamily="34" charset="0"/>
                <a:ea typeface="Calibri" panose="020F0502020204030204" pitchFamily="34" charset="0"/>
                <a:cs typeface="Calibri" panose="020F0502020204030204" pitchFamily="34" charset="0"/>
              </a:rPr>
              <a:t> - необоснованный отказ в приеме на работу лица по мотивам достижения им предпенсионного </a:t>
            </a:r>
            <a:r>
              <a:rPr lang="ru-RU" sz="1400" smtClean="0">
                <a:latin typeface="Calibri" panose="020F0502020204030204" pitchFamily="34" charset="0"/>
                <a:ea typeface="Calibri" panose="020F0502020204030204" pitchFamily="34" charset="0"/>
                <a:cs typeface="Calibri" panose="020F0502020204030204" pitchFamily="34" charset="0"/>
              </a:rPr>
              <a:t>возраста;</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145</a:t>
            </a:r>
            <a:r>
              <a:rPr lang="ru-RU" sz="1400">
                <a:latin typeface="Calibri" panose="020F0502020204030204" pitchFamily="34" charset="0"/>
                <a:ea typeface="Calibri" panose="020F0502020204030204" pitchFamily="34" charset="0"/>
                <a:cs typeface="Calibri" panose="020F0502020204030204" pitchFamily="34" charset="0"/>
              </a:rPr>
              <a:t> - необоснованный отказ в приеме на работу </a:t>
            </a:r>
            <a:r>
              <a:rPr lang="ru-RU" sz="1400" smtClean="0">
                <a:latin typeface="Calibri" panose="020F0502020204030204" pitchFamily="34" charset="0"/>
                <a:ea typeface="Calibri" panose="020F0502020204030204" pitchFamily="34" charset="0"/>
                <a:cs typeface="Calibri" panose="020F0502020204030204" pitchFamily="34" charset="0"/>
              </a:rPr>
              <a:t>женщины </a:t>
            </a:r>
            <a:r>
              <a:rPr lang="ru-RU" sz="1400">
                <a:latin typeface="Calibri" panose="020F0502020204030204" pitchFamily="34" charset="0"/>
                <a:ea typeface="Calibri" panose="020F0502020204030204" pitchFamily="34" charset="0"/>
                <a:cs typeface="Calibri" panose="020F0502020204030204" pitchFamily="34" charset="0"/>
              </a:rPr>
              <a:t>по мотивам ее </a:t>
            </a:r>
            <a:r>
              <a:rPr lang="ru-RU" sz="1400" smtClean="0">
                <a:latin typeface="Calibri" panose="020F0502020204030204" pitchFamily="34" charset="0"/>
                <a:ea typeface="Calibri" panose="020F0502020204030204" pitchFamily="34" charset="0"/>
                <a:cs typeface="Calibri" panose="020F0502020204030204" pitchFamily="34" charset="0"/>
              </a:rPr>
              <a:t>беременности;</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146 ч. 1</a:t>
            </a:r>
            <a:r>
              <a:rPr lang="ru-RU" sz="1400">
                <a:latin typeface="Calibri" panose="020F0502020204030204" pitchFamily="34" charset="0"/>
                <a:ea typeface="Calibri" panose="020F0502020204030204" pitchFamily="34" charset="0"/>
                <a:cs typeface="Calibri" panose="020F0502020204030204" pitchFamily="34" charset="0"/>
              </a:rPr>
              <a:t> - присвоение авторства (плагиат</a:t>
            </a:r>
            <a:r>
              <a:rPr lang="ru-RU" sz="1400" smtClean="0">
                <a:latin typeface="Calibri" panose="020F0502020204030204" pitchFamily="34" charset="0"/>
                <a:ea typeface="Calibri" panose="020F0502020204030204" pitchFamily="34" charset="0"/>
                <a:cs typeface="Calibri" panose="020F0502020204030204" pitchFamily="34" charset="0"/>
              </a:rPr>
              <a:t>);</a:t>
            </a:r>
            <a:endParaRPr lang="ru-RU" sz="1400">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0"/>
              </a:spcAft>
            </a:pPr>
            <a:r>
              <a:rPr lang="ru-RU" sz="1400" u="sng">
                <a:latin typeface="Calibri" panose="020F0502020204030204" pitchFamily="34" charset="0"/>
                <a:ea typeface="Calibri" panose="020F0502020204030204" pitchFamily="34" charset="0"/>
                <a:cs typeface="Calibri" panose="020F0502020204030204" pitchFamily="34" charset="0"/>
              </a:rPr>
              <a:t>ст. 147 ч. 1</a:t>
            </a:r>
            <a:r>
              <a:rPr lang="ru-RU" sz="1400">
                <a:latin typeface="Calibri" panose="020F0502020204030204" pitchFamily="34" charset="0"/>
                <a:ea typeface="Calibri" panose="020F0502020204030204" pitchFamily="34" charset="0"/>
                <a:cs typeface="Calibri" panose="020F0502020204030204" pitchFamily="34" charset="0"/>
              </a:rPr>
              <a:t> - незаконное использование изобретения, полезной модели или промышленного образца, разглашение без согласия автора или заявителя сущности изобретения, полезной модели или промышленного образца до официальной публикации сведений о них, присвоение авторства или принуждение к соавторству, если эти деяния причинили крупный ущерб;</a:t>
            </a:r>
          </a:p>
          <a:p>
            <a:pPr marL="457200">
              <a:lnSpc>
                <a:spcPct val="107000"/>
              </a:lnSpc>
              <a:spcAft>
                <a:spcPts val="800"/>
              </a:spcAft>
            </a:pPr>
            <a:r>
              <a:rPr lang="ru-RU" sz="1400" u="sng">
                <a:latin typeface="Calibri" panose="020F0502020204030204" pitchFamily="34" charset="0"/>
                <a:ea typeface="Calibri" panose="020F0502020204030204" pitchFamily="34" charset="0"/>
                <a:cs typeface="Calibri" panose="020F0502020204030204" pitchFamily="34" charset="0"/>
              </a:rPr>
              <a:t>ст. 159 ч. 5-7</a:t>
            </a:r>
            <a:r>
              <a:rPr lang="ru-RU" sz="1400">
                <a:latin typeface="Calibri" panose="020F0502020204030204" pitchFamily="34" charset="0"/>
                <a:ea typeface="Calibri" panose="020F0502020204030204" pitchFamily="34" charset="0"/>
                <a:cs typeface="Calibri" panose="020F0502020204030204" pitchFamily="34" charset="0"/>
              </a:rPr>
              <a:t> - </a:t>
            </a:r>
            <a:r>
              <a:rPr lang="ru-RU" sz="1400" smtClean="0">
                <a:latin typeface="Calibri" panose="020F0502020204030204" pitchFamily="34" charset="0"/>
                <a:ea typeface="Calibri" panose="020F0502020204030204" pitchFamily="34" charset="0"/>
                <a:cs typeface="Calibri" panose="020F0502020204030204" pitchFamily="34" charset="0"/>
              </a:rPr>
              <a:t>мошенничество</a:t>
            </a:r>
            <a:r>
              <a:rPr lang="ru-RU" sz="1400">
                <a:latin typeface="Calibri" panose="020F0502020204030204" pitchFamily="34" charset="0"/>
                <a:ea typeface="Calibri" panose="020F0502020204030204" pitchFamily="34" charset="0"/>
                <a:cs typeface="Calibri" panose="020F0502020204030204" pitchFamily="34" charset="0"/>
              </a:rPr>
              <a:t>, сопряженное с преднамеренным неисполнением договорных обязательств в сфере предпринимательской </a:t>
            </a:r>
            <a:r>
              <a:rPr lang="ru-RU" sz="1400" smtClean="0">
                <a:latin typeface="Calibri" panose="020F0502020204030204" pitchFamily="34" charset="0"/>
                <a:ea typeface="Calibri" panose="020F0502020204030204" pitchFamily="34" charset="0"/>
                <a:cs typeface="Calibri" panose="020F0502020204030204" pitchFamily="34" charset="0"/>
              </a:rPr>
              <a:t>деятельности. </a:t>
            </a:r>
            <a:endParaRPr lang="ru-RU" sz="14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3614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ветлый вариант">
  <a:themeElements>
    <a:clrScheme name="фтс 3">
      <a:dk1>
        <a:srgbClr val="000000"/>
      </a:dk1>
      <a:lt1>
        <a:srgbClr val="FFFFFF"/>
      </a:lt1>
      <a:dk2>
        <a:srgbClr val="000000"/>
      </a:dk2>
      <a:lt2>
        <a:srgbClr val="FFFFFF"/>
      </a:lt2>
      <a:accent1>
        <a:srgbClr val="FFCB19"/>
      </a:accent1>
      <a:accent2>
        <a:srgbClr val="FAA61A"/>
      </a:accent2>
      <a:accent3>
        <a:srgbClr val="00A651"/>
      </a:accent3>
      <a:accent4>
        <a:srgbClr val="007B41"/>
      </a:accent4>
      <a:accent5>
        <a:srgbClr val="005826"/>
      </a:accent5>
      <a:accent6>
        <a:srgbClr val="8E8E8E"/>
      </a:accent6>
      <a:hlink>
        <a:srgbClr val="00A651"/>
      </a:hlink>
      <a:folHlink>
        <a:srgbClr val="005826"/>
      </a:folHlink>
    </a:clrScheme>
    <a:fontScheme name="Другая 4">
      <a:majorFont>
        <a:latin typeface="Arial"/>
        <a:ea typeface=""/>
        <a:cs typeface=""/>
      </a:majorFont>
      <a:minorFont>
        <a:latin typeface="Arial"/>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74219E7C051D9947A1B1A3CF9D9CCC42" ma:contentTypeVersion="0" ma:contentTypeDescription="Создание документа." ma:contentTypeScope="" ma:versionID="822b38ede9a47539c07d28a3a5e6ddb4">
  <xsd:schema xmlns:xsd="http://www.w3.org/2001/XMLSchema" xmlns:p="http://schemas.microsoft.com/office/2006/metadata/properties" targetNamespace="http://schemas.microsoft.com/office/2006/metadata/properties" ma:root="true" ma:fieldsID="53974d1da0c14f073d2cc649cae9f3e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одержимого" ma:readOnly="true"/>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FBDA094-713F-4E8E-A510-1D7DFA87E4F7}">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84E5C61-06BC-445D-801B-B0A4DDF12C26}">
  <ds:schemaRefs>
    <ds:schemaRef ds:uri="http://schemas.microsoft.com/sharepoint/v3/contenttype/forms"/>
  </ds:schemaRefs>
</ds:datastoreItem>
</file>

<file path=customXml/itemProps3.xml><?xml version="1.0" encoding="utf-8"?>
<ds:datastoreItem xmlns:ds="http://schemas.openxmlformats.org/officeDocument/2006/customXml" ds:itemID="{ABCD8A08-6776-4FAD-A515-4C6CA774B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Office Theme</Template>
  <TotalTime>43572</TotalTime>
  <Words>322</Words>
  <Application>Microsoft Office PowerPoint</Application>
  <PresentationFormat>Экран (4:3)</PresentationFormat>
  <Paragraphs>113</Paragraphs>
  <Slides>15</Slides>
  <Notes>15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Calibri</vt:lpstr>
      <vt:lpstr>Светлый вариант</vt:lpstr>
      <vt:lpstr>Доклад на тему: «Виды уголовного преследования, осуществляемые таможенными органами»</vt:lpstr>
      <vt:lpstr>ОПРеделение</vt:lpstr>
      <vt:lpstr>ВИДЫ Уголовного преследования</vt:lpstr>
      <vt:lpstr>Уголовные дела частного обвинения</vt:lpstr>
      <vt:lpstr>Уголовные дела частного обвинения</vt:lpstr>
      <vt:lpstr>Уголовные дела частного обвинения</vt:lpstr>
      <vt:lpstr>Уголовные дела частного обвинения</vt:lpstr>
      <vt:lpstr>Уголовные дела частно-публичного обвинения</vt:lpstr>
      <vt:lpstr>Уголовные дела частно-публичного обвинения</vt:lpstr>
      <vt:lpstr>Уголовные дела частно-публичного обвинения</vt:lpstr>
      <vt:lpstr>Уголовные дела частно-публичного обвинения</vt:lpstr>
      <vt:lpstr>Уголовные дела частно-публичного обвинения</vt:lpstr>
      <vt:lpstr>Уголовные дела частно-публичного обвинения</vt:lpstr>
      <vt:lpstr>Уголовные дела публичного обвинения</vt:lpstr>
      <vt:lpstr>спасибо за внимание!</vt:lpstr>
    </vt:vector>
  </TitlesOfParts>
  <Company>44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Honor</cp:lastModifiedBy>
  <cp:revision>2950</cp:revision>
  <dcterms:created xsi:type="dcterms:W3CDTF">2015-02-25T15:20:40Z</dcterms:created>
  <dcterms:modified xsi:type="dcterms:W3CDTF">2023-09-18T20:25:33Z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0x01010074219E7C051D9947A1B1A3CF9D9CCC42</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ies>
</file>