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16"/>
  </p:notesMasterIdLst>
  <p:sldIdLst>
    <p:sldId id="256" r:id="rId2"/>
    <p:sldId id="259" r:id="rId3"/>
    <p:sldId id="257" r:id="rId4"/>
    <p:sldId id="267" r:id="rId5"/>
    <p:sldId id="268" r:id="rId6"/>
    <p:sldId id="260" r:id="rId7"/>
    <p:sldId id="270" r:id="rId8"/>
    <p:sldId id="261" r:id="rId9"/>
    <p:sldId id="269" r:id="rId10"/>
    <p:sldId id="262" r:id="rId11"/>
    <p:sldId id="263"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0079F1-ED25-4FEA-B1D4-89BC88E47C21}" type="datetimeFigureOut">
              <a:rPr lang="en-IN" smtClean="0"/>
              <a:t>14-12-2024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DA6E9B-D345-4EC6-943C-FDC28CC23C83}" type="slidenum">
              <a:rPr lang="en-IN" smtClean="0"/>
              <a:t>‹#›</a:t>
            </a:fld>
            <a:endParaRPr lang="en-IN"/>
          </a:p>
        </p:txBody>
      </p:sp>
    </p:spTree>
    <p:extLst>
      <p:ext uri="{BB962C8B-B14F-4D97-AF65-F5344CB8AC3E}">
        <p14:creationId xmlns:p14="http://schemas.microsoft.com/office/powerpoint/2010/main" val="4253484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DA6E9B-D345-4EC6-943C-FDC28CC23C83}" type="slidenum">
              <a:rPr lang="en-IN" smtClean="0"/>
              <a:t>13</a:t>
            </a:fld>
            <a:endParaRPr lang="en-IN"/>
          </a:p>
        </p:txBody>
      </p:sp>
    </p:spTree>
    <p:extLst>
      <p:ext uri="{BB962C8B-B14F-4D97-AF65-F5344CB8AC3E}">
        <p14:creationId xmlns:p14="http://schemas.microsoft.com/office/powerpoint/2010/main" val="33888058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6CB2773-ED24-4F1C-99A0-2EAA852C5D09}" type="datetimeFigureOut">
              <a:rPr lang="en-IN" smtClean="0"/>
              <a:t>14-12-2024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63DE7227-02BB-474B-AA13-B7E0C6D0D8A1}"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9735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CB2773-ED24-4F1C-99A0-2EAA852C5D09}" type="datetimeFigureOut">
              <a:rPr lang="en-IN" smtClean="0"/>
              <a:t>14-12-2024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DE7227-02BB-474B-AA13-B7E0C6D0D8A1}" type="slidenum">
              <a:rPr lang="en-IN" smtClean="0"/>
              <a:t>‹#›</a:t>
            </a:fld>
            <a:endParaRPr lang="en-IN"/>
          </a:p>
        </p:txBody>
      </p:sp>
    </p:spTree>
    <p:extLst>
      <p:ext uri="{BB962C8B-B14F-4D97-AF65-F5344CB8AC3E}">
        <p14:creationId xmlns:p14="http://schemas.microsoft.com/office/powerpoint/2010/main" val="1189704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CB2773-ED24-4F1C-99A0-2EAA852C5D09}" type="datetimeFigureOut">
              <a:rPr lang="en-IN" smtClean="0"/>
              <a:t>14-12-2024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DE7227-02BB-474B-AA13-B7E0C6D0D8A1}"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8391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CB2773-ED24-4F1C-99A0-2EAA852C5D09}" type="datetimeFigureOut">
              <a:rPr lang="en-IN" smtClean="0"/>
              <a:t>14-12-2024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DE7227-02BB-474B-AA13-B7E0C6D0D8A1}"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8176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CB2773-ED24-4F1C-99A0-2EAA852C5D09}" type="datetimeFigureOut">
              <a:rPr lang="en-IN" smtClean="0"/>
              <a:t>14-12-2024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DE7227-02BB-474B-AA13-B7E0C6D0D8A1}" type="slidenum">
              <a:rPr lang="en-IN" smtClean="0"/>
              <a:t>‹#›</a:t>
            </a:fld>
            <a:endParaRPr lang="en-IN"/>
          </a:p>
        </p:txBody>
      </p:sp>
    </p:spTree>
    <p:extLst>
      <p:ext uri="{BB962C8B-B14F-4D97-AF65-F5344CB8AC3E}">
        <p14:creationId xmlns:p14="http://schemas.microsoft.com/office/powerpoint/2010/main" val="337453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CB2773-ED24-4F1C-99A0-2EAA852C5D09}" type="datetimeFigureOut">
              <a:rPr lang="en-IN" smtClean="0"/>
              <a:t>14-12-2024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DE7227-02BB-474B-AA13-B7E0C6D0D8A1}"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92258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CB2773-ED24-4F1C-99A0-2EAA852C5D09}" type="datetimeFigureOut">
              <a:rPr lang="en-IN" smtClean="0"/>
              <a:t>14-12-2024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DE7227-02BB-474B-AA13-B7E0C6D0D8A1}"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1851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CB2773-ED24-4F1C-99A0-2EAA852C5D09}" type="datetimeFigureOut">
              <a:rPr lang="en-IN" smtClean="0"/>
              <a:t>14-12-2024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DE7227-02BB-474B-AA13-B7E0C6D0D8A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05723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CB2773-ED24-4F1C-99A0-2EAA852C5D09}" type="datetimeFigureOut">
              <a:rPr lang="en-IN" smtClean="0"/>
              <a:t>14-12-2024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DE7227-02BB-474B-AA13-B7E0C6D0D8A1}"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9453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CB2773-ED24-4F1C-99A0-2EAA852C5D09}" type="datetimeFigureOut">
              <a:rPr lang="en-IN" smtClean="0"/>
              <a:t>14-12-2024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DE7227-02BB-474B-AA13-B7E0C6D0D8A1}" type="slidenum">
              <a:rPr lang="en-IN" smtClean="0"/>
              <a:t>‹#›</a:t>
            </a:fld>
            <a:endParaRPr lang="en-IN"/>
          </a:p>
        </p:txBody>
      </p:sp>
    </p:spTree>
    <p:extLst>
      <p:ext uri="{BB962C8B-B14F-4D97-AF65-F5344CB8AC3E}">
        <p14:creationId xmlns:p14="http://schemas.microsoft.com/office/powerpoint/2010/main" val="1148505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CB2773-ED24-4F1C-99A0-2EAA852C5D09}" type="datetimeFigureOut">
              <a:rPr lang="en-IN" smtClean="0"/>
              <a:t>14-12-2024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DE7227-02BB-474B-AA13-B7E0C6D0D8A1}"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1642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CB2773-ED24-4F1C-99A0-2EAA852C5D09}" type="datetimeFigureOut">
              <a:rPr lang="en-IN" smtClean="0"/>
              <a:t>14-12-2024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DE7227-02BB-474B-AA13-B7E0C6D0D8A1}" type="slidenum">
              <a:rPr lang="en-IN" smtClean="0"/>
              <a:t>‹#›</a:t>
            </a:fld>
            <a:endParaRPr lang="en-IN"/>
          </a:p>
        </p:txBody>
      </p:sp>
    </p:spTree>
    <p:extLst>
      <p:ext uri="{BB962C8B-B14F-4D97-AF65-F5344CB8AC3E}">
        <p14:creationId xmlns:p14="http://schemas.microsoft.com/office/powerpoint/2010/main" val="4068080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CB2773-ED24-4F1C-99A0-2EAA852C5D09}" type="datetimeFigureOut">
              <a:rPr lang="en-IN" smtClean="0"/>
              <a:t>14-12-2024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DE7227-02BB-474B-AA13-B7E0C6D0D8A1}"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8162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CB2773-ED24-4F1C-99A0-2EAA852C5D09}" type="datetimeFigureOut">
              <a:rPr lang="en-IN" smtClean="0"/>
              <a:t>14-12-2024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DE7227-02BB-474B-AA13-B7E0C6D0D8A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5334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CB2773-ED24-4F1C-99A0-2EAA852C5D09}" type="datetimeFigureOut">
              <a:rPr lang="en-IN" smtClean="0"/>
              <a:t>14-12-2024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DE7227-02BB-474B-AA13-B7E0C6D0D8A1}" type="slidenum">
              <a:rPr lang="en-IN" smtClean="0"/>
              <a:t>‹#›</a:t>
            </a:fld>
            <a:endParaRPr lang="en-IN"/>
          </a:p>
        </p:txBody>
      </p:sp>
    </p:spTree>
    <p:extLst>
      <p:ext uri="{BB962C8B-B14F-4D97-AF65-F5344CB8AC3E}">
        <p14:creationId xmlns:p14="http://schemas.microsoft.com/office/powerpoint/2010/main" val="3689477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CB2773-ED24-4F1C-99A0-2EAA852C5D09}" type="datetimeFigureOut">
              <a:rPr lang="en-IN" smtClean="0"/>
              <a:t>14-12-2024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DE7227-02BB-474B-AA13-B7E0C6D0D8A1}"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6968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CB2773-ED24-4F1C-99A0-2EAA852C5D09}" type="datetimeFigureOut">
              <a:rPr lang="en-IN" smtClean="0"/>
              <a:t>14-12-2024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DE7227-02BB-474B-AA13-B7E0C6D0D8A1}" type="slidenum">
              <a:rPr lang="en-IN" smtClean="0"/>
              <a:t>‹#›</a:t>
            </a:fld>
            <a:endParaRPr lang="en-IN"/>
          </a:p>
        </p:txBody>
      </p:sp>
    </p:spTree>
    <p:extLst>
      <p:ext uri="{BB962C8B-B14F-4D97-AF65-F5344CB8AC3E}">
        <p14:creationId xmlns:p14="http://schemas.microsoft.com/office/powerpoint/2010/main" val="4206029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CB2773-ED24-4F1C-99A0-2EAA852C5D09}" type="datetimeFigureOut">
              <a:rPr lang="en-IN" smtClean="0"/>
              <a:t>14-12-2024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3DE7227-02BB-474B-AA13-B7E0C6D0D8A1}" type="slidenum">
              <a:rPr lang="en-IN" smtClean="0"/>
              <a:t>‹#›</a:t>
            </a:fld>
            <a:endParaRPr lang="en-IN"/>
          </a:p>
        </p:txBody>
      </p:sp>
    </p:spTree>
    <p:extLst>
      <p:ext uri="{BB962C8B-B14F-4D97-AF65-F5344CB8AC3E}">
        <p14:creationId xmlns:p14="http://schemas.microsoft.com/office/powerpoint/2010/main" val="3316868598"/>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 id="2147483962" r:id="rId12"/>
    <p:sldLayoutId id="2147483963" r:id="rId13"/>
    <p:sldLayoutId id="2147483964" r:id="rId14"/>
    <p:sldLayoutId id="2147483965" r:id="rId15"/>
    <p:sldLayoutId id="2147483966" r:id="rId16"/>
    <p:sldLayoutId id="214748396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1109/ACCESS.2022.3174108" TargetMode="External"/><Relationship Id="rId2" Type="http://schemas.openxmlformats.org/officeDocument/2006/relationships/hyperlink" Target="https://doi.org/10.1016/j.patcog.2021.108098" TargetMode="External"/><Relationship Id="rId1" Type="http://schemas.openxmlformats.org/officeDocument/2006/relationships/slideLayout" Target="../slideLayouts/slideLayout7.xml"/><Relationship Id="rId5" Type="http://schemas.openxmlformats.org/officeDocument/2006/relationships/hyperlink" Target="https://doi.org/10.1109/ICMI60790.2024.10585622" TargetMode="External"/><Relationship Id="rId4" Type="http://schemas.openxmlformats.org/officeDocument/2006/relationships/hyperlink" Target="https://doi.org/10.1109/TAI.2024.3444742"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2A715-9D93-4A9F-1452-963AA07A4AAB}"/>
              </a:ext>
            </a:extLst>
          </p:cNvPr>
          <p:cNvSpPr>
            <a:spLocks noGrp="1"/>
          </p:cNvSpPr>
          <p:nvPr>
            <p:ph type="ctrTitle"/>
          </p:nvPr>
        </p:nvSpPr>
        <p:spPr>
          <a:xfrm>
            <a:off x="1345914" y="1166219"/>
            <a:ext cx="9500171" cy="2262781"/>
          </a:xfrm>
        </p:spPr>
        <p:txBody>
          <a:bodyPr>
            <a:normAutofit/>
          </a:bodyPr>
          <a:lstStyle/>
          <a:p>
            <a:pPr algn="ctr"/>
            <a:r>
              <a:rPr lang="en-IN" sz="4800" b="1" u="sng" dirty="0">
                <a:effectLst>
                  <a:outerShdw blurRad="38100" dist="38100" dir="2700000" algn="tl">
                    <a:srgbClr val="000000">
                      <a:alpha val="43137"/>
                    </a:srgbClr>
                  </a:outerShdw>
                </a:effectLst>
              </a:rPr>
              <a:t>GENERATIVE AI MODEL FROM SCRATCH</a:t>
            </a:r>
          </a:p>
        </p:txBody>
      </p:sp>
      <p:sp>
        <p:nvSpPr>
          <p:cNvPr id="3" name="Subtitle 2">
            <a:extLst>
              <a:ext uri="{FF2B5EF4-FFF2-40B4-BE49-F238E27FC236}">
                <a16:creationId xmlns:a16="http://schemas.microsoft.com/office/drawing/2014/main" id="{F0F61FFE-97B2-74C5-0AB0-91AD7290D2D2}"/>
              </a:ext>
            </a:extLst>
          </p:cNvPr>
          <p:cNvSpPr>
            <a:spLocks noGrp="1"/>
          </p:cNvSpPr>
          <p:nvPr>
            <p:ph type="subTitle" idx="1"/>
          </p:nvPr>
        </p:nvSpPr>
        <p:spPr>
          <a:xfrm>
            <a:off x="1849348" y="3602038"/>
            <a:ext cx="8818652" cy="3055616"/>
          </a:xfrm>
        </p:spPr>
        <p:txBody>
          <a:bodyPr>
            <a:normAutofit/>
          </a:bodyPr>
          <a:lstStyle/>
          <a:p>
            <a:r>
              <a:rPr lang="en-IN" b="1" dirty="0"/>
              <a:t>TEAM MEMBERS:                                                    </a:t>
            </a:r>
          </a:p>
          <a:p>
            <a:r>
              <a:rPr lang="en-IN" sz="1600" b="1" dirty="0"/>
              <a:t>VENKATA SAI KUMAR(1SI22AD054)</a:t>
            </a:r>
          </a:p>
          <a:p>
            <a:r>
              <a:rPr lang="en-IN" sz="1600" b="1" dirty="0"/>
              <a:t>RUSHIKESH(1SI22AD045)</a:t>
            </a:r>
          </a:p>
          <a:p>
            <a:r>
              <a:rPr lang="en-IN" sz="1600" b="1" dirty="0"/>
              <a:t>NASIR HUSEN(1SI23AD407)</a:t>
            </a:r>
          </a:p>
          <a:p>
            <a:endParaRPr lang="en-IN" sz="1800" b="1" dirty="0"/>
          </a:p>
          <a:p>
            <a:r>
              <a:rPr lang="en-IN" b="1" dirty="0"/>
              <a:t>UNDER THE GUIDANCE OF:</a:t>
            </a:r>
          </a:p>
          <a:p>
            <a:r>
              <a:rPr lang="en-IN" sz="1800" b="1" dirty="0"/>
              <a:t>DR.R M SAVITHRSMMA</a:t>
            </a:r>
          </a:p>
          <a:p>
            <a:endParaRPr lang="en-IN" sz="1800" b="1" dirty="0"/>
          </a:p>
          <a:p>
            <a:endParaRPr lang="en-IN" sz="1800" b="1" dirty="0"/>
          </a:p>
        </p:txBody>
      </p:sp>
    </p:spTree>
    <p:extLst>
      <p:ext uri="{BB962C8B-B14F-4D97-AF65-F5344CB8AC3E}">
        <p14:creationId xmlns:p14="http://schemas.microsoft.com/office/powerpoint/2010/main" val="1559354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9F175-81BB-A61C-0FA7-CAD88019E50C}"/>
              </a:ext>
            </a:extLst>
          </p:cNvPr>
          <p:cNvSpPr>
            <a:spLocks noGrp="1"/>
          </p:cNvSpPr>
          <p:nvPr>
            <p:ph type="title" idx="4294967295"/>
          </p:nvPr>
        </p:nvSpPr>
        <p:spPr>
          <a:xfrm>
            <a:off x="924675" y="307619"/>
            <a:ext cx="9601200" cy="1303338"/>
          </a:xfrm>
        </p:spPr>
        <p:txBody>
          <a:bodyPr>
            <a:normAutofit/>
          </a:bodyPr>
          <a:lstStyle/>
          <a:p>
            <a:pPr algn="l"/>
            <a:r>
              <a:rPr lang="en-IN" sz="3600" b="1" dirty="0">
                <a:latin typeface="Calibri" panose="020F0502020204030204" pitchFamily="34" charset="0"/>
                <a:ea typeface="Calibri" panose="020F0502020204030204" pitchFamily="34" charset="0"/>
                <a:cs typeface="Calibri" panose="020F0502020204030204" pitchFamily="34" charset="0"/>
              </a:rPr>
              <a:t>Requirements</a:t>
            </a:r>
          </a:p>
        </p:txBody>
      </p:sp>
      <p:sp>
        <p:nvSpPr>
          <p:cNvPr id="4" name="Rectangle 1">
            <a:extLst>
              <a:ext uri="{FF2B5EF4-FFF2-40B4-BE49-F238E27FC236}">
                <a16:creationId xmlns:a16="http://schemas.microsoft.com/office/drawing/2014/main" id="{3BBE9F89-6F7C-E198-AEB7-95BBF77E4790}"/>
              </a:ext>
            </a:extLst>
          </p:cNvPr>
          <p:cNvSpPr>
            <a:spLocks noGrp="1" noChangeArrowheads="1"/>
          </p:cNvSpPr>
          <p:nvPr>
            <p:ph idx="4294967295"/>
          </p:nvPr>
        </p:nvSpPr>
        <p:spPr bwMode="auto">
          <a:xfrm>
            <a:off x="1027416" y="1364056"/>
            <a:ext cx="9867900" cy="480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Hardware Requirements</a:t>
            </a: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defTabSz="914400" eaLnBrk="0" fontAlgn="base" hangingPunct="0">
              <a:spcBef>
                <a:spcPct val="0"/>
              </a:spcBef>
              <a:spcAft>
                <a:spcPct val="0"/>
              </a:spcAft>
              <a:buClrTx/>
              <a:buSzTx/>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GPU:</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 dedicated GPU (e.g., NVIDIA RTX or Tesla) is highly recommended for accelerating the training </a:t>
            </a:r>
          </a:p>
          <a:p>
            <a:pPr defTabSz="914400" eaLnBrk="0" fontAlgn="base" hangingPunct="0">
              <a:spcBef>
                <a:spcPct val="0"/>
              </a:spcBef>
              <a:spcAft>
                <a:spcPct val="0"/>
              </a:spcAft>
              <a:buClrTx/>
              <a:buSzTx/>
            </a:pPr>
            <a:r>
              <a:rPr lang="en-US" altLang="en-US" sz="1600" dirty="0">
                <a:latin typeface="Calibri" panose="020F0502020204030204" pitchFamily="34" charset="0"/>
                <a:ea typeface="Calibri" panose="020F0502020204030204" pitchFamily="34" charset="0"/>
                <a:cs typeface="Calibri" panose="020F0502020204030204" pitchFamily="34" charset="0"/>
              </a:rPr>
              <a:t>  </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process of deep learning models, especially RNNs. </a:t>
            </a:r>
          </a:p>
          <a:p>
            <a:pPr defTabSz="914400" eaLnBrk="0" fontAlgn="base" hangingPunct="0">
              <a:spcBef>
                <a:spcPct val="0"/>
              </a:spcBef>
              <a:spcAft>
                <a:spcPct val="0"/>
              </a:spcAft>
              <a:buClrTx/>
              <a:buSzTx/>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Storage:</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Sufficient SSD storage (at least 256 GB) is necessary to accommodate the training dataset,</a:t>
            </a:r>
          </a:p>
          <a:p>
            <a:pPr defTabSz="914400" eaLnBrk="0" fontAlgn="base" hangingPunct="0">
              <a:spcBef>
                <a:spcPct val="0"/>
              </a:spcBef>
              <a:spcAft>
                <a:spcPct val="0"/>
              </a:spcAft>
              <a:buClrTx/>
              <a:buSzTx/>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model checkpoints, and intermediate files. </a:t>
            </a:r>
          </a:p>
          <a:p>
            <a:pPr defTabSz="914400" eaLnBrk="0" fontAlgn="base" hangingPunct="0">
              <a:spcBef>
                <a:spcPct val="0"/>
              </a:spcBef>
              <a:spcAft>
                <a:spcPct val="0"/>
              </a:spcAft>
              <a:buClrTx/>
              <a:buSzTx/>
            </a:pP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defTabSz="914400" eaLnBrk="0" fontAlgn="base" hangingPunct="0">
              <a:spcBef>
                <a:spcPct val="0"/>
              </a:spcBef>
              <a:spcAft>
                <a:spcPct val="0"/>
              </a:spcAft>
              <a:buClrTx/>
              <a:buSzTx/>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Software Requirements</a:t>
            </a:r>
          </a:p>
          <a:p>
            <a:pPr defTabSz="914400" eaLnBrk="0" fontAlgn="base" hangingPunct="0">
              <a:spcBef>
                <a:spcPct val="0"/>
              </a:spcBef>
              <a:spcAft>
                <a:spcPct val="0"/>
              </a:spcAft>
              <a:buClrTx/>
              <a:buSzTx/>
            </a:pP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defTabSz="914400" eaLnBrk="0" fontAlgn="base" hangingPunct="0">
              <a:spcBef>
                <a:spcPct val="0"/>
              </a:spcBef>
              <a:spcAft>
                <a:spcPct val="0"/>
              </a:spcAft>
              <a:buClrTx/>
              <a:buSzTx/>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Operating System:</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Linux (Ubuntu recommended) is generally preferred for deep learning due to its compatibility and </a:t>
            </a:r>
          </a:p>
          <a:p>
            <a:pPr lvl="1" defTabSz="914400" eaLnBrk="0" fontAlgn="base" hangingPunct="0">
              <a:spcBef>
                <a:spcPct val="0"/>
              </a:spcBef>
              <a:spcAft>
                <a:spcPct val="0"/>
              </a:spcAft>
              <a:buClrTx/>
              <a:buSzTx/>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performance. </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Windows and macOS can also be used, but may require additional setup and configuration. </a:t>
            </a:r>
          </a:p>
          <a:p>
            <a:pPr defTabSz="914400" eaLnBrk="0" fontAlgn="base" hangingPunct="0">
              <a:spcBef>
                <a:spcPct val="0"/>
              </a:spcBef>
              <a:spcAft>
                <a:spcPct val="0"/>
              </a:spcAft>
              <a:buClrTx/>
              <a:buSzTx/>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Deep Learning Framework:</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TensorFlow or </a:t>
            </a:r>
            <a:r>
              <a:rPr kumimoji="0" lang="en-US" altLang="en-US" sz="16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PyTorch</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These are the most popular and widely used frameworks for building and</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training neural networks. Choose one based on your preference and the specific needs of your project. </a:t>
            </a:r>
          </a:p>
          <a:p>
            <a:pPr defTabSz="914400" eaLnBrk="0" fontAlgn="base" hangingPunct="0">
              <a:spcBef>
                <a:spcPct val="0"/>
              </a:spcBef>
              <a:spcAft>
                <a:spcPct val="0"/>
              </a:spcAft>
              <a:buClrTx/>
              <a:buSzTx/>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Development Environment:</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Python: The primary programming language for AI development. </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Jupyter</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Notebook: An excellent tool for interactive coding, data exploration, and visualization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471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34438D-0A25-CB0E-851F-F8089B43E164}"/>
              </a:ext>
            </a:extLst>
          </p:cNvPr>
          <p:cNvSpPr>
            <a:spLocks noGrp="1"/>
          </p:cNvSpPr>
          <p:nvPr>
            <p:ph idx="4294967295"/>
          </p:nvPr>
        </p:nvSpPr>
        <p:spPr>
          <a:xfrm>
            <a:off x="852755" y="677292"/>
            <a:ext cx="9750176" cy="3317875"/>
          </a:xfrm>
        </p:spPr>
        <p:txBody>
          <a:bodyPr>
            <a:normAutofit fontScale="25000" lnSpcReduction="20000"/>
          </a:bodyPr>
          <a:lstStyle/>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en-US" sz="8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Libraries</a:t>
            </a:r>
          </a:p>
          <a:p>
            <a:pPr marL="0" marR="0" lvl="0" indent="0" algn="l" defTabSz="914400" rtl="0" eaLnBrk="0" fontAlgn="base" latinLnBrk="0" hangingPunct="0">
              <a:lnSpc>
                <a:spcPct val="120000"/>
              </a:lnSpc>
              <a:spcBef>
                <a:spcPct val="0"/>
              </a:spcBef>
              <a:spcAft>
                <a:spcPct val="0"/>
              </a:spcAft>
              <a:buClrTx/>
              <a:buSzTx/>
              <a:buFontTx/>
              <a:buNone/>
              <a:tabLst/>
            </a:pPr>
            <a:endParaRPr kumimoji="0" lang="en-US" altLang="en-US" sz="6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20000"/>
              </a:lnSpc>
              <a:spcBef>
                <a:spcPct val="0"/>
              </a:spcBef>
              <a:spcAft>
                <a:spcPct val="0"/>
              </a:spcAft>
              <a:buClrTx/>
              <a:buSzTx/>
              <a:buFontTx/>
              <a:buChar char="•"/>
              <a:tabLst/>
            </a:pPr>
            <a:r>
              <a:rPr kumimoji="0" lang="en-US" altLang="en-US" sz="6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NumPy:</a:t>
            </a:r>
            <a:r>
              <a:rPr kumimoji="0" lang="en-US" altLang="en-US" sz="6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Fundamental package for numerical computing in Python. </a:t>
            </a:r>
          </a:p>
          <a:p>
            <a:pPr marL="0" marR="0" lvl="0" indent="0" algn="l" defTabSz="914400" rtl="0" eaLnBrk="0" fontAlgn="base" latinLnBrk="0" hangingPunct="0">
              <a:lnSpc>
                <a:spcPct val="120000"/>
              </a:lnSpc>
              <a:spcBef>
                <a:spcPct val="0"/>
              </a:spcBef>
              <a:spcAft>
                <a:spcPct val="0"/>
              </a:spcAft>
              <a:buClrTx/>
              <a:buSzTx/>
              <a:buFontTx/>
              <a:buChar char="•"/>
              <a:tabLst/>
            </a:pPr>
            <a:r>
              <a:rPr kumimoji="0" lang="en-US" altLang="en-US" sz="6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Pandas:</a:t>
            </a:r>
            <a:r>
              <a:rPr kumimoji="0" lang="en-US" altLang="en-US" sz="6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Powerful library for data manipulation and analysis. </a:t>
            </a:r>
          </a:p>
          <a:p>
            <a:pPr marL="0" marR="0" lvl="0" indent="0" algn="l" defTabSz="914400" rtl="0" eaLnBrk="0" fontAlgn="base" latinLnBrk="0" hangingPunct="0">
              <a:lnSpc>
                <a:spcPct val="120000"/>
              </a:lnSpc>
              <a:spcBef>
                <a:spcPct val="0"/>
              </a:spcBef>
              <a:spcAft>
                <a:spcPct val="0"/>
              </a:spcAft>
              <a:buClrTx/>
              <a:buSzTx/>
              <a:buFontTx/>
              <a:buChar char="•"/>
              <a:tabLst/>
            </a:pPr>
            <a:r>
              <a:rPr kumimoji="0" lang="en-US" altLang="en-US" sz="64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Keras</a:t>
            </a:r>
            <a:r>
              <a:rPr kumimoji="0" lang="en-US" altLang="en-US" sz="6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6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(if using TensorFlow) High-level API that simplifies the process of building and training neural networks. </a:t>
            </a:r>
          </a:p>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en-US" sz="6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Dataset Requirements</a:t>
            </a:r>
            <a:endParaRPr kumimoji="0" lang="en-US" altLang="en-US" sz="6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20000"/>
              </a:lnSpc>
              <a:spcBef>
                <a:spcPct val="0"/>
              </a:spcBef>
              <a:spcAft>
                <a:spcPct val="0"/>
              </a:spcAft>
              <a:buClrTx/>
              <a:buSzTx/>
              <a:buFontTx/>
              <a:buChar char="•"/>
              <a:tabLst/>
            </a:pPr>
            <a:r>
              <a:rPr kumimoji="0" lang="en-US" altLang="en-US" sz="6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Text Corpus:</a:t>
            </a:r>
            <a:r>
              <a:rPr kumimoji="0" lang="en-US" altLang="en-US" sz="6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 large and diverse text corpus is essential for training a robust text generation model. The dataset should be relevant to the specific tasks and domains you intend to target. Examples include: </a:t>
            </a:r>
          </a:p>
          <a:p>
            <a:pPr marL="457200" marR="0" lvl="1" indent="0" algn="l" defTabSz="914400" rtl="0" eaLnBrk="0" fontAlgn="base" latinLnBrk="0" hangingPunct="0">
              <a:lnSpc>
                <a:spcPct val="120000"/>
              </a:lnSpc>
              <a:spcBef>
                <a:spcPct val="0"/>
              </a:spcBef>
              <a:spcAft>
                <a:spcPct val="0"/>
              </a:spcAft>
              <a:buClrTx/>
              <a:buSzTx/>
              <a:buFontTx/>
              <a:buChar char="•"/>
              <a:tabLst/>
            </a:pPr>
            <a:r>
              <a:rPr kumimoji="0" lang="en-US" altLang="en-US" sz="6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Books, articles, and news articles </a:t>
            </a:r>
          </a:p>
          <a:p>
            <a:pPr marL="457200" marR="0" lvl="1" indent="0" algn="l" defTabSz="914400" rtl="0" eaLnBrk="0" fontAlgn="base" latinLnBrk="0" hangingPunct="0">
              <a:lnSpc>
                <a:spcPct val="120000"/>
              </a:lnSpc>
              <a:spcBef>
                <a:spcPct val="0"/>
              </a:spcBef>
              <a:spcAft>
                <a:spcPct val="0"/>
              </a:spcAft>
              <a:buClrTx/>
              <a:buSzTx/>
              <a:buFontTx/>
              <a:buChar char="•"/>
              <a:tabLst/>
            </a:pPr>
            <a:r>
              <a:rPr kumimoji="0" lang="en-US" altLang="en-US" sz="6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Dialogues and conversations </a:t>
            </a:r>
          </a:p>
          <a:p>
            <a:pPr marL="457200" marR="0" lvl="1" indent="0" algn="l" defTabSz="914400" rtl="0" eaLnBrk="0" fontAlgn="base" latinLnBrk="0" hangingPunct="0">
              <a:lnSpc>
                <a:spcPct val="120000"/>
              </a:lnSpc>
              <a:spcBef>
                <a:spcPct val="0"/>
              </a:spcBef>
              <a:spcAft>
                <a:spcPct val="0"/>
              </a:spcAft>
              <a:buClrTx/>
              <a:buSzTx/>
              <a:buFontTx/>
              <a:buChar char="•"/>
              <a:tabLst/>
            </a:pPr>
            <a:r>
              <a:rPr kumimoji="0" lang="en-US" altLang="en-US" sz="6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Codebases </a:t>
            </a:r>
          </a:p>
          <a:p>
            <a:pPr marL="0" marR="0" lvl="0" indent="0" algn="l" defTabSz="914400" rtl="0" eaLnBrk="0" fontAlgn="base" latinLnBrk="0" hangingPunct="0">
              <a:lnSpc>
                <a:spcPct val="120000"/>
              </a:lnSpc>
              <a:spcBef>
                <a:spcPct val="0"/>
              </a:spcBef>
              <a:spcAft>
                <a:spcPct val="0"/>
              </a:spcAft>
              <a:buClrTx/>
              <a:buSzTx/>
              <a:buFontTx/>
              <a:buChar char="•"/>
              <a:tabLst/>
            </a:pPr>
            <a:r>
              <a:rPr kumimoji="0" lang="en-US" altLang="en-US" sz="6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Data Preprocessing:</a:t>
            </a:r>
            <a:r>
              <a:rPr kumimoji="0" lang="en-US" altLang="en-US" sz="6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marL="457200" marR="0" lvl="1" indent="0" algn="l" defTabSz="914400" rtl="0" eaLnBrk="0" fontAlgn="base" latinLnBrk="0" hangingPunct="0">
              <a:lnSpc>
                <a:spcPct val="120000"/>
              </a:lnSpc>
              <a:spcBef>
                <a:spcPct val="0"/>
              </a:spcBef>
              <a:spcAft>
                <a:spcPct val="0"/>
              </a:spcAft>
              <a:buClrTx/>
              <a:buSzTx/>
              <a:buFontTx/>
              <a:buChar char="•"/>
              <a:tabLst/>
            </a:pPr>
            <a:r>
              <a:rPr kumimoji="0" lang="en-US" altLang="en-US" sz="6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Tokenization:</a:t>
            </a:r>
            <a:r>
              <a:rPr kumimoji="0" lang="en-US" altLang="en-US" sz="6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Breaking down the text into individual words or sub-words. </a:t>
            </a:r>
          </a:p>
          <a:p>
            <a:pPr marL="457200" marR="0" lvl="1" indent="0" algn="l" defTabSz="914400" rtl="0" eaLnBrk="0" fontAlgn="base" latinLnBrk="0" hangingPunct="0">
              <a:lnSpc>
                <a:spcPct val="120000"/>
              </a:lnSpc>
              <a:spcBef>
                <a:spcPct val="0"/>
              </a:spcBef>
              <a:spcAft>
                <a:spcPct val="0"/>
              </a:spcAft>
              <a:buClrTx/>
              <a:buSzTx/>
              <a:buFontTx/>
              <a:buChar char="•"/>
              <a:tabLst/>
            </a:pPr>
            <a:r>
              <a:rPr kumimoji="0" lang="en-US" altLang="en-US" sz="6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Normalization:</a:t>
            </a:r>
            <a:r>
              <a:rPr kumimoji="0" lang="en-US" altLang="en-US" sz="6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Handling inconsistencies like capitalization, punctuation, and special characters. </a:t>
            </a:r>
          </a:p>
          <a:p>
            <a:pPr marL="457200" marR="0" lvl="1" indent="0" algn="l" defTabSz="914400" rtl="0" eaLnBrk="0" fontAlgn="base" latinLnBrk="0" hangingPunct="0">
              <a:lnSpc>
                <a:spcPct val="120000"/>
              </a:lnSpc>
              <a:spcBef>
                <a:spcPct val="0"/>
              </a:spcBef>
              <a:spcAft>
                <a:spcPct val="0"/>
              </a:spcAft>
              <a:buClrTx/>
              <a:buSzTx/>
              <a:buFontTx/>
              <a:buChar char="•"/>
              <a:tabLst/>
            </a:pPr>
            <a:r>
              <a:rPr kumimoji="0" lang="en-US" altLang="en-US" sz="6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Cleaning:</a:t>
            </a:r>
            <a:r>
              <a:rPr kumimoji="0" lang="en-US" altLang="en-US" sz="6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Removing noise and irrelevant data. </a:t>
            </a:r>
          </a:p>
          <a:p>
            <a:pPr marL="0" marR="0" lvl="0" indent="0" algn="l" defTabSz="914400" rtl="0" eaLnBrk="0" fontAlgn="base" latinLnBrk="0" hangingPunct="0">
              <a:lnSpc>
                <a:spcPct val="120000"/>
              </a:lnSpc>
              <a:spcBef>
                <a:spcPct val="0"/>
              </a:spcBef>
              <a:spcAft>
                <a:spcPct val="0"/>
              </a:spcAft>
              <a:buClrTx/>
              <a:buSzTx/>
              <a:buFontTx/>
              <a:buChar char="•"/>
              <a:tabLst/>
            </a:pPr>
            <a:r>
              <a:rPr kumimoji="0" lang="en-US" altLang="en-US" sz="6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Data Augmentation:</a:t>
            </a:r>
            <a:r>
              <a:rPr kumimoji="0" lang="en-US" altLang="en-US" sz="6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(Optional) Techniques like: </a:t>
            </a:r>
          </a:p>
          <a:p>
            <a:pPr marL="457200" marR="0" lvl="1" indent="0" algn="l" defTabSz="914400" rtl="0" eaLnBrk="0" fontAlgn="base" latinLnBrk="0" hangingPunct="0">
              <a:lnSpc>
                <a:spcPct val="120000"/>
              </a:lnSpc>
              <a:spcBef>
                <a:spcPct val="0"/>
              </a:spcBef>
              <a:spcAft>
                <a:spcPct val="0"/>
              </a:spcAft>
              <a:buClrTx/>
              <a:buSzTx/>
              <a:buFontTx/>
              <a:buChar char="•"/>
              <a:tabLst/>
            </a:pPr>
            <a:r>
              <a:rPr kumimoji="0" lang="en-US" altLang="en-US" sz="6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Back-translation:</a:t>
            </a:r>
            <a:r>
              <a:rPr kumimoji="0" lang="en-US" altLang="en-US" sz="6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Translating the text to another language and then back to the original. </a:t>
            </a:r>
          </a:p>
          <a:p>
            <a:pPr marL="457200" marR="0" lvl="1" indent="0" algn="l" defTabSz="914400" rtl="0" eaLnBrk="0" fontAlgn="base" latinLnBrk="0" hangingPunct="0">
              <a:lnSpc>
                <a:spcPct val="120000"/>
              </a:lnSpc>
              <a:spcBef>
                <a:spcPct val="0"/>
              </a:spcBef>
              <a:spcAft>
                <a:spcPct val="0"/>
              </a:spcAft>
              <a:buClrTx/>
              <a:buSzTx/>
              <a:buFontTx/>
              <a:buChar char="•"/>
              <a:tabLst/>
            </a:pPr>
            <a:r>
              <a:rPr kumimoji="0" lang="en-US" altLang="en-US" sz="6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Text perturbation:</a:t>
            </a:r>
            <a:r>
              <a:rPr kumimoji="0" lang="en-US" altLang="en-US" sz="6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Introducing slight variations to the text (e.g., synonyms, </a:t>
            </a:r>
            <a:r>
              <a:rPr lang="en-US" altLang="en-US" sz="6400" dirty="0">
                <a:solidFill>
                  <a:schemeClr val="tx1"/>
                </a:solidFill>
                <a:latin typeface="Calibri" panose="020F0502020204030204" pitchFamily="34" charset="0"/>
                <a:ea typeface="Calibri" panose="020F0502020204030204" pitchFamily="34" charset="0"/>
                <a:cs typeface="Calibri" panose="020F0502020204030204" pitchFamily="34" charset="0"/>
              </a:rPr>
              <a:t>paraph</a:t>
            </a:r>
            <a:r>
              <a:rPr kumimoji="0" lang="en-US" altLang="en-US" sz="6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rasing).</a:t>
            </a:r>
          </a:p>
          <a:p>
            <a:endParaRPr lang="en-IN" dirty="0"/>
          </a:p>
        </p:txBody>
      </p:sp>
    </p:spTree>
    <p:extLst>
      <p:ext uri="{BB962C8B-B14F-4D97-AF65-F5344CB8AC3E}">
        <p14:creationId xmlns:p14="http://schemas.microsoft.com/office/powerpoint/2010/main" val="717693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CD813-0F96-E7AE-C1FC-83373F3F9756}"/>
              </a:ext>
            </a:extLst>
          </p:cNvPr>
          <p:cNvSpPr>
            <a:spLocks noGrp="1"/>
          </p:cNvSpPr>
          <p:nvPr>
            <p:ph type="title" idx="4294967295"/>
          </p:nvPr>
        </p:nvSpPr>
        <p:spPr>
          <a:xfrm>
            <a:off x="1006867" y="838825"/>
            <a:ext cx="9601200" cy="1303337"/>
          </a:xfrm>
        </p:spPr>
        <p:txBody>
          <a:bodyPr>
            <a:normAutofit/>
          </a:bodyPr>
          <a:lstStyle/>
          <a:p>
            <a:pPr algn="l"/>
            <a:r>
              <a:rPr lang="en-IN" sz="3600" b="1" dirty="0">
                <a:latin typeface="Calibri" panose="020F0502020204030204" pitchFamily="34" charset="0"/>
                <a:ea typeface="Calibri" panose="020F0502020204030204" pitchFamily="34" charset="0"/>
                <a:cs typeface="Calibri" panose="020F0502020204030204" pitchFamily="34" charset="0"/>
              </a:rPr>
              <a:t>References</a:t>
            </a:r>
            <a:br>
              <a:rPr lang="en-IN" sz="3600" dirty="0">
                <a:latin typeface="Calibri" panose="020F0502020204030204" pitchFamily="34" charset="0"/>
                <a:ea typeface="Calibri" panose="020F0502020204030204" pitchFamily="34" charset="0"/>
                <a:cs typeface="Calibri" panose="020F0502020204030204" pitchFamily="34" charset="0"/>
              </a:rPr>
            </a:br>
            <a:endParaRPr lang="en-IN" sz="36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ED9F1B2-930B-A4AC-C5E5-571EB778020F}"/>
              </a:ext>
            </a:extLst>
          </p:cNvPr>
          <p:cNvSpPr>
            <a:spLocks noGrp="1"/>
          </p:cNvSpPr>
          <p:nvPr>
            <p:ph idx="4294967295"/>
          </p:nvPr>
        </p:nvSpPr>
        <p:spPr>
          <a:xfrm>
            <a:off x="1037689" y="1770062"/>
            <a:ext cx="9601200" cy="3317875"/>
          </a:xfrm>
        </p:spPr>
        <p:txBody>
          <a:bodyPr>
            <a:normAutofit fontScale="70000" lnSpcReduction="20000"/>
          </a:bodyPr>
          <a:lstStyle/>
          <a:p>
            <a:r>
              <a:rPr lang="en-IN" sz="2600" dirty="0">
                <a:latin typeface="Calibri" panose="020F0502020204030204" pitchFamily="34" charset="0"/>
                <a:ea typeface="Calibri" panose="020F0502020204030204" pitchFamily="34" charset="0"/>
                <a:cs typeface="Calibri" panose="020F0502020204030204" pitchFamily="34" charset="0"/>
              </a:rPr>
              <a:t>de Rosa, G. H., &amp; Papa, J. P. (2021). A survey on text generation using generative adversarial networks. </a:t>
            </a:r>
            <a:r>
              <a:rPr lang="en-IN" sz="2600" i="1" dirty="0">
                <a:latin typeface="Calibri" panose="020F0502020204030204" pitchFamily="34" charset="0"/>
                <a:ea typeface="Calibri" panose="020F0502020204030204" pitchFamily="34" charset="0"/>
                <a:cs typeface="Calibri" panose="020F0502020204030204" pitchFamily="34" charset="0"/>
              </a:rPr>
              <a:t>Pattern Recognition</a:t>
            </a:r>
            <a:r>
              <a:rPr lang="en-IN" sz="2600" dirty="0">
                <a:latin typeface="Calibri" panose="020F0502020204030204" pitchFamily="34" charset="0"/>
                <a:ea typeface="Calibri" panose="020F0502020204030204" pitchFamily="34" charset="0"/>
                <a:cs typeface="Calibri" panose="020F0502020204030204" pitchFamily="34" charset="0"/>
              </a:rPr>
              <a:t>, 119, 108098. </a:t>
            </a:r>
            <a:r>
              <a:rPr lang="en-IN" sz="2600" dirty="0">
                <a:latin typeface="Calibri" panose="020F0502020204030204" pitchFamily="34" charset="0"/>
                <a:ea typeface="Calibri" panose="020F0502020204030204" pitchFamily="34" charset="0"/>
                <a:cs typeface="Calibri" panose="020F0502020204030204" pitchFamily="34" charset="0"/>
                <a:hlinkClick r:id="rId2"/>
              </a:rPr>
              <a:t>https://doi.org/10.1016/j.patcog.2021.108098</a:t>
            </a:r>
            <a:endParaRPr lang="en-IN" sz="2600" dirty="0">
              <a:latin typeface="Calibri" panose="020F0502020204030204" pitchFamily="34" charset="0"/>
              <a:ea typeface="Calibri" panose="020F0502020204030204" pitchFamily="34" charset="0"/>
              <a:cs typeface="Calibri" panose="020F0502020204030204" pitchFamily="34" charset="0"/>
            </a:endParaRPr>
          </a:p>
          <a:p>
            <a:r>
              <a:rPr lang="en-IN" sz="2600" dirty="0">
                <a:latin typeface="Calibri" panose="020F0502020204030204" pitchFamily="34" charset="0"/>
                <a:ea typeface="Calibri" panose="020F0502020204030204" pitchFamily="34" charset="0"/>
                <a:cs typeface="Calibri" panose="020F0502020204030204" pitchFamily="34" charset="0"/>
              </a:rPr>
              <a:t>Fatima, N., Imran, A. S., </a:t>
            </a:r>
            <a:r>
              <a:rPr lang="en-IN" sz="2600" dirty="0" err="1">
                <a:latin typeface="Calibri" panose="020F0502020204030204" pitchFamily="34" charset="0"/>
                <a:ea typeface="Calibri" panose="020F0502020204030204" pitchFamily="34" charset="0"/>
                <a:cs typeface="Calibri" panose="020F0502020204030204" pitchFamily="34" charset="0"/>
              </a:rPr>
              <a:t>Kastrati</a:t>
            </a:r>
            <a:r>
              <a:rPr lang="en-IN" sz="2600" dirty="0">
                <a:latin typeface="Calibri" panose="020F0502020204030204" pitchFamily="34" charset="0"/>
                <a:ea typeface="Calibri" panose="020F0502020204030204" pitchFamily="34" charset="0"/>
                <a:cs typeface="Calibri" panose="020F0502020204030204" pitchFamily="34" charset="0"/>
              </a:rPr>
              <a:t>, Z., </a:t>
            </a:r>
            <a:r>
              <a:rPr lang="en-IN" sz="2600" dirty="0" err="1">
                <a:latin typeface="Calibri" panose="020F0502020204030204" pitchFamily="34" charset="0"/>
                <a:ea typeface="Calibri" panose="020F0502020204030204" pitchFamily="34" charset="0"/>
                <a:cs typeface="Calibri" panose="020F0502020204030204" pitchFamily="34" charset="0"/>
              </a:rPr>
              <a:t>Daudpota</a:t>
            </a:r>
            <a:r>
              <a:rPr lang="en-IN" sz="2600" dirty="0">
                <a:latin typeface="Calibri" panose="020F0502020204030204" pitchFamily="34" charset="0"/>
                <a:ea typeface="Calibri" panose="020F0502020204030204" pitchFamily="34" charset="0"/>
                <a:cs typeface="Calibri" panose="020F0502020204030204" pitchFamily="34" charset="0"/>
              </a:rPr>
              <a:t>, S. M., &amp; Soomro, A. (2022). A systematic literature review on text generation using deep neural network models. </a:t>
            </a:r>
            <a:r>
              <a:rPr lang="en-IN" sz="2600" i="1" dirty="0">
                <a:latin typeface="Calibri" panose="020F0502020204030204" pitchFamily="34" charset="0"/>
                <a:ea typeface="Calibri" panose="020F0502020204030204" pitchFamily="34" charset="0"/>
                <a:cs typeface="Calibri" panose="020F0502020204030204" pitchFamily="34" charset="0"/>
              </a:rPr>
              <a:t>IEEE Access</a:t>
            </a:r>
            <a:r>
              <a:rPr lang="en-IN" sz="2600" dirty="0">
                <a:latin typeface="Calibri" panose="020F0502020204030204" pitchFamily="34" charset="0"/>
                <a:ea typeface="Calibri" panose="020F0502020204030204" pitchFamily="34" charset="0"/>
                <a:cs typeface="Calibri" panose="020F0502020204030204" pitchFamily="34" charset="0"/>
              </a:rPr>
              <a:t>, 10, 53490-53503. </a:t>
            </a:r>
            <a:r>
              <a:rPr lang="en-IN" sz="2600" dirty="0">
                <a:latin typeface="Calibri" panose="020F0502020204030204" pitchFamily="34" charset="0"/>
                <a:ea typeface="Calibri" panose="020F0502020204030204" pitchFamily="34" charset="0"/>
                <a:cs typeface="Calibri" panose="020F0502020204030204" pitchFamily="34" charset="0"/>
                <a:hlinkClick r:id="rId3"/>
              </a:rPr>
              <a:t>https://doi.org/10.1109/ACCESS.2022.3174108</a:t>
            </a:r>
            <a:endParaRPr lang="en-IN" sz="2600" dirty="0">
              <a:latin typeface="Calibri" panose="020F0502020204030204" pitchFamily="34" charset="0"/>
              <a:ea typeface="Calibri" panose="020F0502020204030204" pitchFamily="34" charset="0"/>
              <a:cs typeface="Calibri" panose="020F0502020204030204" pitchFamily="34" charset="0"/>
            </a:endParaRPr>
          </a:p>
          <a:p>
            <a:r>
              <a:rPr lang="en-IN" sz="2600" dirty="0">
                <a:latin typeface="Calibri" panose="020F0502020204030204" pitchFamily="34" charset="0"/>
                <a:ea typeface="Calibri" panose="020F0502020204030204" pitchFamily="34" charset="0"/>
                <a:cs typeface="Calibri" panose="020F0502020204030204" pitchFamily="34" charset="0"/>
              </a:rPr>
              <a:t>Hagos, D. H., Battle, R., &amp; Rawat, D. B. (2024). Recent advances in generative AI and large language models: Current status, challenges, and perspectives. </a:t>
            </a:r>
            <a:r>
              <a:rPr lang="en-IN" sz="2600" i="1" dirty="0">
                <a:latin typeface="Calibri" panose="020F0502020204030204" pitchFamily="34" charset="0"/>
                <a:ea typeface="Calibri" panose="020F0502020204030204" pitchFamily="34" charset="0"/>
                <a:cs typeface="Calibri" panose="020F0502020204030204" pitchFamily="34" charset="0"/>
              </a:rPr>
              <a:t>IEEE Transactions on Artificial Intelligence</a:t>
            </a:r>
            <a:r>
              <a:rPr lang="en-IN" sz="2600" dirty="0">
                <a:latin typeface="Calibri" panose="020F0502020204030204" pitchFamily="34" charset="0"/>
                <a:ea typeface="Calibri" panose="020F0502020204030204" pitchFamily="34" charset="0"/>
                <a:cs typeface="Calibri" panose="020F0502020204030204" pitchFamily="34" charset="0"/>
              </a:rPr>
              <a:t>. </a:t>
            </a:r>
            <a:r>
              <a:rPr lang="en-IN" sz="2600" dirty="0">
                <a:latin typeface="Calibri" panose="020F0502020204030204" pitchFamily="34" charset="0"/>
                <a:ea typeface="Calibri" panose="020F0502020204030204" pitchFamily="34" charset="0"/>
                <a:cs typeface="Calibri" panose="020F0502020204030204" pitchFamily="34" charset="0"/>
                <a:hlinkClick r:id="rId4"/>
              </a:rPr>
              <a:t>https://doi.org/10.1109/TAI.2024.3444742</a:t>
            </a:r>
            <a:endParaRPr lang="en-IN" sz="2600" dirty="0">
              <a:latin typeface="Calibri" panose="020F0502020204030204" pitchFamily="34" charset="0"/>
              <a:ea typeface="Calibri" panose="020F0502020204030204" pitchFamily="34" charset="0"/>
              <a:cs typeface="Calibri" panose="020F0502020204030204" pitchFamily="34" charset="0"/>
            </a:endParaRPr>
          </a:p>
          <a:p>
            <a:r>
              <a:rPr lang="en-IN" sz="2600" dirty="0">
                <a:latin typeface="Calibri" panose="020F0502020204030204" pitchFamily="34" charset="0"/>
                <a:ea typeface="Calibri" panose="020F0502020204030204" pitchFamily="34" charset="0"/>
                <a:cs typeface="Calibri" panose="020F0502020204030204" pitchFamily="34" charset="0"/>
              </a:rPr>
              <a:t>Dar, Z., Raheel, M., Bokhari, U., Jamil, A., </a:t>
            </a:r>
            <a:r>
              <a:rPr lang="en-IN" sz="2600" dirty="0" err="1">
                <a:latin typeface="Calibri" panose="020F0502020204030204" pitchFamily="34" charset="0"/>
                <a:ea typeface="Calibri" panose="020F0502020204030204" pitchFamily="34" charset="0"/>
                <a:cs typeface="Calibri" panose="020F0502020204030204" pitchFamily="34" charset="0"/>
              </a:rPr>
              <a:t>Alazzawi</a:t>
            </a:r>
            <a:r>
              <a:rPr lang="en-IN" sz="2600" dirty="0">
                <a:latin typeface="Calibri" panose="020F0502020204030204" pitchFamily="34" charset="0"/>
                <a:ea typeface="Calibri" panose="020F0502020204030204" pitchFamily="34" charset="0"/>
                <a:cs typeface="Calibri" panose="020F0502020204030204" pitchFamily="34" charset="0"/>
              </a:rPr>
              <a:t>, E. M., &amp; Hameed, A. A. (2024). Advanced generative AI methods for academic text summarization. In </a:t>
            </a:r>
            <a:r>
              <a:rPr lang="en-IN" sz="2600" i="1" dirty="0">
                <a:latin typeface="Calibri" panose="020F0502020204030204" pitchFamily="34" charset="0"/>
                <a:ea typeface="Calibri" panose="020F0502020204030204" pitchFamily="34" charset="0"/>
                <a:cs typeface="Calibri" panose="020F0502020204030204" pitchFamily="34" charset="0"/>
              </a:rPr>
              <a:t>2024 IEEE 3rd International Conference on Computing and Machine Intelligence (ICMI)</a:t>
            </a:r>
            <a:r>
              <a:rPr lang="en-IN" sz="2600" dirty="0">
                <a:latin typeface="Calibri" panose="020F0502020204030204" pitchFamily="34" charset="0"/>
                <a:ea typeface="Calibri" panose="020F0502020204030204" pitchFamily="34" charset="0"/>
                <a:cs typeface="Calibri" panose="020F0502020204030204" pitchFamily="34" charset="0"/>
              </a:rPr>
              <a:t> (pp. 1-7). </a:t>
            </a:r>
            <a:r>
              <a:rPr lang="en-IN" sz="2600" dirty="0">
                <a:latin typeface="Calibri" panose="020F0502020204030204" pitchFamily="34" charset="0"/>
                <a:ea typeface="Calibri" panose="020F0502020204030204" pitchFamily="34" charset="0"/>
                <a:cs typeface="Calibri" panose="020F0502020204030204" pitchFamily="34" charset="0"/>
                <a:hlinkClick r:id="rId5"/>
              </a:rPr>
              <a:t>https://doi.org/10.1109/ICMI60790.2024.10585622</a:t>
            </a:r>
            <a:endParaRPr lang="en-IN" sz="2600"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2434141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9C5BBB6-284A-E7E6-2502-38AAEBB5C08B}"/>
              </a:ext>
            </a:extLst>
          </p:cNvPr>
          <p:cNvSpPr>
            <a:spLocks noGrp="1"/>
          </p:cNvSpPr>
          <p:nvPr>
            <p:ph type="title" idx="4294967295"/>
          </p:nvPr>
        </p:nvSpPr>
        <p:spPr>
          <a:xfrm>
            <a:off x="698642" y="623067"/>
            <a:ext cx="9601200" cy="1303337"/>
          </a:xfrm>
        </p:spPr>
        <p:txBody>
          <a:bodyPr>
            <a:normAutofit/>
          </a:bodyPr>
          <a:lstStyle/>
          <a:p>
            <a:pPr algn="l"/>
            <a:r>
              <a:rPr lang="en-IN" sz="3600" b="1" dirty="0">
                <a:latin typeface="Calibri" panose="020F0502020204030204" pitchFamily="34" charset="0"/>
                <a:ea typeface="Calibri" panose="020F0502020204030204" pitchFamily="34" charset="0"/>
                <a:cs typeface="Calibri" panose="020F0502020204030204" pitchFamily="34" charset="0"/>
              </a:rPr>
              <a:t>List and describe the application</a:t>
            </a:r>
          </a:p>
        </p:txBody>
      </p:sp>
      <p:sp>
        <p:nvSpPr>
          <p:cNvPr id="3" name="Content Placeholder 2">
            <a:extLst>
              <a:ext uri="{FF2B5EF4-FFF2-40B4-BE49-F238E27FC236}">
                <a16:creationId xmlns:a16="http://schemas.microsoft.com/office/drawing/2014/main" id="{7F2949C4-ACDA-7FC0-F3BD-C0EA440625F0}"/>
              </a:ext>
            </a:extLst>
          </p:cNvPr>
          <p:cNvSpPr>
            <a:spLocks noGrp="1"/>
          </p:cNvSpPr>
          <p:nvPr>
            <p:ph idx="4294967295"/>
          </p:nvPr>
        </p:nvSpPr>
        <p:spPr>
          <a:xfrm>
            <a:off x="778669" y="1684552"/>
            <a:ext cx="10634662" cy="4759325"/>
          </a:xfrm>
        </p:spPr>
        <p:txBody>
          <a:bodyPr>
            <a:normAutofit/>
          </a:bodyPr>
          <a:lstStyle/>
          <a:p>
            <a:pPr marL="0" indent="0" algn="just">
              <a:buNone/>
            </a:pPr>
            <a:r>
              <a:rPr lang="en-US" sz="1600" b="1" dirty="0">
                <a:latin typeface="Calibri" panose="020F0502020204030204" pitchFamily="34" charset="0"/>
                <a:ea typeface="Calibri" panose="020F0502020204030204" pitchFamily="34" charset="0"/>
                <a:cs typeface="Calibri" panose="020F0502020204030204" pitchFamily="34" charset="0"/>
              </a:rPr>
              <a:t>1. Creative Writing Assistance:</a:t>
            </a:r>
            <a:endParaRPr lang="en-US" sz="1600" dirty="0">
              <a:latin typeface="Calibri" panose="020F0502020204030204" pitchFamily="34" charset="0"/>
              <a:ea typeface="Calibri" panose="020F0502020204030204" pitchFamily="34" charset="0"/>
              <a:cs typeface="Calibri" panose="020F0502020204030204" pitchFamily="34" charset="0"/>
            </a:endParaRPr>
          </a:p>
          <a:p>
            <a:pPr algn="just">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Storytelling:</a:t>
            </a:r>
            <a:r>
              <a:rPr lang="en-US" sz="1600" dirty="0">
                <a:latin typeface="Calibri" panose="020F0502020204030204" pitchFamily="34" charset="0"/>
                <a:ea typeface="Calibri" panose="020F0502020204030204" pitchFamily="34" charset="0"/>
                <a:cs typeface="Calibri" panose="020F0502020204030204" pitchFamily="34" charset="0"/>
              </a:rPr>
              <a:t> Generate creative stories, poems, or scripts based on user-provided prompts, character descriptions, or plot outlines.</a:t>
            </a:r>
          </a:p>
          <a:p>
            <a:pPr marL="0" indent="0" algn="just">
              <a:buNone/>
            </a:pPr>
            <a:r>
              <a:rPr lang="en-US" sz="1600" b="1" dirty="0">
                <a:latin typeface="Calibri" panose="020F0502020204030204" pitchFamily="34" charset="0"/>
                <a:ea typeface="Calibri" panose="020F0502020204030204" pitchFamily="34" charset="0"/>
                <a:cs typeface="Calibri" panose="020F0502020204030204" pitchFamily="34" charset="0"/>
              </a:rPr>
              <a:t>2. Content Creation:</a:t>
            </a:r>
            <a:endParaRPr lang="en-US" sz="1600" dirty="0">
              <a:latin typeface="Calibri" panose="020F0502020204030204" pitchFamily="34" charset="0"/>
              <a:ea typeface="Calibri" panose="020F0502020204030204" pitchFamily="34" charset="0"/>
              <a:cs typeface="Calibri" panose="020F0502020204030204" pitchFamily="34" charset="0"/>
            </a:endParaRPr>
          </a:p>
          <a:p>
            <a:pPr algn="just">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Article Generation:</a:t>
            </a:r>
            <a:r>
              <a:rPr lang="en-US" sz="1600" dirty="0">
                <a:latin typeface="Calibri" panose="020F0502020204030204" pitchFamily="34" charset="0"/>
                <a:ea typeface="Calibri" panose="020F0502020204030204" pitchFamily="34" charset="0"/>
                <a:cs typeface="Calibri" panose="020F0502020204030204" pitchFamily="34" charset="0"/>
              </a:rPr>
              <a:t> Produce news summaries, product descriptions, or marketing copy based on input data.</a:t>
            </a:r>
          </a:p>
          <a:p>
            <a:pPr marL="0" indent="0" algn="just">
              <a:buNone/>
            </a:pPr>
            <a:r>
              <a:rPr lang="en-US" sz="1600" b="1" dirty="0">
                <a:latin typeface="Calibri" panose="020F0502020204030204" pitchFamily="34" charset="0"/>
                <a:ea typeface="Calibri" panose="020F0502020204030204" pitchFamily="34" charset="0"/>
                <a:cs typeface="Calibri" panose="020F0502020204030204" pitchFamily="34" charset="0"/>
              </a:rPr>
              <a:t>3. Educational Tools:</a:t>
            </a:r>
            <a:endParaRPr lang="en-US" sz="1600" dirty="0">
              <a:latin typeface="Calibri" panose="020F0502020204030204" pitchFamily="34" charset="0"/>
              <a:ea typeface="Calibri" panose="020F0502020204030204" pitchFamily="34" charset="0"/>
              <a:cs typeface="Calibri" panose="020F0502020204030204" pitchFamily="34" charset="0"/>
            </a:endParaRPr>
          </a:p>
          <a:p>
            <a:pPr algn="just">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Language Learning</a:t>
            </a:r>
            <a:r>
              <a:rPr lang="en-US" sz="1600" b="1">
                <a:latin typeface="Calibri" panose="020F0502020204030204" pitchFamily="34" charset="0"/>
                <a:ea typeface="Calibri" panose="020F0502020204030204" pitchFamily="34" charset="0"/>
                <a:cs typeface="Calibri" panose="020F0502020204030204" pitchFamily="34" charset="0"/>
              </a:rPr>
              <a:t>:</a:t>
            </a:r>
            <a:r>
              <a:rPr lang="en-US" sz="1600">
                <a:latin typeface="Calibri" panose="020F0502020204030204" pitchFamily="34" charset="0"/>
                <a:ea typeface="Calibri" panose="020F0502020204030204" pitchFamily="34" charset="0"/>
                <a:cs typeface="Calibri" panose="020F0502020204030204" pitchFamily="34" charset="0"/>
              </a:rPr>
              <a:t> reading </a:t>
            </a:r>
            <a:r>
              <a:rPr lang="en-US" sz="1600" dirty="0">
                <a:latin typeface="Calibri" panose="020F0502020204030204" pitchFamily="34" charset="0"/>
                <a:ea typeface="Calibri" panose="020F0502020204030204" pitchFamily="34" charset="0"/>
                <a:cs typeface="Calibri" panose="020F0502020204030204" pitchFamily="34" charset="0"/>
              </a:rPr>
              <a:t>materials for language learners.</a:t>
            </a:r>
          </a:p>
          <a:p>
            <a:pPr marL="0" indent="0" algn="just">
              <a:buNone/>
            </a:pPr>
            <a:r>
              <a:rPr lang="en-US" sz="1600" b="1" dirty="0">
                <a:latin typeface="Calibri" panose="020F0502020204030204" pitchFamily="34" charset="0"/>
                <a:ea typeface="Calibri" panose="020F0502020204030204" pitchFamily="34" charset="0"/>
                <a:cs typeface="Calibri" panose="020F0502020204030204" pitchFamily="34" charset="0"/>
              </a:rPr>
              <a:t>4. Research and Development:</a:t>
            </a:r>
            <a:endParaRPr lang="en-US" sz="1600" dirty="0">
              <a:latin typeface="Calibri" panose="020F0502020204030204" pitchFamily="34" charset="0"/>
              <a:ea typeface="Calibri" panose="020F0502020204030204" pitchFamily="34" charset="0"/>
              <a:cs typeface="Calibri" panose="020F0502020204030204" pitchFamily="34" charset="0"/>
            </a:endParaRPr>
          </a:p>
          <a:p>
            <a:pPr algn="just">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Natural Language Processing (NLP) research:</a:t>
            </a:r>
            <a:r>
              <a:rPr lang="en-US" sz="1600" dirty="0">
                <a:latin typeface="Calibri" panose="020F0502020204030204" pitchFamily="34" charset="0"/>
                <a:ea typeface="Calibri" panose="020F0502020204030204" pitchFamily="34" charset="0"/>
                <a:cs typeface="Calibri" panose="020F0502020204030204" pitchFamily="34" charset="0"/>
              </a:rPr>
              <a:t> Explore and advance the field of NLP by developing and improving text generation models.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1127131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2AE26-AA17-6532-BDCE-47AC659D5CEC}"/>
              </a:ext>
            </a:extLst>
          </p:cNvPr>
          <p:cNvSpPr>
            <a:spLocks noGrp="1"/>
          </p:cNvSpPr>
          <p:nvPr>
            <p:ph type="title"/>
          </p:nvPr>
        </p:nvSpPr>
        <p:spPr>
          <a:xfrm>
            <a:off x="1295402" y="1773242"/>
            <a:ext cx="9601196" cy="1303867"/>
          </a:xfrm>
        </p:spPr>
        <p:txBody>
          <a:bodyPr>
            <a:normAutofit fontScale="90000"/>
          </a:bodyPr>
          <a:lstStyle/>
          <a:p>
            <a:pPr algn="l"/>
            <a:r>
              <a:rPr kumimoji="0" lang="en-US" altLang="en-US" sz="4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Conclusion</a:t>
            </a:r>
            <a:br>
              <a:rPr kumimoji="0" lang="en-US" altLang="en-US" sz="4400" b="0" i="0" u="none" strike="noStrike" cap="none" normalizeH="0" baseline="0" dirty="0">
                <a:ln>
                  <a:noFill/>
                </a:ln>
                <a:solidFill>
                  <a:schemeClr val="tx1"/>
                </a:solidFill>
                <a:effectLst/>
                <a:latin typeface="Arial" panose="020B0604020202020204" pitchFamily="34" charset="0"/>
              </a:rPr>
            </a:br>
            <a:endParaRPr lang="en-IN" dirty="0"/>
          </a:p>
        </p:txBody>
      </p:sp>
      <p:sp>
        <p:nvSpPr>
          <p:cNvPr id="4" name="Rectangle 1">
            <a:extLst>
              <a:ext uri="{FF2B5EF4-FFF2-40B4-BE49-F238E27FC236}">
                <a16:creationId xmlns:a16="http://schemas.microsoft.com/office/drawing/2014/main" id="{DE301B21-0530-BE95-6F01-F88DBC3F9A09}"/>
              </a:ext>
            </a:extLst>
          </p:cNvPr>
          <p:cNvSpPr>
            <a:spLocks noGrp="1" noChangeArrowheads="1"/>
          </p:cNvSpPr>
          <p:nvPr>
            <p:ph idx="1"/>
          </p:nvPr>
        </p:nvSpPr>
        <p:spPr bwMode="auto">
          <a:xfrm>
            <a:off x="1295402" y="2575898"/>
            <a:ext cx="1004569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This project aimed to build an AI model that can generate human-like text. We used an RNN to achieve this. Our model learned from a large dataset of text and can now generate text based on given prompts.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model was able to generate short poems, simple stories.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While the model works well, we can still improve it by using better data, trying different model architectures, and making sure the generated text is fair and unbiased.</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This project shows that AI can be used to create creative and useful text, and we believe that with further research, generative AI will have many exciting applications in the future.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5217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55FF2-296C-04B4-9DDD-7D2A0D3F943A}"/>
              </a:ext>
            </a:extLst>
          </p:cNvPr>
          <p:cNvSpPr>
            <a:spLocks noGrp="1"/>
          </p:cNvSpPr>
          <p:nvPr>
            <p:ph type="title" idx="4294967295"/>
          </p:nvPr>
        </p:nvSpPr>
        <p:spPr>
          <a:xfrm>
            <a:off x="838200" y="1104330"/>
            <a:ext cx="9977438" cy="1042988"/>
          </a:xfrm>
        </p:spPr>
        <p:txBody>
          <a:bodyPr>
            <a:normAutofit fontScale="90000"/>
          </a:bodyPr>
          <a:lstStyle/>
          <a:p>
            <a:pPr algn="l"/>
            <a:r>
              <a:rPr lang="en-US" sz="4000" b="1" dirty="0">
                <a:latin typeface="Calibri" panose="020F0502020204030204" pitchFamily="34" charset="0"/>
                <a:ea typeface="Calibri" panose="020F0502020204030204" pitchFamily="34" charset="0"/>
                <a:cs typeface="Calibri" panose="020F0502020204030204" pitchFamily="34" charset="0"/>
              </a:rPr>
              <a:t>Introduction:</a:t>
            </a:r>
            <a:br>
              <a:rPr lang="en-US" sz="4900" b="1" dirty="0"/>
            </a:br>
            <a:r>
              <a:rPr lang="en-US" sz="3600" b="1" dirty="0"/>
              <a:t>Generative AI Model for Text Generation</a:t>
            </a:r>
            <a:br>
              <a:rPr lang="en-US" dirty="0"/>
            </a:br>
            <a:endParaRPr lang="en-IN" dirty="0"/>
          </a:p>
        </p:txBody>
      </p:sp>
      <p:sp>
        <p:nvSpPr>
          <p:cNvPr id="3" name="Content Placeholder 2">
            <a:extLst>
              <a:ext uri="{FF2B5EF4-FFF2-40B4-BE49-F238E27FC236}">
                <a16:creationId xmlns:a16="http://schemas.microsoft.com/office/drawing/2014/main" id="{AE22F10E-2B06-4DA6-D751-4FBD0BD11C01}"/>
              </a:ext>
            </a:extLst>
          </p:cNvPr>
          <p:cNvSpPr>
            <a:spLocks noGrp="1"/>
          </p:cNvSpPr>
          <p:nvPr>
            <p:ph idx="4294967295"/>
          </p:nvPr>
        </p:nvSpPr>
        <p:spPr>
          <a:xfrm>
            <a:off x="838200" y="2055064"/>
            <a:ext cx="10515600" cy="4675187"/>
          </a:xfrm>
        </p:spPr>
        <p:txBody>
          <a:bodyPr>
            <a:normAutofit fontScale="92500"/>
          </a:bodyPr>
          <a:lstStyle/>
          <a:p>
            <a:pPr algn="just"/>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This mini project focuses on developing a generative AI model capable of producing human-like text. We will leverage the power of Recurrent Neural Networks (RNNs), specifically [Mention the type of RNN you are using, e.g., LSTM or GRU], to build a model that can learn patterns and relationships within text data.</a:t>
            </a:r>
          </a:p>
          <a:p>
            <a:pPr algn="just"/>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By training the RNN model on a large dataset of text, it will learn to predict the next word or character in a sequence, allowing it to generate novel and creative text. Our goal is to create a model that can generate coherent and engaging text that is relevant to the given prompt, adapting to different styles, tones, and domains.</a:t>
            </a:r>
          </a:p>
          <a:p>
            <a:pPr algn="just"/>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This project will involve data collection, preprocessing, model training and evaluation, and ultimately, demonstrating the capabilities of our generative AI model.</a:t>
            </a:r>
          </a:p>
          <a:p>
            <a:endParaRPr lang="en-IN" dirty="0"/>
          </a:p>
        </p:txBody>
      </p:sp>
    </p:spTree>
    <p:extLst>
      <p:ext uri="{BB962C8B-B14F-4D97-AF65-F5344CB8AC3E}">
        <p14:creationId xmlns:p14="http://schemas.microsoft.com/office/powerpoint/2010/main" val="3148099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C74F2-20A9-D2AE-96E5-CCF13701059F}"/>
              </a:ext>
            </a:extLst>
          </p:cNvPr>
          <p:cNvSpPr>
            <a:spLocks noGrp="1"/>
          </p:cNvSpPr>
          <p:nvPr>
            <p:ph type="title" idx="4294967295"/>
          </p:nvPr>
        </p:nvSpPr>
        <p:spPr>
          <a:xfrm>
            <a:off x="739739" y="304800"/>
            <a:ext cx="9601200" cy="1303338"/>
          </a:xfrm>
        </p:spPr>
        <p:txBody>
          <a:bodyPr>
            <a:normAutofit/>
          </a:bodyPr>
          <a:lstStyle/>
          <a:p>
            <a:pPr algn="l"/>
            <a:r>
              <a:rPr lang="en-IN" sz="3600" b="1" dirty="0">
                <a:latin typeface="Calibri" panose="020F0502020204030204" pitchFamily="34" charset="0"/>
                <a:ea typeface="Calibri" panose="020F0502020204030204" pitchFamily="34" charset="0"/>
                <a:cs typeface="Calibri" panose="020F0502020204030204" pitchFamily="34" charset="0"/>
              </a:rPr>
              <a:t>AIM AND OBJECTIVE</a:t>
            </a:r>
          </a:p>
        </p:txBody>
      </p:sp>
      <p:sp>
        <p:nvSpPr>
          <p:cNvPr id="3" name="Content Placeholder 2">
            <a:extLst>
              <a:ext uri="{FF2B5EF4-FFF2-40B4-BE49-F238E27FC236}">
                <a16:creationId xmlns:a16="http://schemas.microsoft.com/office/drawing/2014/main" id="{0ECD72B3-CD48-43A1-4E8D-174643D19D9D}"/>
              </a:ext>
            </a:extLst>
          </p:cNvPr>
          <p:cNvSpPr>
            <a:spLocks noGrp="1"/>
          </p:cNvSpPr>
          <p:nvPr>
            <p:ph idx="4294967295"/>
          </p:nvPr>
        </p:nvSpPr>
        <p:spPr>
          <a:xfrm>
            <a:off x="739739" y="1608138"/>
            <a:ext cx="10042525" cy="4154487"/>
          </a:xfrm>
        </p:spPr>
        <p:txBody>
          <a:bodyPr>
            <a:normAutofit fontScale="92500" lnSpcReduction="20000"/>
          </a:bodyPr>
          <a:lstStyle/>
          <a:p>
            <a:r>
              <a:rPr lang="en-IN" b="1" dirty="0">
                <a:latin typeface="Calibri" panose="020F0502020204030204" pitchFamily="34" charset="0"/>
                <a:ea typeface="Calibri" panose="020F0502020204030204" pitchFamily="34" charset="0"/>
                <a:cs typeface="Calibri" panose="020F0502020204030204" pitchFamily="34" charset="0"/>
              </a:rPr>
              <a:t>AIM</a:t>
            </a:r>
            <a:r>
              <a:rPr lang="en-IN" dirty="0">
                <a:latin typeface="Calibri" panose="020F0502020204030204" pitchFamily="34" charset="0"/>
                <a:ea typeface="Calibri" panose="020F0502020204030204" pitchFamily="34" charset="0"/>
                <a:cs typeface="Calibri" panose="020F0502020204030204" pitchFamily="34" charset="0"/>
              </a:rPr>
              <a:t> :Generative AI Model for Text Generation</a:t>
            </a:r>
          </a:p>
          <a:p>
            <a:r>
              <a:rPr lang="en-US" b="1" dirty="0">
                <a:latin typeface="Calibri" panose="020F0502020204030204" pitchFamily="34" charset="0"/>
                <a:ea typeface="Calibri" panose="020F0502020204030204" pitchFamily="34" charset="0"/>
                <a:cs typeface="Calibri" panose="020F0502020204030204" pitchFamily="34" charset="0"/>
              </a:rPr>
              <a:t>Objective:</a:t>
            </a:r>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This project aims to build a generative AI model that can create high-quality text. The model should be able to:</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Generate coherent and relevant text:</a:t>
            </a:r>
            <a:r>
              <a:rPr lang="en-US" dirty="0">
                <a:latin typeface="Calibri" panose="020F0502020204030204" pitchFamily="34" charset="0"/>
                <a:ea typeface="Calibri" panose="020F0502020204030204" pitchFamily="34" charset="0"/>
                <a:cs typeface="Calibri" panose="020F0502020204030204" pitchFamily="34" charset="0"/>
              </a:rPr>
              <a:t> The output should make sense and stay on topic, with a clear and consistent flow from beginning to end.</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Adapt to different styles and tones:</a:t>
            </a:r>
            <a:r>
              <a:rPr lang="en-US" dirty="0">
                <a:latin typeface="Calibri" panose="020F0502020204030204" pitchFamily="34" charset="0"/>
                <a:ea typeface="Calibri" panose="020F0502020204030204" pitchFamily="34" charset="0"/>
                <a:cs typeface="Calibri" panose="020F0502020204030204" pitchFamily="34" charset="0"/>
              </a:rPr>
              <a:t> The model should be able to produce text that matches the desired style, tone, and subject matter, whether it's formal or informal, creative or technical.</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Produce original and diverse content:</a:t>
            </a:r>
            <a:r>
              <a:rPr lang="en-US" dirty="0">
                <a:latin typeface="Calibri" panose="020F0502020204030204" pitchFamily="34" charset="0"/>
                <a:ea typeface="Calibri" panose="020F0502020204030204" pitchFamily="34" charset="0"/>
                <a:cs typeface="Calibri" panose="020F0502020204030204" pitchFamily="34" charset="0"/>
              </a:rPr>
              <a:t> The model should avoid repetition and generate unique and interesting text each time.</a:t>
            </a:r>
          </a:p>
          <a:p>
            <a:endParaRPr lang="en-IN" dirty="0"/>
          </a:p>
        </p:txBody>
      </p:sp>
    </p:spTree>
    <p:extLst>
      <p:ext uri="{BB962C8B-B14F-4D97-AF65-F5344CB8AC3E}">
        <p14:creationId xmlns:p14="http://schemas.microsoft.com/office/powerpoint/2010/main" val="1640307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50E1976-F0C8-3314-A92F-3AC5D44214AE}"/>
              </a:ext>
            </a:extLst>
          </p:cNvPr>
          <p:cNvGraphicFramePr>
            <a:graphicFrameLocks noGrp="1"/>
          </p:cNvGraphicFramePr>
          <p:nvPr>
            <p:extLst>
              <p:ext uri="{D42A27DB-BD31-4B8C-83A1-F6EECF244321}">
                <p14:modId xmlns:p14="http://schemas.microsoft.com/office/powerpoint/2010/main" val="2963620828"/>
              </p:ext>
            </p:extLst>
          </p:nvPr>
        </p:nvGraphicFramePr>
        <p:xfrm>
          <a:off x="762858" y="1284270"/>
          <a:ext cx="10666284" cy="4861219"/>
        </p:xfrm>
        <a:graphic>
          <a:graphicData uri="http://schemas.openxmlformats.org/drawingml/2006/table">
            <a:tbl>
              <a:tblPr/>
              <a:tblGrid>
                <a:gridCol w="1877600">
                  <a:extLst>
                    <a:ext uri="{9D8B030D-6E8A-4147-A177-3AD203B41FA5}">
                      <a16:colId xmlns:a16="http://schemas.microsoft.com/office/drawing/2014/main" val="3797896001"/>
                    </a:ext>
                  </a:extLst>
                </a:gridCol>
                <a:gridCol w="1677828">
                  <a:extLst>
                    <a:ext uri="{9D8B030D-6E8A-4147-A177-3AD203B41FA5}">
                      <a16:colId xmlns:a16="http://schemas.microsoft.com/office/drawing/2014/main" val="2490160821"/>
                    </a:ext>
                  </a:extLst>
                </a:gridCol>
                <a:gridCol w="1777714">
                  <a:extLst>
                    <a:ext uri="{9D8B030D-6E8A-4147-A177-3AD203B41FA5}">
                      <a16:colId xmlns:a16="http://schemas.microsoft.com/office/drawing/2014/main" val="1655668956"/>
                    </a:ext>
                  </a:extLst>
                </a:gridCol>
                <a:gridCol w="1777714">
                  <a:extLst>
                    <a:ext uri="{9D8B030D-6E8A-4147-A177-3AD203B41FA5}">
                      <a16:colId xmlns:a16="http://schemas.microsoft.com/office/drawing/2014/main" val="2674545491"/>
                    </a:ext>
                  </a:extLst>
                </a:gridCol>
                <a:gridCol w="1777714">
                  <a:extLst>
                    <a:ext uri="{9D8B030D-6E8A-4147-A177-3AD203B41FA5}">
                      <a16:colId xmlns:a16="http://schemas.microsoft.com/office/drawing/2014/main" val="3504504283"/>
                    </a:ext>
                  </a:extLst>
                </a:gridCol>
                <a:gridCol w="1777714">
                  <a:extLst>
                    <a:ext uri="{9D8B030D-6E8A-4147-A177-3AD203B41FA5}">
                      <a16:colId xmlns:a16="http://schemas.microsoft.com/office/drawing/2014/main" val="3346332364"/>
                    </a:ext>
                  </a:extLst>
                </a:gridCol>
              </a:tblGrid>
              <a:tr h="482885">
                <a:tc>
                  <a:txBody>
                    <a:bodyPr/>
                    <a:lstStyle/>
                    <a:p>
                      <a:r>
                        <a:rPr lang="en-IN" sz="1800" b="1" dirty="0"/>
                        <a:t>TITLE</a:t>
                      </a:r>
                    </a:p>
                  </a:txBody>
                  <a:tcPr marL="25008" marR="25008" marT="12504" marB="12504" anchor="ctr">
                    <a:lnL>
                      <a:noFill/>
                    </a:lnL>
                    <a:lnR>
                      <a:noFill/>
                    </a:lnR>
                    <a:lnT>
                      <a:noFill/>
                    </a:lnT>
                    <a:lnB>
                      <a:noFill/>
                    </a:lnB>
                    <a:noFill/>
                  </a:tcPr>
                </a:tc>
                <a:tc>
                  <a:txBody>
                    <a:bodyPr/>
                    <a:lstStyle/>
                    <a:p>
                      <a:r>
                        <a:rPr lang="en-IN" sz="1800" b="1" dirty="0"/>
                        <a:t>YEAR</a:t>
                      </a:r>
                    </a:p>
                  </a:txBody>
                  <a:tcPr marL="25008" marR="25008" marT="12504" marB="12504" anchor="ctr">
                    <a:lnL>
                      <a:noFill/>
                    </a:lnL>
                    <a:lnR>
                      <a:noFill/>
                    </a:lnR>
                    <a:lnT>
                      <a:noFill/>
                    </a:lnT>
                    <a:lnB>
                      <a:noFill/>
                    </a:lnB>
                    <a:noFill/>
                  </a:tcPr>
                </a:tc>
                <a:tc>
                  <a:txBody>
                    <a:bodyPr/>
                    <a:lstStyle/>
                    <a:p>
                      <a:r>
                        <a:rPr lang="en-IN" sz="1800" b="1"/>
                        <a:t>OBJECTIVE</a:t>
                      </a:r>
                    </a:p>
                  </a:txBody>
                  <a:tcPr marL="25008" marR="25008" marT="12504" marB="12504" anchor="ctr">
                    <a:lnL>
                      <a:noFill/>
                    </a:lnL>
                    <a:lnR>
                      <a:noFill/>
                    </a:lnR>
                    <a:lnT>
                      <a:noFill/>
                    </a:lnT>
                    <a:lnB>
                      <a:noFill/>
                    </a:lnB>
                    <a:noFill/>
                  </a:tcPr>
                </a:tc>
                <a:tc>
                  <a:txBody>
                    <a:bodyPr/>
                    <a:lstStyle/>
                    <a:p>
                      <a:r>
                        <a:rPr lang="en-IN" sz="1800" b="1"/>
                        <a:t>BENEFITS</a:t>
                      </a:r>
                    </a:p>
                  </a:txBody>
                  <a:tcPr marL="25008" marR="25008" marT="12504" marB="12504" anchor="ctr">
                    <a:lnL>
                      <a:noFill/>
                    </a:lnL>
                    <a:lnR>
                      <a:noFill/>
                    </a:lnR>
                    <a:lnT>
                      <a:noFill/>
                    </a:lnT>
                    <a:lnB>
                      <a:noFill/>
                    </a:lnB>
                    <a:noFill/>
                  </a:tcPr>
                </a:tc>
                <a:tc>
                  <a:txBody>
                    <a:bodyPr/>
                    <a:lstStyle/>
                    <a:p>
                      <a:r>
                        <a:rPr lang="en-IN" sz="1800" b="1" dirty="0"/>
                        <a:t>LIMITATIONS</a:t>
                      </a:r>
                    </a:p>
                  </a:txBody>
                  <a:tcPr marL="25008" marR="25008" marT="12504" marB="12504" anchor="ctr">
                    <a:lnL>
                      <a:noFill/>
                    </a:lnL>
                    <a:lnR>
                      <a:noFill/>
                    </a:lnR>
                    <a:lnT>
                      <a:noFill/>
                    </a:lnT>
                    <a:lnB>
                      <a:noFill/>
                    </a:lnB>
                    <a:noFill/>
                  </a:tcPr>
                </a:tc>
                <a:tc>
                  <a:txBody>
                    <a:bodyPr/>
                    <a:lstStyle/>
                    <a:p>
                      <a:r>
                        <a:rPr lang="en-IN" sz="1800" b="1" dirty="0"/>
                        <a:t>FUTURE WORK</a:t>
                      </a:r>
                    </a:p>
                  </a:txBody>
                  <a:tcPr marL="25008" marR="25008" marT="12504" marB="12504" anchor="ctr">
                    <a:lnL>
                      <a:noFill/>
                    </a:lnL>
                    <a:lnR>
                      <a:noFill/>
                    </a:lnR>
                    <a:lnT>
                      <a:noFill/>
                    </a:lnT>
                    <a:lnB>
                      <a:noFill/>
                    </a:lnB>
                    <a:noFill/>
                  </a:tcPr>
                </a:tc>
                <a:extLst>
                  <a:ext uri="{0D108BD9-81ED-4DB2-BD59-A6C34878D82A}">
                    <a16:rowId xmlns:a16="http://schemas.microsoft.com/office/drawing/2014/main" val="1744847245"/>
                  </a:ext>
                </a:extLst>
              </a:tr>
              <a:tr h="1334212">
                <a:tc>
                  <a:txBody>
                    <a:bodyPr/>
                    <a:lstStyle/>
                    <a:p>
                      <a:r>
                        <a:rPr lang="en-US" sz="1400" b="1" dirty="0"/>
                        <a:t>A Survey on Text Generation Using Generative Adversarial Networks</a:t>
                      </a:r>
                      <a:endParaRPr lang="en-US" sz="1400" dirty="0"/>
                    </a:p>
                  </a:txBody>
                  <a:tcPr marL="25008" marR="25008" marT="12504" marB="12504" anchor="ctr">
                    <a:lnL>
                      <a:noFill/>
                    </a:lnL>
                    <a:lnR>
                      <a:noFill/>
                    </a:lnR>
                    <a:lnT>
                      <a:noFill/>
                    </a:lnT>
                    <a:lnB>
                      <a:noFill/>
                    </a:lnB>
                    <a:noFill/>
                  </a:tcPr>
                </a:tc>
                <a:tc>
                  <a:txBody>
                    <a:bodyPr/>
                    <a:lstStyle/>
                    <a:p>
                      <a:r>
                        <a:rPr lang="en-IN" sz="1400" dirty="0"/>
                        <a:t>2021</a:t>
                      </a:r>
                    </a:p>
                  </a:txBody>
                  <a:tcPr marL="25008" marR="25008" marT="12504" marB="12504" anchor="ctr">
                    <a:lnL>
                      <a:noFill/>
                    </a:lnL>
                    <a:lnR>
                      <a:noFill/>
                    </a:lnR>
                    <a:lnT>
                      <a:noFill/>
                    </a:lnT>
                    <a:lnB>
                      <a:noFill/>
                    </a:lnB>
                    <a:noFill/>
                  </a:tcPr>
                </a:tc>
                <a:tc>
                  <a:txBody>
                    <a:bodyPr/>
                    <a:lstStyle/>
                    <a:p>
                      <a:r>
                        <a:rPr lang="en-US" sz="1400" dirty="0"/>
                        <a:t>To provide a comprehensive overview of text generation techniques using GANs.</a:t>
                      </a:r>
                    </a:p>
                  </a:txBody>
                  <a:tcPr marL="25008" marR="25008" marT="12504" marB="12504" anchor="ctr">
                    <a:lnL>
                      <a:noFill/>
                    </a:lnL>
                    <a:lnR>
                      <a:noFill/>
                    </a:lnR>
                    <a:lnT>
                      <a:noFill/>
                    </a:lnT>
                    <a:lnB>
                      <a:noFill/>
                    </a:lnB>
                    <a:noFill/>
                  </a:tcPr>
                </a:tc>
                <a:tc>
                  <a:txBody>
                    <a:bodyPr/>
                    <a:lstStyle/>
                    <a:p>
                      <a:r>
                        <a:rPr lang="en-US" sz="1400" dirty="0"/>
                        <a:t>High-quality text generation, improved diversity, and controllability.</a:t>
                      </a:r>
                    </a:p>
                  </a:txBody>
                  <a:tcPr marL="25008" marR="25008" marT="12504" marB="12504" anchor="ctr">
                    <a:lnL>
                      <a:noFill/>
                    </a:lnL>
                    <a:lnR>
                      <a:noFill/>
                    </a:lnR>
                    <a:lnT>
                      <a:noFill/>
                    </a:lnT>
                    <a:lnB>
                      <a:noFill/>
                    </a:lnB>
                    <a:noFill/>
                  </a:tcPr>
                </a:tc>
                <a:tc>
                  <a:txBody>
                    <a:bodyPr/>
                    <a:lstStyle/>
                    <a:p>
                      <a:r>
                        <a:rPr lang="en-US" sz="1400" dirty="0"/>
                        <a:t>Limited control over generated text, potential instability during training.</a:t>
                      </a:r>
                    </a:p>
                  </a:txBody>
                  <a:tcPr marL="25008" marR="25008" marT="12504" marB="12504" anchor="ctr">
                    <a:lnL>
                      <a:noFill/>
                    </a:lnL>
                    <a:lnR>
                      <a:noFill/>
                    </a:lnR>
                    <a:lnT>
                      <a:noFill/>
                    </a:lnT>
                    <a:lnB>
                      <a:noFill/>
                    </a:lnB>
                    <a:noFill/>
                  </a:tcPr>
                </a:tc>
                <a:tc>
                  <a:txBody>
                    <a:bodyPr/>
                    <a:lstStyle/>
                    <a:p>
                      <a:r>
                        <a:rPr lang="en-US" sz="1400" dirty="0"/>
                        <a:t>Explore new GAN architectures, improve training stability, and enhance control over generated text characteristics.</a:t>
                      </a:r>
                    </a:p>
                  </a:txBody>
                  <a:tcPr marL="25008" marR="25008" marT="12504" marB="12504" anchor="ctr">
                    <a:lnL>
                      <a:noFill/>
                    </a:lnL>
                    <a:lnR>
                      <a:noFill/>
                    </a:lnR>
                    <a:lnT>
                      <a:noFill/>
                    </a:lnT>
                    <a:lnB>
                      <a:noFill/>
                    </a:lnB>
                    <a:noFill/>
                  </a:tcPr>
                </a:tc>
                <a:extLst>
                  <a:ext uri="{0D108BD9-81ED-4DB2-BD59-A6C34878D82A}">
                    <a16:rowId xmlns:a16="http://schemas.microsoft.com/office/drawing/2014/main" val="2097047508"/>
                  </a:ext>
                </a:extLst>
              </a:tr>
              <a:tr h="1522061">
                <a:tc>
                  <a:txBody>
                    <a:bodyPr/>
                    <a:lstStyle/>
                    <a:p>
                      <a:r>
                        <a:rPr lang="en-US" sz="1400" b="1" dirty="0"/>
                        <a:t>A Systematic Literature Review on Text Generation Using Deep Neural Network Models</a:t>
                      </a:r>
                      <a:endParaRPr lang="en-US" sz="1400" dirty="0"/>
                    </a:p>
                  </a:txBody>
                  <a:tcPr marL="25008" marR="25008" marT="12504" marB="12504" anchor="ctr">
                    <a:lnL>
                      <a:noFill/>
                    </a:lnL>
                    <a:lnR>
                      <a:noFill/>
                    </a:lnR>
                    <a:lnT>
                      <a:noFill/>
                    </a:lnT>
                    <a:lnB>
                      <a:noFill/>
                    </a:lnB>
                    <a:noFill/>
                  </a:tcPr>
                </a:tc>
                <a:tc>
                  <a:txBody>
                    <a:bodyPr/>
                    <a:lstStyle/>
                    <a:p>
                      <a:r>
                        <a:rPr lang="en-IN" sz="1400" dirty="0"/>
                        <a:t>2022</a:t>
                      </a:r>
                    </a:p>
                  </a:txBody>
                  <a:tcPr marL="25008" marR="25008" marT="12504" marB="12504" anchor="ctr">
                    <a:lnL>
                      <a:noFill/>
                    </a:lnL>
                    <a:lnR>
                      <a:noFill/>
                    </a:lnR>
                    <a:lnT>
                      <a:noFill/>
                    </a:lnT>
                    <a:lnB>
                      <a:noFill/>
                    </a:lnB>
                    <a:noFill/>
                  </a:tcPr>
                </a:tc>
                <a:tc>
                  <a:txBody>
                    <a:bodyPr/>
                    <a:lstStyle/>
                    <a:p>
                      <a:r>
                        <a:rPr lang="en-US" sz="1400" dirty="0"/>
                        <a:t>To review and analyze recent advancements in text generation using deep learning models, focusing on RNNs, LSTMs, and Transformers.</a:t>
                      </a:r>
                    </a:p>
                  </a:txBody>
                  <a:tcPr marL="25008" marR="25008" marT="12504" marB="12504" anchor="ctr">
                    <a:lnL>
                      <a:noFill/>
                    </a:lnL>
                    <a:lnR>
                      <a:noFill/>
                    </a:lnR>
                    <a:lnT>
                      <a:noFill/>
                    </a:lnT>
                    <a:lnB>
                      <a:noFill/>
                    </a:lnB>
                    <a:noFill/>
                  </a:tcPr>
                </a:tc>
                <a:tc>
                  <a:txBody>
                    <a:bodyPr/>
                    <a:lstStyle/>
                    <a:p>
                      <a:r>
                        <a:rPr lang="en-US" sz="1400" dirty="0"/>
                        <a:t>High-quality text generation, improved fluency, and better control over generated text.</a:t>
                      </a:r>
                    </a:p>
                  </a:txBody>
                  <a:tcPr marL="25008" marR="25008" marT="12504" marB="12504" anchor="ctr">
                    <a:lnL>
                      <a:noFill/>
                    </a:lnL>
                    <a:lnR>
                      <a:noFill/>
                    </a:lnR>
                    <a:lnT>
                      <a:noFill/>
                    </a:lnT>
                    <a:lnB>
                      <a:noFill/>
                    </a:lnB>
                    <a:noFill/>
                  </a:tcPr>
                </a:tc>
                <a:tc>
                  <a:txBody>
                    <a:bodyPr/>
                    <a:lstStyle/>
                    <a:p>
                      <a:r>
                        <a:rPr lang="en-US" sz="1400" dirty="0"/>
                        <a:t>Computational cost, potential for generating biased or repetitive text.</a:t>
                      </a:r>
                    </a:p>
                  </a:txBody>
                  <a:tcPr marL="25008" marR="25008" marT="12504" marB="12504" anchor="ctr">
                    <a:lnL>
                      <a:noFill/>
                    </a:lnL>
                    <a:lnR>
                      <a:noFill/>
                    </a:lnR>
                    <a:lnT>
                      <a:noFill/>
                    </a:lnT>
                    <a:lnB>
                      <a:noFill/>
                    </a:lnB>
                    <a:noFill/>
                  </a:tcPr>
                </a:tc>
                <a:tc>
                  <a:txBody>
                    <a:bodyPr/>
                    <a:lstStyle/>
                    <a:p>
                      <a:r>
                        <a:rPr lang="en-US" sz="1400" dirty="0"/>
                        <a:t>Explore more efficient architectures, develop methods for mitigating bias, and improve the diversity of generated text.</a:t>
                      </a:r>
                    </a:p>
                  </a:txBody>
                  <a:tcPr marL="25008" marR="25008" marT="12504" marB="12504" anchor="ctr">
                    <a:lnL>
                      <a:noFill/>
                    </a:lnL>
                    <a:lnR>
                      <a:noFill/>
                    </a:lnR>
                    <a:lnT>
                      <a:noFill/>
                    </a:lnT>
                    <a:lnB>
                      <a:noFill/>
                    </a:lnB>
                    <a:noFill/>
                  </a:tcPr>
                </a:tc>
                <a:extLst>
                  <a:ext uri="{0D108BD9-81ED-4DB2-BD59-A6C34878D82A}">
                    <a16:rowId xmlns:a16="http://schemas.microsoft.com/office/drawing/2014/main" val="2886119142"/>
                  </a:ext>
                </a:extLst>
              </a:tr>
              <a:tr h="1522061">
                <a:tc>
                  <a:txBody>
                    <a:bodyPr/>
                    <a:lstStyle/>
                    <a:p>
                      <a:r>
                        <a:rPr lang="en-US" sz="1400" b="1" dirty="0"/>
                        <a:t>Recent Advances in Generative AI and Large Language Models: Current Status, Challenges, and Perspectives</a:t>
                      </a:r>
                      <a:endParaRPr lang="en-US" sz="1400" dirty="0"/>
                    </a:p>
                  </a:txBody>
                  <a:tcPr marL="25008" marR="25008" marT="12504" marB="12504" anchor="ctr">
                    <a:lnL>
                      <a:noFill/>
                    </a:lnL>
                    <a:lnR>
                      <a:noFill/>
                    </a:lnR>
                    <a:lnT>
                      <a:noFill/>
                    </a:lnT>
                    <a:lnB>
                      <a:noFill/>
                    </a:lnB>
                    <a:noFill/>
                  </a:tcPr>
                </a:tc>
                <a:tc>
                  <a:txBody>
                    <a:bodyPr/>
                    <a:lstStyle/>
                    <a:p>
                      <a:r>
                        <a:rPr lang="en-IN" sz="1400"/>
                        <a:t>2024</a:t>
                      </a:r>
                    </a:p>
                  </a:txBody>
                  <a:tcPr marL="25008" marR="25008" marT="12504" marB="12504" anchor="ctr">
                    <a:lnL>
                      <a:noFill/>
                    </a:lnL>
                    <a:lnR>
                      <a:noFill/>
                    </a:lnR>
                    <a:lnT>
                      <a:noFill/>
                    </a:lnT>
                    <a:lnB>
                      <a:noFill/>
                    </a:lnB>
                    <a:noFill/>
                  </a:tcPr>
                </a:tc>
                <a:tc>
                  <a:txBody>
                    <a:bodyPr/>
                    <a:lstStyle/>
                    <a:p>
                      <a:r>
                        <a:rPr lang="en-US" sz="1400"/>
                        <a:t>To provide an overview of the current state of generative AI, focusing on large language models, and discuss the challenges and future directions.</a:t>
                      </a:r>
                    </a:p>
                  </a:txBody>
                  <a:tcPr marL="25008" marR="25008" marT="12504" marB="12504" anchor="ctr">
                    <a:lnL>
                      <a:noFill/>
                    </a:lnL>
                    <a:lnR>
                      <a:noFill/>
                    </a:lnR>
                    <a:lnT>
                      <a:noFill/>
                    </a:lnT>
                    <a:lnB>
                      <a:noFill/>
                    </a:lnB>
                    <a:noFill/>
                  </a:tcPr>
                </a:tc>
                <a:tc>
                  <a:txBody>
                    <a:bodyPr/>
                    <a:lstStyle/>
                    <a:p>
                      <a:r>
                        <a:rPr lang="en-US" sz="1400"/>
                        <a:t>High-quality text generation, improved understanding of language, and potential for a wide range of applications.</a:t>
                      </a:r>
                    </a:p>
                  </a:txBody>
                  <a:tcPr marL="25008" marR="25008" marT="12504" marB="12504" anchor="ctr">
                    <a:lnL>
                      <a:noFill/>
                    </a:lnL>
                    <a:lnR>
                      <a:noFill/>
                    </a:lnR>
                    <a:lnT>
                      <a:noFill/>
                    </a:lnT>
                    <a:lnB>
                      <a:noFill/>
                    </a:lnB>
                    <a:noFill/>
                  </a:tcPr>
                </a:tc>
                <a:tc>
                  <a:txBody>
                    <a:bodyPr/>
                    <a:lstStyle/>
                    <a:p>
                      <a:r>
                        <a:rPr lang="en-US" sz="1400"/>
                        <a:t>Computational cost, potential for bias and misinformation, and ethical concerns.</a:t>
                      </a:r>
                    </a:p>
                  </a:txBody>
                  <a:tcPr marL="25008" marR="25008" marT="12504" marB="12504" anchor="ctr">
                    <a:lnL>
                      <a:noFill/>
                    </a:lnL>
                    <a:lnR>
                      <a:noFill/>
                    </a:lnR>
                    <a:lnT>
                      <a:noFill/>
                    </a:lnT>
                    <a:lnB>
                      <a:noFill/>
                    </a:lnB>
                    <a:noFill/>
                  </a:tcPr>
                </a:tc>
                <a:tc>
                  <a:txBody>
                    <a:bodyPr/>
                    <a:lstStyle/>
                    <a:p>
                      <a:r>
                        <a:rPr lang="en-US" sz="1400" dirty="0"/>
                        <a:t>Develop more efficient and ethical models, improve controllability, and explore new applications in various domains.</a:t>
                      </a:r>
                    </a:p>
                  </a:txBody>
                  <a:tcPr marL="25008" marR="25008" marT="12504" marB="12504" anchor="ctr">
                    <a:lnL>
                      <a:noFill/>
                    </a:lnL>
                    <a:lnR>
                      <a:noFill/>
                    </a:lnR>
                    <a:lnT>
                      <a:noFill/>
                    </a:lnT>
                    <a:lnB>
                      <a:noFill/>
                    </a:lnB>
                    <a:noFill/>
                  </a:tcPr>
                </a:tc>
                <a:extLst>
                  <a:ext uri="{0D108BD9-81ED-4DB2-BD59-A6C34878D82A}">
                    <a16:rowId xmlns:a16="http://schemas.microsoft.com/office/drawing/2014/main" val="3448169424"/>
                  </a:ext>
                </a:extLst>
              </a:tr>
            </a:tbl>
          </a:graphicData>
        </a:graphic>
      </p:graphicFrame>
      <p:sp>
        <p:nvSpPr>
          <p:cNvPr id="3" name="TextBox 2">
            <a:extLst>
              <a:ext uri="{FF2B5EF4-FFF2-40B4-BE49-F238E27FC236}">
                <a16:creationId xmlns:a16="http://schemas.microsoft.com/office/drawing/2014/main" id="{A0225944-4B67-16BE-5128-FFE4908B11E8}"/>
              </a:ext>
            </a:extLst>
          </p:cNvPr>
          <p:cNvSpPr txBox="1"/>
          <p:nvPr/>
        </p:nvSpPr>
        <p:spPr>
          <a:xfrm>
            <a:off x="762858" y="712511"/>
            <a:ext cx="5915344" cy="646331"/>
          </a:xfrm>
          <a:prstGeom prst="rect">
            <a:avLst/>
          </a:prstGeom>
          <a:noFill/>
        </p:spPr>
        <p:txBody>
          <a:bodyPr wrap="square" rtlCol="0">
            <a:spAutoFit/>
          </a:bodyPr>
          <a:lstStyle/>
          <a:p>
            <a:r>
              <a:rPr lang="en-IN" sz="3600" b="1" dirty="0">
                <a:latin typeface="Calibri" panose="020F0502020204030204" pitchFamily="34" charset="0"/>
                <a:ea typeface="Calibri" panose="020F0502020204030204" pitchFamily="34" charset="0"/>
                <a:cs typeface="Calibri" panose="020F0502020204030204" pitchFamily="34" charset="0"/>
              </a:rPr>
              <a:t>Literature Survey</a:t>
            </a:r>
          </a:p>
        </p:txBody>
      </p:sp>
    </p:spTree>
    <p:extLst>
      <p:ext uri="{BB962C8B-B14F-4D97-AF65-F5344CB8AC3E}">
        <p14:creationId xmlns:p14="http://schemas.microsoft.com/office/powerpoint/2010/main" val="410057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163FF3E-0FB9-CE52-E7B4-921790DACFA8}"/>
              </a:ext>
            </a:extLst>
          </p:cNvPr>
          <p:cNvGraphicFramePr>
            <a:graphicFrameLocks noGrp="1"/>
          </p:cNvGraphicFramePr>
          <p:nvPr>
            <p:extLst>
              <p:ext uri="{D42A27DB-BD31-4B8C-83A1-F6EECF244321}">
                <p14:modId xmlns:p14="http://schemas.microsoft.com/office/powerpoint/2010/main" val="2429644301"/>
              </p:ext>
            </p:extLst>
          </p:nvPr>
        </p:nvGraphicFramePr>
        <p:xfrm>
          <a:off x="801383" y="1910387"/>
          <a:ext cx="10510463" cy="3647932"/>
        </p:xfrm>
        <a:graphic>
          <a:graphicData uri="http://schemas.openxmlformats.org/drawingml/2006/table">
            <a:tbl>
              <a:tblPr/>
              <a:tblGrid>
                <a:gridCol w="2095331">
                  <a:extLst>
                    <a:ext uri="{9D8B030D-6E8A-4147-A177-3AD203B41FA5}">
                      <a16:colId xmlns:a16="http://schemas.microsoft.com/office/drawing/2014/main" val="1441106625"/>
                    </a:ext>
                  </a:extLst>
                </a:gridCol>
                <a:gridCol w="997192">
                  <a:extLst>
                    <a:ext uri="{9D8B030D-6E8A-4147-A177-3AD203B41FA5}">
                      <a16:colId xmlns:a16="http://schemas.microsoft.com/office/drawing/2014/main" val="2782348185"/>
                    </a:ext>
                  </a:extLst>
                </a:gridCol>
                <a:gridCol w="1472240">
                  <a:extLst>
                    <a:ext uri="{9D8B030D-6E8A-4147-A177-3AD203B41FA5}">
                      <a16:colId xmlns:a16="http://schemas.microsoft.com/office/drawing/2014/main" val="2829953948"/>
                    </a:ext>
                  </a:extLst>
                </a:gridCol>
                <a:gridCol w="1981900">
                  <a:extLst>
                    <a:ext uri="{9D8B030D-6E8A-4147-A177-3AD203B41FA5}">
                      <a16:colId xmlns:a16="http://schemas.microsoft.com/office/drawing/2014/main" val="3589736804"/>
                    </a:ext>
                  </a:extLst>
                </a:gridCol>
                <a:gridCol w="1981900">
                  <a:extLst>
                    <a:ext uri="{9D8B030D-6E8A-4147-A177-3AD203B41FA5}">
                      <a16:colId xmlns:a16="http://schemas.microsoft.com/office/drawing/2014/main" val="1870257998"/>
                    </a:ext>
                  </a:extLst>
                </a:gridCol>
                <a:gridCol w="1981900">
                  <a:extLst>
                    <a:ext uri="{9D8B030D-6E8A-4147-A177-3AD203B41FA5}">
                      <a16:colId xmlns:a16="http://schemas.microsoft.com/office/drawing/2014/main" val="415597412"/>
                    </a:ext>
                  </a:extLst>
                </a:gridCol>
              </a:tblGrid>
              <a:tr h="1823966">
                <a:tc>
                  <a:txBody>
                    <a:bodyPr/>
                    <a:lstStyle/>
                    <a:p>
                      <a:pPr algn="l"/>
                      <a:r>
                        <a:rPr lang="en-US" sz="1400" b="1" dirty="0"/>
                        <a:t>Advanced Generative AI Methods for Academic Text Summarization</a:t>
                      </a:r>
                      <a:endParaRPr lang="en-US" sz="1400" dirty="0"/>
                    </a:p>
                  </a:txBody>
                  <a:tcPr marL="25008" marR="25008" marT="12504" marB="12504" anchor="ctr">
                    <a:lnL>
                      <a:noFill/>
                    </a:lnL>
                    <a:lnR>
                      <a:noFill/>
                    </a:lnR>
                    <a:lnT>
                      <a:noFill/>
                    </a:lnT>
                    <a:lnB>
                      <a:noFill/>
                    </a:lnB>
                    <a:noFill/>
                  </a:tcPr>
                </a:tc>
                <a:tc>
                  <a:txBody>
                    <a:bodyPr/>
                    <a:lstStyle/>
                    <a:p>
                      <a:pPr algn="l"/>
                      <a:r>
                        <a:rPr lang="en-IN" sz="1400" dirty="0"/>
                        <a:t>2024</a:t>
                      </a:r>
                    </a:p>
                  </a:txBody>
                  <a:tcPr marL="25008" marR="25008" marT="12504" marB="12504" anchor="ctr">
                    <a:lnL>
                      <a:noFill/>
                    </a:lnL>
                    <a:lnR>
                      <a:noFill/>
                    </a:lnR>
                    <a:lnT>
                      <a:noFill/>
                    </a:lnT>
                    <a:lnB>
                      <a:noFill/>
                    </a:lnB>
                    <a:noFill/>
                  </a:tcPr>
                </a:tc>
                <a:tc>
                  <a:txBody>
                    <a:bodyPr/>
                    <a:lstStyle/>
                    <a:p>
                      <a:pPr algn="l"/>
                      <a:r>
                        <a:rPr lang="en-US" sz="1400" dirty="0"/>
                        <a:t>To explore the application of advanced generative AI techniques for summarizing academic text.</a:t>
                      </a:r>
                    </a:p>
                  </a:txBody>
                  <a:tcPr marL="25008" marR="25008" marT="12504" marB="12504" anchor="ctr">
                    <a:lnL>
                      <a:noFill/>
                    </a:lnL>
                    <a:lnR>
                      <a:noFill/>
                    </a:lnR>
                    <a:lnT>
                      <a:noFill/>
                    </a:lnT>
                    <a:lnB>
                      <a:noFill/>
                    </a:lnB>
                    <a:noFill/>
                  </a:tcPr>
                </a:tc>
                <a:tc>
                  <a:txBody>
                    <a:bodyPr/>
                    <a:lstStyle/>
                    <a:p>
                      <a:pPr algn="l"/>
                      <a:r>
                        <a:rPr lang="en-US" sz="1400" dirty="0"/>
                        <a:t>Improved accuracy and conciseness of summaries, improved readability, and potential for personalized summaries.</a:t>
                      </a:r>
                    </a:p>
                  </a:txBody>
                  <a:tcPr marL="25008" marR="25008" marT="12504" marB="12504" anchor="ctr">
                    <a:lnL>
                      <a:noFill/>
                    </a:lnL>
                    <a:lnR>
                      <a:noFill/>
                    </a:lnR>
                    <a:lnT>
                      <a:noFill/>
                    </a:lnT>
                    <a:lnB>
                      <a:noFill/>
                    </a:lnB>
                    <a:noFill/>
                  </a:tcPr>
                </a:tc>
                <a:tc>
                  <a:txBody>
                    <a:bodyPr/>
                    <a:lstStyle/>
                    <a:p>
                      <a:pPr algn="l"/>
                      <a:r>
                        <a:rPr lang="en-US" sz="1400"/>
                        <a:t>Challenges in handling complex sentence structures and maintaining the original meaning of the text.</a:t>
                      </a:r>
                    </a:p>
                  </a:txBody>
                  <a:tcPr marL="25008" marR="25008" marT="12504" marB="12504" anchor="ctr">
                    <a:lnL>
                      <a:noFill/>
                    </a:lnL>
                    <a:lnR>
                      <a:noFill/>
                    </a:lnR>
                    <a:lnT>
                      <a:noFill/>
                    </a:lnT>
                    <a:lnB>
                      <a:noFill/>
                    </a:lnB>
                    <a:noFill/>
                  </a:tcPr>
                </a:tc>
                <a:tc>
                  <a:txBody>
                    <a:bodyPr/>
                    <a:lstStyle/>
                    <a:p>
                      <a:pPr algn="l"/>
                      <a:r>
                        <a:rPr lang="en-US" sz="1400" dirty="0"/>
                        <a:t>Develop more robust models that can handle complex language and improve the ability to generate summaries that are both accurate and informative.</a:t>
                      </a:r>
                    </a:p>
                  </a:txBody>
                  <a:tcPr marL="25008" marR="25008" marT="12504" marB="12504" anchor="ctr">
                    <a:lnL>
                      <a:noFill/>
                    </a:lnL>
                    <a:lnR>
                      <a:noFill/>
                    </a:lnR>
                    <a:lnT>
                      <a:noFill/>
                    </a:lnT>
                    <a:lnB>
                      <a:noFill/>
                    </a:lnB>
                    <a:noFill/>
                  </a:tcPr>
                </a:tc>
                <a:extLst>
                  <a:ext uri="{0D108BD9-81ED-4DB2-BD59-A6C34878D82A}">
                    <a16:rowId xmlns:a16="http://schemas.microsoft.com/office/drawing/2014/main" val="54246312"/>
                  </a:ext>
                </a:extLst>
              </a:tr>
              <a:tr h="1823966">
                <a:tc>
                  <a:txBody>
                    <a:bodyPr/>
                    <a:lstStyle/>
                    <a:p>
                      <a:pPr algn="l"/>
                      <a:r>
                        <a:rPr lang="en-US" sz="1400" b="1"/>
                        <a:t>Adversarial Machine Learning in Text Processing: A Literature Survey</a:t>
                      </a:r>
                      <a:endParaRPr lang="en-US" sz="1400"/>
                    </a:p>
                  </a:txBody>
                  <a:tcPr marL="25008" marR="25008" marT="12504" marB="12504" anchor="ctr">
                    <a:lnL>
                      <a:noFill/>
                    </a:lnL>
                    <a:lnR>
                      <a:noFill/>
                    </a:lnR>
                    <a:lnT>
                      <a:noFill/>
                    </a:lnT>
                    <a:lnB>
                      <a:noFill/>
                    </a:lnB>
                    <a:noFill/>
                  </a:tcPr>
                </a:tc>
                <a:tc>
                  <a:txBody>
                    <a:bodyPr/>
                    <a:lstStyle/>
                    <a:p>
                      <a:pPr algn="l"/>
                      <a:r>
                        <a:rPr lang="en-IN" sz="1400"/>
                        <a:t>2022</a:t>
                      </a:r>
                    </a:p>
                  </a:txBody>
                  <a:tcPr marL="25008" marR="25008" marT="12504" marB="12504" anchor="ctr">
                    <a:lnL>
                      <a:noFill/>
                    </a:lnL>
                    <a:lnR>
                      <a:noFill/>
                    </a:lnR>
                    <a:lnT>
                      <a:noFill/>
                    </a:lnT>
                    <a:lnB>
                      <a:noFill/>
                    </a:lnB>
                    <a:noFill/>
                  </a:tcPr>
                </a:tc>
                <a:tc>
                  <a:txBody>
                    <a:bodyPr/>
                    <a:lstStyle/>
                    <a:p>
                      <a:pPr algn="l"/>
                      <a:r>
                        <a:rPr lang="en-US" sz="1400" dirty="0"/>
                        <a:t>To review and analyze adversarial machine learning techniques applied to text processing tasks, including text generation.</a:t>
                      </a:r>
                    </a:p>
                  </a:txBody>
                  <a:tcPr marL="25008" marR="25008" marT="12504" marB="12504" anchor="ctr">
                    <a:lnL>
                      <a:noFill/>
                    </a:lnL>
                    <a:lnR>
                      <a:noFill/>
                    </a:lnR>
                    <a:lnT>
                      <a:noFill/>
                    </a:lnT>
                    <a:lnB>
                      <a:noFill/>
                    </a:lnB>
                    <a:noFill/>
                  </a:tcPr>
                </a:tc>
                <a:tc>
                  <a:txBody>
                    <a:bodyPr/>
                    <a:lstStyle/>
                    <a:p>
                      <a:pPr algn="l"/>
                      <a:r>
                        <a:rPr lang="en-US" sz="1400"/>
                        <a:t>Improved robustness and security of text generation models, better understanding of vulnerabilities, and potential for developing more resilient systems.</a:t>
                      </a:r>
                    </a:p>
                  </a:txBody>
                  <a:tcPr marL="25008" marR="25008" marT="12504" marB="12504" anchor="ctr">
                    <a:lnL>
                      <a:noFill/>
                    </a:lnL>
                    <a:lnR>
                      <a:noFill/>
                    </a:lnR>
                    <a:lnT>
                      <a:noFill/>
                    </a:lnT>
                    <a:lnB>
                      <a:noFill/>
                    </a:lnB>
                    <a:noFill/>
                  </a:tcPr>
                </a:tc>
                <a:tc>
                  <a:txBody>
                    <a:bodyPr/>
                    <a:lstStyle/>
                    <a:p>
                      <a:pPr algn="l"/>
                      <a:r>
                        <a:rPr lang="en-US" sz="1400"/>
                        <a:t>Limited research on specific text generation tasks, and potential for adversarial attacks to be used maliciously.</a:t>
                      </a:r>
                    </a:p>
                  </a:txBody>
                  <a:tcPr marL="25008" marR="25008" marT="12504" marB="12504" anchor="ctr">
                    <a:lnL>
                      <a:noFill/>
                    </a:lnL>
                    <a:lnR>
                      <a:noFill/>
                    </a:lnR>
                    <a:lnT>
                      <a:noFill/>
                    </a:lnT>
                    <a:lnB>
                      <a:noFill/>
                    </a:lnB>
                    <a:noFill/>
                  </a:tcPr>
                </a:tc>
                <a:tc>
                  <a:txBody>
                    <a:bodyPr/>
                    <a:lstStyle/>
                    <a:p>
                      <a:pPr algn="l"/>
                      <a:r>
                        <a:rPr lang="en-US" sz="1400" dirty="0"/>
                        <a:t>Explore new defense mechanisms, develop more robust and secure text generation models, and investigate the ethical implications of adversarial attacks.</a:t>
                      </a:r>
                    </a:p>
                  </a:txBody>
                  <a:tcPr marL="25008" marR="25008" marT="12504" marB="12504" anchor="ctr">
                    <a:lnL>
                      <a:noFill/>
                    </a:lnL>
                    <a:lnR>
                      <a:noFill/>
                    </a:lnR>
                    <a:lnT>
                      <a:noFill/>
                    </a:lnT>
                    <a:lnB>
                      <a:noFill/>
                    </a:lnB>
                    <a:noFill/>
                  </a:tcPr>
                </a:tc>
                <a:extLst>
                  <a:ext uri="{0D108BD9-81ED-4DB2-BD59-A6C34878D82A}">
                    <a16:rowId xmlns:a16="http://schemas.microsoft.com/office/drawing/2014/main" val="4112967141"/>
                  </a:ext>
                </a:extLst>
              </a:tr>
            </a:tbl>
          </a:graphicData>
        </a:graphic>
      </p:graphicFrame>
      <p:graphicFrame>
        <p:nvGraphicFramePr>
          <p:cNvPr id="3" name="Table 2">
            <a:extLst>
              <a:ext uri="{FF2B5EF4-FFF2-40B4-BE49-F238E27FC236}">
                <a16:creationId xmlns:a16="http://schemas.microsoft.com/office/drawing/2014/main" id="{EBB9AA9C-99C6-F4F0-9F07-D52B289458CD}"/>
              </a:ext>
            </a:extLst>
          </p:cNvPr>
          <p:cNvGraphicFramePr>
            <a:graphicFrameLocks noGrp="1"/>
          </p:cNvGraphicFramePr>
          <p:nvPr>
            <p:extLst>
              <p:ext uri="{D42A27DB-BD31-4B8C-83A1-F6EECF244321}">
                <p14:modId xmlns:p14="http://schemas.microsoft.com/office/powerpoint/2010/main" val="3020571218"/>
              </p:ext>
            </p:extLst>
          </p:nvPr>
        </p:nvGraphicFramePr>
        <p:xfrm>
          <a:off x="10274" y="1223213"/>
          <a:ext cx="11633772" cy="544529"/>
        </p:xfrm>
        <a:graphic>
          <a:graphicData uri="http://schemas.openxmlformats.org/drawingml/2006/table">
            <a:tbl>
              <a:tblPr/>
              <a:tblGrid>
                <a:gridCol w="1938962">
                  <a:extLst>
                    <a:ext uri="{9D8B030D-6E8A-4147-A177-3AD203B41FA5}">
                      <a16:colId xmlns:a16="http://schemas.microsoft.com/office/drawing/2014/main" val="1850066270"/>
                    </a:ext>
                  </a:extLst>
                </a:gridCol>
                <a:gridCol w="1938962">
                  <a:extLst>
                    <a:ext uri="{9D8B030D-6E8A-4147-A177-3AD203B41FA5}">
                      <a16:colId xmlns:a16="http://schemas.microsoft.com/office/drawing/2014/main" val="1058092688"/>
                    </a:ext>
                  </a:extLst>
                </a:gridCol>
                <a:gridCol w="1938962">
                  <a:extLst>
                    <a:ext uri="{9D8B030D-6E8A-4147-A177-3AD203B41FA5}">
                      <a16:colId xmlns:a16="http://schemas.microsoft.com/office/drawing/2014/main" val="414576690"/>
                    </a:ext>
                  </a:extLst>
                </a:gridCol>
                <a:gridCol w="1938962">
                  <a:extLst>
                    <a:ext uri="{9D8B030D-6E8A-4147-A177-3AD203B41FA5}">
                      <a16:colId xmlns:a16="http://schemas.microsoft.com/office/drawing/2014/main" val="2542147851"/>
                    </a:ext>
                  </a:extLst>
                </a:gridCol>
                <a:gridCol w="1938962">
                  <a:extLst>
                    <a:ext uri="{9D8B030D-6E8A-4147-A177-3AD203B41FA5}">
                      <a16:colId xmlns:a16="http://schemas.microsoft.com/office/drawing/2014/main" val="560514532"/>
                    </a:ext>
                  </a:extLst>
                </a:gridCol>
                <a:gridCol w="1938962">
                  <a:extLst>
                    <a:ext uri="{9D8B030D-6E8A-4147-A177-3AD203B41FA5}">
                      <a16:colId xmlns:a16="http://schemas.microsoft.com/office/drawing/2014/main" val="527930620"/>
                    </a:ext>
                  </a:extLst>
                </a:gridCol>
              </a:tblGrid>
              <a:tr h="544529">
                <a:tc>
                  <a:txBody>
                    <a:bodyPr/>
                    <a:lstStyle/>
                    <a:p>
                      <a:r>
                        <a:rPr lang="en-IN" sz="1800" b="1" dirty="0"/>
                        <a:t>               TITLE</a:t>
                      </a:r>
                    </a:p>
                  </a:txBody>
                  <a:tcPr marL="25008" marR="25008" marT="12504" marB="12504" anchor="ctr">
                    <a:lnL>
                      <a:noFill/>
                    </a:lnL>
                    <a:lnR>
                      <a:noFill/>
                    </a:lnR>
                    <a:lnT>
                      <a:noFill/>
                    </a:lnT>
                    <a:lnB>
                      <a:noFill/>
                    </a:lnB>
                    <a:noFill/>
                  </a:tcPr>
                </a:tc>
                <a:tc>
                  <a:txBody>
                    <a:bodyPr/>
                    <a:lstStyle/>
                    <a:p>
                      <a:r>
                        <a:rPr lang="en-IN" sz="1800" b="1" dirty="0"/>
                        <a:t>               YEAR</a:t>
                      </a:r>
                    </a:p>
                  </a:txBody>
                  <a:tcPr marL="25008" marR="25008" marT="12504" marB="12504" anchor="ctr">
                    <a:lnL>
                      <a:noFill/>
                    </a:lnL>
                    <a:lnR>
                      <a:noFill/>
                    </a:lnR>
                    <a:lnT>
                      <a:noFill/>
                    </a:lnT>
                    <a:lnB>
                      <a:noFill/>
                    </a:lnB>
                    <a:noFill/>
                  </a:tcPr>
                </a:tc>
                <a:tc>
                  <a:txBody>
                    <a:bodyPr/>
                    <a:lstStyle/>
                    <a:p>
                      <a:r>
                        <a:rPr lang="en-IN" sz="1800" b="1"/>
                        <a:t>OBJECTIVE</a:t>
                      </a:r>
                    </a:p>
                  </a:txBody>
                  <a:tcPr marL="25008" marR="25008" marT="12504" marB="12504" anchor="ctr">
                    <a:lnL>
                      <a:noFill/>
                    </a:lnL>
                    <a:lnR>
                      <a:noFill/>
                    </a:lnR>
                    <a:lnT>
                      <a:noFill/>
                    </a:lnT>
                    <a:lnB>
                      <a:noFill/>
                    </a:lnB>
                    <a:noFill/>
                  </a:tcPr>
                </a:tc>
                <a:tc>
                  <a:txBody>
                    <a:bodyPr/>
                    <a:lstStyle/>
                    <a:p>
                      <a:r>
                        <a:rPr lang="en-IN" sz="1800" b="1" dirty="0"/>
                        <a:t>      BENEFITS</a:t>
                      </a:r>
                    </a:p>
                  </a:txBody>
                  <a:tcPr marL="25008" marR="25008" marT="12504" marB="12504" anchor="ctr">
                    <a:lnL>
                      <a:noFill/>
                    </a:lnL>
                    <a:lnR>
                      <a:noFill/>
                    </a:lnR>
                    <a:lnT>
                      <a:noFill/>
                    </a:lnT>
                    <a:lnB>
                      <a:noFill/>
                    </a:lnB>
                    <a:noFill/>
                  </a:tcPr>
                </a:tc>
                <a:tc>
                  <a:txBody>
                    <a:bodyPr/>
                    <a:lstStyle/>
                    <a:p>
                      <a:r>
                        <a:rPr lang="en-IN" sz="1800" b="1" dirty="0"/>
                        <a:t>LIMITATIONS</a:t>
                      </a:r>
                    </a:p>
                  </a:txBody>
                  <a:tcPr marL="25008" marR="25008" marT="12504" marB="12504" anchor="ctr">
                    <a:lnL>
                      <a:noFill/>
                    </a:lnL>
                    <a:lnR>
                      <a:noFill/>
                    </a:lnR>
                    <a:lnT>
                      <a:noFill/>
                    </a:lnT>
                    <a:lnB>
                      <a:noFill/>
                    </a:lnB>
                    <a:noFill/>
                  </a:tcPr>
                </a:tc>
                <a:tc>
                  <a:txBody>
                    <a:bodyPr/>
                    <a:lstStyle/>
                    <a:p>
                      <a:r>
                        <a:rPr lang="en-IN" sz="1800" b="1" dirty="0"/>
                        <a:t>FUTURE WORK</a:t>
                      </a:r>
                    </a:p>
                  </a:txBody>
                  <a:tcPr marL="25008" marR="25008" marT="12504" marB="12504" anchor="ctr">
                    <a:lnL>
                      <a:noFill/>
                    </a:lnL>
                    <a:lnR>
                      <a:noFill/>
                    </a:lnR>
                    <a:lnT>
                      <a:noFill/>
                    </a:lnT>
                    <a:lnB>
                      <a:noFill/>
                    </a:lnB>
                    <a:noFill/>
                  </a:tcPr>
                </a:tc>
                <a:extLst>
                  <a:ext uri="{0D108BD9-81ED-4DB2-BD59-A6C34878D82A}">
                    <a16:rowId xmlns:a16="http://schemas.microsoft.com/office/drawing/2014/main" val="2062329636"/>
                  </a:ext>
                </a:extLst>
              </a:tr>
            </a:tbl>
          </a:graphicData>
        </a:graphic>
      </p:graphicFrame>
    </p:spTree>
    <p:extLst>
      <p:ext uri="{BB962C8B-B14F-4D97-AF65-F5344CB8AC3E}">
        <p14:creationId xmlns:p14="http://schemas.microsoft.com/office/powerpoint/2010/main" val="1148177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A4859-05F6-F7B2-5172-C34B4A1F10B4}"/>
              </a:ext>
            </a:extLst>
          </p:cNvPr>
          <p:cNvSpPr>
            <a:spLocks noGrp="1"/>
          </p:cNvSpPr>
          <p:nvPr>
            <p:ph type="title"/>
          </p:nvPr>
        </p:nvSpPr>
        <p:spPr>
          <a:xfrm>
            <a:off x="670438" y="1699886"/>
            <a:ext cx="10851124" cy="994152"/>
          </a:xfrm>
        </p:spPr>
        <p:txBody>
          <a:bodyPr>
            <a:normAutofit/>
          </a:bodyPr>
          <a:lstStyle/>
          <a:p>
            <a:pPr algn="ctr"/>
            <a:r>
              <a:rPr lang="en-IN" sz="3600" b="1" dirty="0">
                <a:latin typeface="Calibri" panose="020F0502020204030204" pitchFamily="34" charset="0"/>
                <a:ea typeface="Calibri" panose="020F0502020204030204" pitchFamily="34" charset="0"/>
                <a:cs typeface="Calibri" panose="020F0502020204030204" pitchFamily="34" charset="0"/>
              </a:rPr>
              <a:t>State diagram </a:t>
            </a:r>
          </a:p>
        </p:txBody>
      </p:sp>
    </p:spTree>
    <p:extLst>
      <p:ext uri="{BB962C8B-B14F-4D97-AF65-F5344CB8AC3E}">
        <p14:creationId xmlns:p14="http://schemas.microsoft.com/office/powerpoint/2010/main" val="3617271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8D2CBD-A828-509F-EAB1-4BAA44F00765}"/>
              </a:ext>
            </a:extLst>
          </p:cNvPr>
          <p:cNvSpPr>
            <a:spLocks noGrp="1"/>
          </p:cNvSpPr>
          <p:nvPr>
            <p:ph idx="1"/>
          </p:nvPr>
        </p:nvSpPr>
        <p:spPr/>
        <p:txBody>
          <a:bodyPr/>
          <a:lstStyle/>
          <a:p>
            <a:endParaRPr lang="en-IN" dirty="0"/>
          </a:p>
        </p:txBody>
      </p:sp>
      <p:pic>
        <p:nvPicPr>
          <p:cNvPr id="5" name="Content Placeholder 4">
            <a:extLst>
              <a:ext uri="{FF2B5EF4-FFF2-40B4-BE49-F238E27FC236}">
                <a16:creationId xmlns:a16="http://schemas.microsoft.com/office/drawing/2014/main" id="{2C14C77F-CE7E-61D0-4A21-8206EBA14A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667" y="587169"/>
            <a:ext cx="8782664" cy="5683662"/>
          </a:xfrm>
          <a:prstGeom prst="rect">
            <a:avLst/>
          </a:prstGeom>
        </p:spPr>
      </p:pic>
    </p:spTree>
    <p:extLst>
      <p:ext uri="{BB962C8B-B14F-4D97-AF65-F5344CB8AC3E}">
        <p14:creationId xmlns:p14="http://schemas.microsoft.com/office/powerpoint/2010/main" val="3216544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F1C96-1EFA-C6D9-CC6D-0F673955B0FC}"/>
              </a:ext>
            </a:extLst>
          </p:cNvPr>
          <p:cNvSpPr>
            <a:spLocks noGrp="1"/>
          </p:cNvSpPr>
          <p:nvPr>
            <p:ph type="title"/>
          </p:nvPr>
        </p:nvSpPr>
        <p:spPr>
          <a:xfrm>
            <a:off x="869534" y="1333618"/>
            <a:ext cx="10452931" cy="1566898"/>
          </a:xfrm>
        </p:spPr>
        <p:txBody>
          <a:bodyPr>
            <a:normAutofit/>
          </a:bodyPr>
          <a:lstStyle/>
          <a:p>
            <a:pPr algn="ctr"/>
            <a:r>
              <a:rPr lang="en-IN" sz="3600" b="1" dirty="0">
                <a:latin typeface="Calibri" panose="020F0502020204030204" pitchFamily="34" charset="0"/>
                <a:ea typeface="Calibri" panose="020F0502020204030204" pitchFamily="34" charset="0"/>
                <a:cs typeface="Calibri" panose="020F0502020204030204" pitchFamily="34" charset="0"/>
              </a:rPr>
              <a:t>Operational flow chart</a:t>
            </a:r>
          </a:p>
        </p:txBody>
      </p:sp>
    </p:spTree>
    <p:extLst>
      <p:ext uri="{BB962C8B-B14F-4D97-AF65-F5344CB8AC3E}">
        <p14:creationId xmlns:p14="http://schemas.microsoft.com/office/powerpoint/2010/main" val="3913530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5C9013A-A198-6BE0-1BCC-943D342CA6E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296" r="130" b="1391"/>
          <a:stretch/>
        </p:blipFill>
        <p:spPr>
          <a:xfrm>
            <a:off x="2168013" y="163320"/>
            <a:ext cx="7855974" cy="6531360"/>
          </a:xfrm>
        </p:spPr>
      </p:pic>
    </p:spTree>
    <p:extLst>
      <p:ext uri="{BB962C8B-B14F-4D97-AF65-F5344CB8AC3E}">
        <p14:creationId xmlns:p14="http://schemas.microsoft.com/office/powerpoint/2010/main" val="23805607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TM02900743[[fn=Organic]]</Template>
  <TotalTime>145</TotalTime>
  <Words>1533</Words>
  <Application>Microsoft Office PowerPoint</Application>
  <PresentationFormat>Widescreen</PresentationFormat>
  <Paragraphs>124</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Garamond</vt:lpstr>
      <vt:lpstr>Organic</vt:lpstr>
      <vt:lpstr>GENERATIVE AI MODEL FROM SCRATCH</vt:lpstr>
      <vt:lpstr>Introduction: Generative AI Model for Text Generation </vt:lpstr>
      <vt:lpstr>AIM AND OBJECTIVE</vt:lpstr>
      <vt:lpstr>PowerPoint Presentation</vt:lpstr>
      <vt:lpstr>PowerPoint Presentation</vt:lpstr>
      <vt:lpstr>State diagram </vt:lpstr>
      <vt:lpstr>PowerPoint Presentation</vt:lpstr>
      <vt:lpstr>Operational flow chart</vt:lpstr>
      <vt:lpstr>PowerPoint Presentation</vt:lpstr>
      <vt:lpstr>Requirements</vt:lpstr>
      <vt:lpstr>PowerPoint Presentation</vt:lpstr>
      <vt:lpstr>References </vt:lpstr>
      <vt:lpstr>List and describe the application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Hareesh SP</dc:creator>
  <cp:lastModifiedBy>siddamshetty Rushikesh</cp:lastModifiedBy>
  <cp:revision>2</cp:revision>
  <dcterms:created xsi:type="dcterms:W3CDTF">2024-12-13T13:53:42Z</dcterms:created>
  <dcterms:modified xsi:type="dcterms:W3CDTF">2024-12-14T00:14:11Z</dcterms:modified>
</cp:coreProperties>
</file>