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2" r:id="rId5"/>
    <p:sldId id="258" r:id="rId6"/>
    <p:sldId id="277" r:id="rId7"/>
    <p:sldId id="260" r:id="rId8"/>
    <p:sldId id="262" r:id="rId9"/>
    <p:sldId id="266" r:id="rId10"/>
    <p:sldId id="267" r:id="rId11"/>
    <p:sldId id="268" r:id="rId12"/>
    <p:sldId id="263" r:id="rId13"/>
    <p:sldId id="264" r:id="rId14"/>
    <p:sldId id="269" r:id="rId15"/>
    <p:sldId id="265" r:id="rId16"/>
    <p:sldId id="281" r:id="rId17"/>
    <p:sldId id="282" r:id="rId18"/>
    <p:sldId id="271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9A2"/>
    <a:srgbClr val="67D8D1"/>
    <a:srgbClr val="78FFF8"/>
    <a:srgbClr val="EEA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/>
    <p:restoredTop sz="77364"/>
  </p:normalViewPr>
  <p:slideViewPr>
    <p:cSldViewPr snapToGrid="0" snapToObjects="1">
      <p:cViewPr varScale="1">
        <p:scale>
          <a:sx n="100" d="100"/>
          <a:sy n="100" d="100"/>
        </p:scale>
        <p:origin x="1608" y="16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9T18:21:57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1,'79'0,"5"0,-7 0,-26 0,1 0,41 0,-30 0,-1 0,20 0,-32 0,0 0,25 0,-19 0,4 0,-34 0,13 0,-23 0,6 0,-8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9T18:21:57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1,'79'0,"5"0,-7 0,-26 0,1 0,41 0,-30 0,-1 0,20 0,-32 0,0 0,25 0,-19 0,4 0,-34 0,13 0,-23 0,6 0,-8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9T18:22:23.8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1,'65'0,"-1"0,10 0,4 0,-14 0,4 0,1 0,10 0,1 0,1 0,0 0,0 0,1 0,5 0,1 0,-6 0,3 0,-4 0,8 0,-5 0,-30 0,-3 0,7 0,1 0,-6 0,-5 0,12 0,-11 0,-39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9T18:21:57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1,'79'0,"5"0,-7 0,-26 0,1 0,41 0,-30 0,-1 0,20 0,-32 0,0 0,25 0,-19 0,4 0,-34 0,13 0,-23 0,6 0,-8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9T18:22:23.8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1,'65'0,"-1"0,10 0,4 0,-14 0,4 0,1 0,10 0,1 0,1 0,0 0,0 0,1 0,5 0,1 0,-6 0,3 0,-4 0,8 0,-5 0,-30 0,-3 0,7 0,1 0,-6 0,-5 0,12 0,-11 0,-39 0,4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9T18:22:32.91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14,'70'-3,"1"-1,20 1,7 0,-14 2,5 2,3-1,-12 0,3 0,1 0,-4 0,7 0,-3 0,4 0,-3 0,5 0,0 0,-5 0,5 0,-5 0,0 0,-6 0,-1 0,0 0,7 0,-1 0,-11 0,-21 0,-3 0,25 0,-2 0,7 0,-14 0,-38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1B26-7654-7448-8289-B28F5379831C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F359-9BC5-D14E-B204-555C5A60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3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Suuuuuper</a:t>
            </a:r>
            <a:r>
              <a:rPr lang="en-US" dirty="0"/>
              <a:t> preliminary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spreadsheet shows simple counts of how many people with a mutation in Gene X have an HPO Term 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Methods: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Took all variant information downloaded from Seqr, which is a collaborative portal that stores all pedigree info, variant info, manual clinical annotations, and automatic database annotations in one place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Filtered out ”synonymous variants” variants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Only kept variants with a frequency of 0.0 in gnomAD, 1000 genomes WG, and Exac V3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Then, I only kept variant for which the gene was shared across 3 or more families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This is showing simple counts. We need statistical power. Some of these HPO terms may be so commonplace that they’re showing up in every one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It’s hard to see an actual association between a term and a mutation in the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Suuuuuper</a:t>
            </a:r>
            <a:r>
              <a:rPr lang="en-US" dirty="0"/>
              <a:t> preliminary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spreadsheet shows simple counts of how many people with a mutation in Gene X have an HPO Term 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Methods: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Took all variant information downloaded from Seqr, which is a collaborative portal that stores all pedigree info, variant info, manual clinical annotations, and automatic database annotations in one place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Filtered out ”synonymous variants” variants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Only kept variants with a frequency of 0.0 in gnomAD, 1000 genomes WG, and Exac V3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Then, I only kept variants for which the gene was shared across 3 or more families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This is showing simple counts. We need statistical power. Some of these HPO terms may be so commonplace that they’re showing up in everyone, regardless of gene mutation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It’s hard to see an actual association between a term and a mutation in the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0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Want to shuffle the mutation status 1000 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Build a mutated vs. non-mutated cohort each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keep the same number of mutated people with each permutation… just change who is mutated </a:t>
            </a:r>
          </a:p>
          <a:p>
            <a:r>
              <a:rPr lang="en-US" dirty="0"/>
              <a:t>- This way, we can still link each patient with their HPO terms, but just change their mutation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Want to shuffle the mutation status 1000 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Build a mutated vs. non-mutated cohort each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keep the same number of mutated people with each permutation… just change who is mutated </a:t>
            </a:r>
          </a:p>
          <a:p>
            <a:r>
              <a:rPr lang="en-US" dirty="0"/>
              <a:t>- This way, we can still link each patient with their HPO terms, but just change their mutation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frequency is calculated by finding the number of people the gene mutation and term / the number of people with the gene mutation.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 just made </a:t>
            </a:r>
            <a:r>
              <a:rPr lang="en-US"/>
              <a:t>this up) </a:t>
            </a:r>
          </a:p>
          <a:p>
            <a:r>
              <a:rPr lang="en-US"/>
              <a:t>Then </a:t>
            </a:r>
            <a:r>
              <a:rPr lang="en-US" dirty="0"/>
              <a:t>count how many times the actual frequency is greater than the observed frequency. We can get a p value from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Clearly, sample size is a big issue for statistical power. </a:t>
            </a:r>
          </a:p>
          <a:p>
            <a:r>
              <a:rPr lang="en-US" dirty="0"/>
              <a:t>I would like to see more than a few people with mutations in these genes</a:t>
            </a:r>
          </a:p>
          <a:p>
            <a:r>
              <a:rPr lang="en-US" dirty="0"/>
              <a:t>However, these associations have shown up in the literature, so this could be a powerful approach as the cohort grows larger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= Close disease match</a:t>
            </a:r>
          </a:p>
          <a:p>
            <a:r>
              <a:rPr lang="en-US" dirty="0"/>
              <a:t>Green = Exact disease match</a:t>
            </a:r>
          </a:p>
          <a:p>
            <a:endParaRPr lang="en-US" dirty="0"/>
          </a:p>
          <a:p>
            <a:r>
              <a:rPr lang="en-US" dirty="0"/>
              <a:t>Justin put together a whole spreadsheet for the top gene/term associations and just went through some of them.</a:t>
            </a:r>
          </a:p>
          <a:p>
            <a:endParaRPr lang="en-US" dirty="0"/>
          </a:p>
          <a:p>
            <a:r>
              <a:rPr lang="en-US" dirty="0"/>
              <a:t>How: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Input all the Genes that had </a:t>
            </a:r>
            <a:r>
              <a:rPr lang="en-US" dirty="0" err="1"/>
              <a:t>p_value</a:t>
            </a:r>
            <a:r>
              <a:rPr lang="en-US" dirty="0"/>
              <a:t> = 0 on the previous slide into </a:t>
            </a:r>
            <a:r>
              <a:rPr lang="en-US" dirty="0" err="1"/>
              <a:t>BioDBNet</a:t>
            </a:r>
            <a:r>
              <a:rPr lang="en-US" dirty="0"/>
              <a:t> and looked for diseases that matched the HPO Terms.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Just looking at a few of the results, we can see that some of these associations may be legitimate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CSI’s aim is to “sequence everyone who walks through the door”</a:t>
            </a:r>
          </a:p>
          <a:p>
            <a:endParaRPr lang="en-US" dirty="0"/>
          </a:p>
          <a:p>
            <a:r>
              <a:rPr lang="en-US" dirty="0"/>
              <a:t>This is a growing data resource for NIAID Intramural research and it has full data on family members in addition to the proband</a:t>
            </a:r>
          </a:p>
          <a:p>
            <a:endParaRPr lang="en-US" dirty="0"/>
          </a:p>
          <a:p>
            <a:r>
              <a:rPr lang="en-US" dirty="0"/>
              <a:t>HPO data comes from clinical notes which are stored in the CRIMSON database. Then the BCBB team helps annotate the medical record with HPO terms.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Clinical Sequencing Initiative involves many different teams of people.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Consent: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NIAID Clinicians refer patients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Genetic Counselors consent the patients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Sample Collection &amp; Processing: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NIH Staff help collect samples (mainly saliva, some whole blood)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DLM gets sample orders ready to send to sequencing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Exome Sequencing: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JHU Center for Inherited Disease Research (CIDR) has been doing most of the sequencing…will be done after Batch 24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Baylor College of Medicine will be doing sequencing going forward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Sanger validation on some patients is done by Sanger CLIA at the DLM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Clinical Interpretation: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Clinical Molecular Geneticists use GRIS, developed by BCBB (I’ll show on the next slide)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Return of results to patient: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Genetic Counselors and Molecular Geneticists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Currently we have three processing pipelines for CSI data: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CIDR: CRAM -&gt; BAM, subset msVCF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Baylor: Everything from BAMs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Hg38 pipeline for future Seqr 2.0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of this processing get uploaded to GRIS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BCBB team made a convenient way to allow the CSI team to view family variant data along with database annotations and phenotypic information all in one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Adaptive disorders: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 cell and B cell disorders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Innate disorders: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Phagocyte and complement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Cohort is a little too small for GWAS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do burden testing b/c of this, and there’s no disease free control set (don’t want to use some publicly available dataset)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by NIH funded Monarch Initiative. </a:t>
            </a:r>
          </a:p>
          <a:p>
            <a:endParaRPr lang="en-US" dirty="0"/>
          </a:p>
          <a:p>
            <a:r>
              <a:rPr lang="en-US" dirty="0"/>
              <a:t>Hierarchical structure, annotated with gene associations and OMIM disease 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Suuuuuper</a:t>
            </a:r>
            <a:r>
              <a:rPr lang="en-US" dirty="0"/>
              <a:t> preliminary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spreadsheet shows simple counts of how many people with a mutation in Gene X have an HPO Term 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Methods: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Took all variant information downloaded from Seqr, which is a collaborative portal that stores all pedigree info, variant info, manual clinical annotations, and automatic database annotations in one place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Filtered out ”synonymous variants” variants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Only kept variants with a frequency of 0.0 in gnomAD, 1000 genomes WG, and Exac V3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Then, I only kept variant for which the gene was shared across 3 or more families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This is showing simple counts. We need statistical power. Some of these HPO terms may be so commonplace that they’re showing up in every one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It’s hard to see an actual association between a term and a mutation in the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F359-9BC5-D14E-B204-555C5A60DB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F0B93-E6BD-3A4F-9B18-4BFAE672C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A09FDD-9D83-604D-9813-6AD9F5EA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9B87D2-C5C5-7742-B5D7-1A66FBAE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BA9E8D-46E6-DC40-A38B-F18FE65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80DFE2-78E1-0446-AED3-E63DB598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913CE-F075-7049-8666-94AB9412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CBDE65-A200-454F-9E15-948DDE6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D4949-F7D5-1842-9DCA-5CA663D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D5DDC3-B034-124E-9B81-686C5AE0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5CB0B9-D653-0846-833F-8FE8A7E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FE38B4A-E202-6B42-82EF-3DE525760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F21191-63A4-124B-8EF0-0B35B43B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292BD7-EBB2-0B41-AD15-547DC13C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8AADB0-38F7-D54D-AEDD-FFED77D3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B202D5-16D4-4848-9ACE-098184CE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7D45E-4864-3E41-933A-F292ED2D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5CBA-08F2-FB45-98CA-387BBDF3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39DC5-F24A-7E4D-89DC-22EE8E8F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D3CACD-00C7-5B43-AC64-4D351BF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6B9EC-548F-484E-B94B-46373F3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8CF7D-603B-2C40-B003-E2D34B7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D47822-7085-164B-9157-BF748BF0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858BDF-2517-534E-A10D-AB5C04C2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D55971-42E4-DC4B-BF25-4F4604A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8D7D0F-10B8-FF4E-A912-AAFBB86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40783-4AF8-D94A-A2D2-64E004DD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4B9D1-59C6-CA4A-B521-EDD2231C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9C0D10-DB87-624A-998D-62BC393C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FC43AE-C6C1-2C4F-ADF1-2AD6C50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6BB5DB-620D-984F-970B-2C5BF8A4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39B080-45A8-9B4C-8EAF-3697D5D0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D7AB0-F650-174F-B523-7A02F67B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31973-E7E5-4D4F-8BC6-1C4FA5AD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A4327-669B-E940-A538-A8AAFA2B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BC1D2C-8A8C-3749-A8BD-B7E35C43F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A3C2E5-14D8-0141-92CD-22113313A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73C9E2-AD91-BE46-A29B-E8F8D940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F1FB72-5408-0D49-BF85-C5273BC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650C09-7D35-B740-8DDC-7FC109CC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4AA8F-9946-8542-9DD3-4F4DE66D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19BC31-09E3-FA48-9CB1-67F2FA4A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0D167A-5EC1-B04A-88D6-D04EC773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005D7B-7664-0441-B3CD-BBF35A4E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DB580F-0D18-184D-9D34-ACFDAC23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F00F22-9037-0640-9D9C-C315EB4E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FBA707-B3FA-C145-B7A6-C91F3695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FDB92-7437-5743-8C15-A382BE30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3F0FE9-128D-3F4C-8E78-D3F4CC45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22483A-11FD-664A-917D-04A55C94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A6B546-4E14-124D-AEC1-F74C408A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0D287A-094A-DE43-A918-A914954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D49AA1-D2CD-1B4F-9F77-B0B805A3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216A6-7670-0C41-934E-2078E89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F465E1-13DA-5941-AD3A-B4C5A61FF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A02881-71F5-4743-8849-7D89804A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7DCAD9-F6EA-6F4B-8D30-9C399E01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41747A-DDEE-C848-9852-8A64428C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13F0CF-0814-E042-AF45-EAB873BD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217485D-3E83-924D-BF85-051B2A91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9E066D-443B-CB40-9E0B-3D6E2405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9DAE81-AE70-BE48-AF5C-B3FCD5177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842C-4F16-8A41-BF1E-4698D108B3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EBFC80-9EED-BD44-9BF3-59110DE82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47393-402E-3542-9E1B-B68387DF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4BAD-2B68-DA43-B8E4-A23467B9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5" Type="http://schemas.openxmlformats.org/officeDocument/2006/relationships/customXml" Target="../ink/ink3.xml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4.png"/><Relationship Id="rId5" Type="http://schemas.openxmlformats.org/officeDocument/2006/relationships/customXml" Target="../ink/ink5.xml"/><Relationship Id="rId6" Type="http://schemas.openxmlformats.org/officeDocument/2006/relationships/image" Target="../media/image50.png"/><Relationship Id="rId7" Type="http://schemas.openxmlformats.org/officeDocument/2006/relationships/customXml" Target="../ink/ink6.xml"/><Relationship Id="rId8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6C090-4179-EF42-86A8-46C1997C5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33" y="1308630"/>
            <a:ext cx="1165013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Clinical Sequencing Initiative: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Phenotype Analysis, VCF Concordance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984F01-E10C-774A-BFB7-AB85A5F2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758" y="3991226"/>
            <a:ext cx="2470484" cy="44516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1499A2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" panose="02000503000000020004" pitchFamily="2" charset="0"/>
              </a:rPr>
              <a:t>Vasu Kuram</a:t>
            </a:r>
          </a:p>
        </p:txBody>
      </p:sp>
    </p:spTree>
    <p:extLst>
      <p:ext uri="{BB962C8B-B14F-4D97-AF65-F5344CB8AC3E}">
        <p14:creationId xmlns:p14="http://schemas.microsoft.com/office/powerpoint/2010/main" val="1579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F334B-129D-394E-BC18-B09B45A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Linking Phenotype to Mutation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897890-8779-474E-8670-22AB46666836}"/>
              </a:ext>
            </a:extLst>
          </p:cNvPr>
          <p:cNvGraphicFramePr>
            <a:graphicFrameLocks noGrp="1"/>
          </p:cNvGraphicFramePr>
          <p:nvPr/>
        </p:nvGraphicFramePr>
        <p:xfrm>
          <a:off x="572933" y="1605546"/>
          <a:ext cx="11046134" cy="4496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2702">
                  <a:extLst>
                    <a:ext uri="{9D8B030D-6E8A-4147-A177-3AD203B41FA5}">
                      <a16:colId xmlns:a16="http://schemas.microsoft.com/office/drawing/2014/main" xmlns="" val="3237981528"/>
                    </a:ext>
                  </a:extLst>
                </a:gridCol>
                <a:gridCol w="2470107">
                  <a:extLst>
                    <a:ext uri="{9D8B030D-6E8A-4147-A177-3AD203B41FA5}">
                      <a16:colId xmlns:a16="http://schemas.microsoft.com/office/drawing/2014/main" xmlns="" val="1160126467"/>
                    </a:ext>
                  </a:extLst>
                </a:gridCol>
                <a:gridCol w="1819062">
                  <a:extLst>
                    <a:ext uri="{9D8B030D-6E8A-4147-A177-3AD203B41FA5}">
                      <a16:colId xmlns:a16="http://schemas.microsoft.com/office/drawing/2014/main" xmlns="" val="4162635294"/>
                    </a:ext>
                  </a:extLst>
                </a:gridCol>
                <a:gridCol w="2507798">
                  <a:extLst>
                    <a:ext uri="{9D8B030D-6E8A-4147-A177-3AD203B41FA5}">
                      <a16:colId xmlns:a16="http://schemas.microsoft.com/office/drawing/2014/main" xmlns="" val="1248785015"/>
                    </a:ext>
                  </a:extLst>
                </a:gridCol>
                <a:gridCol w="2406465">
                  <a:extLst>
                    <a:ext uri="{9D8B030D-6E8A-4147-A177-3AD203B41FA5}">
                      <a16:colId xmlns:a16="http://schemas.microsoft.com/office/drawing/2014/main" xmlns="" val="2202119324"/>
                    </a:ext>
                  </a:extLst>
                </a:gridCol>
              </a:tblGrid>
              <a:tr h="496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Gene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Term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 ID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Subject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Family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507541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763846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786202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1479872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Allergic rhinitis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HP:0003193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39892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RYR1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4998903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Splenomegaly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HP:0001744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395967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6316021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Fever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HP:0001945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314063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066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EBEA5B6-71A7-0548-844A-54C4DAF38636}"/>
                  </a:ext>
                </a:extLst>
              </p14:cNvPr>
              <p14:cNvContentPartPr/>
              <p14:nvPr/>
            </p14:nvContentPartPr>
            <p14:xfrm>
              <a:off x="7744602" y="2276875"/>
              <a:ext cx="383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BEA5B6-71A7-0548-844A-54C4DAF38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0602" y="2169235"/>
                <a:ext cx="49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012FCA15-316B-C44D-B2EC-92AC87A4038F}"/>
                  </a:ext>
                </a:extLst>
              </p14:cNvPr>
              <p14:cNvContentPartPr/>
              <p14:nvPr/>
            </p14:nvContentPartPr>
            <p14:xfrm>
              <a:off x="678882" y="2300635"/>
              <a:ext cx="7268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2FCA15-316B-C44D-B2EC-92AC87A403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882" y="2192995"/>
                <a:ext cx="8344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68A2CC-4CD3-114A-B837-C6D288B5ED1F}"/>
              </a:ext>
            </a:extLst>
          </p:cNvPr>
          <p:cNvSpPr txBox="1"/>
          <p:nvPr/>
        </p:nvSpPr>
        <p:spPr>
          <a:xfrm>
            <a:off x="5599134" y="6215876"/>
            <a:ext cx="738664" cy="5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95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F334B-129D-394E-BC18-B09B45A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Linking Phenotype to Mutation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897890-8779-474E-8670-22AB46666836}"/>
              </a:ext>
            </a:extLst>
          </p:cNvPr>
          <p:cNvGraphicFramePr>
            <a:graphicFrameLocks noGrp="1"/>
          </p:cNvGraphicFramePr>
          <p:nvPr/>
        </p:nvGraphicFramePr>
        <p:xfrm>
          <a:off x="572933" y="1605546"/>
          <a:ext cx="11046134" cy="4496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2702">
                  <a:extLst>
                    <a:ext uri="{9D8B030D-6E8A-4147-A177-3AD203B41FA5}">
                      <a16:colId xmlns:a16="http://schemas.microsoft.com/office/drawing/2014/main" xmlns="" val="3237981528"/>
                    </a:ext>
                  </a:extLst>
                </a:gridCol>
                <a:gridCol w="2470107">
                  <a:extLst>
                    <a:ext uri="{9D8B030D-6E8A-4147-A177-3AD203B41FA5}">
                      <a16:colId xmlns:a16="http://schemas.microsoft.com/office/drawing/2014/main" xmlns="" val="1160126467"/>
                    </a:ext>
                  </a:extLst>
                </a:gridCol>
                <a:gridCol w="1819062">
                  <a:extLst>
                    <a:ext uri="{9D8B030D-6E8A-4147-A177-3AD203B41FA5}">
                      <a16:colId xmlns:a16="http://schemas.microsoft.com/office/drawing/2014/main" xmlns="" val="4162635294"/>
                    </a:ext>
                  </a:extLst>
                </a:gridCol>
                <a:gridCol w="2507798">
                  <a:extLst>
                    <a:ext uri="{9D8B030D-6E8A-4147-A177-3AD203B41FA5}">
                      <a16:colId xmlns:a16="http://schemas.microsoft.com/office/drawing/2014/main" xmlns="" val="1248785015"/>
                    </a:ext>
                  </a:extLst>
                </a:gridCol>
                <a:gridCol w="2406465">
                  <a:extLst>
                    <a:ext uri="{9D8B030D-6E8A-4147-A177-3AD203B41FA5}">
                      <a16:colId xmlns:a16="http://schemas.microsoft.com/office/drawing/2014/main" xmlns="" val="2202119324"/>
                    </a:ext>
                  </a:extLst>
                </a:gridCol>
              </a:tblGrid>
              <a:tr h="496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Gene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Term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 ID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Subject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Family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507541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763846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786202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1479872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Allergic rhinitis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HP:0003193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39892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RYR1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4998903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Splenomegaly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HP:0001744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395967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6316021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Fever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HP:0001945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314063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066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EBEA5B6-71A7-0548-844A-54C4DAF38636}"/>
                  </a:ext>
                </a:extLst>
              </p14:cNvPr>
              <p14:cNvContentPartPr/>
              <p14:nvPr/>
            </p14:nvContentPartPr>
            <p14:xfrm>
              <a:off x="7744602" y="2276875"/>
              <a:ext cx="383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BEA5B6-71A7-0548-844A-54C4DAF38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0602" y="2169235"/>
                <a:ext cx="49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012FCA15-316B-C44D-B2EC-92AC87A4038F}"/>
                  </a:ext>
                </a:extLst>
              </p14:cNvPr>
              <p14:cNvContentPartPr/>
              <p14:nvPr/>
            </p14:nvContentPartPr>
            <p14:xfrm>
              <a:off x="678882" y="2300635"/>
              <a:ext cx="7268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2FCA15-316B-C44D-B2EC-92AC87A403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882" y="2192995"/>
                <a:ext cx="834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11F23ED-6DE8-6746-BA88-C07F7B13EC30}"/>
                  </a:ext>
                </a:extLst>
              </p14:cNvPr>
              <p14:cNvContentPartPr/>
              <p14:nvPr/>
            </p14:nvContentPartPr>
            <p14:xfrm>
              <a:off x="2589762" y="2328715"/>
              <a:ext cx="972360" cy="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1F23ED-6DE8-6746-BA88-C07F7B13EC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6122" y="2220715"/>
                <a:ext cx="1080000" cy="221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705C3D-040B-774B-BDF4-84A0384917A8}"/>
              </a:ext>
            </a:extLst>
          </p:cNvPr>
          <p:cNvSpPr txBox="1"/>
          <p:nvPr/>
        </p:nvSpPr>
        <p:spPr>
          <a:xfrm>
            <a:off x="5599134" y="6215876"/>
            <a:ext cx="738664" cy="5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94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2912-8C9F-4541-847B-70D7F2C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HPO Permutation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BDA0F-BF36-DE4A-862B-A47F0E93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build a list of HPO terms that are significantly different between people who have a mutation in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 x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and those who don’t. 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~1000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Probands,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700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genes, </a:t>
            </a: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1800 HPO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Terms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Remove all probands w/o HPO terms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Keep only probands that shared a mutated gene with at least one other proband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5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2912-8C9F-4541-847B-70D7F2CE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Permutation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5976B0A-87B5-364E-AA2F-103474E7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79099"/>
              </p:ext>
            </p:extLst>
          </p:nvPr>
        </p:nvGraphicFramePr>
        <p:xfrm>
          <a:off x="838199" y="1393239"/>
          <a:ext cx="10085495" cy="363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99705">
                  <a:extLst>
                    <a:ext uri="{9D8B030D-6E8A-4147-A177-3AD203B41FA5}">
                      <a16:colId xmlns:a16="http://schemas.microsoft.com/office/drawing/2014/main" xmlns="" val="1835074913"/>
                    </a:ext>
                  </a:extLst>
                </a:gridCol>
                <a:gridCol w="1594948">
                  <a:extLst>
                    <a:ext uri="{9D8B030D-6E8A-4147-A177-3AD203B41FA5}">
                      <a16:colId xmlns:a16="http://schemas.microsoft.com/office/drawing/2014/main" xmlns="" val="2822167834"/>
                    </a:ext>
                  </a:extLst>
                </a:gridCol>
                <a:gridCol w="1756621">
                  <a:extLst>
                    <a:ext uri="{9D8B030D-6E8A-4147-A177-3AD203B41FA5}">
                      <a16:colId xmlns:a16="http://schemas.microsoft.com/office/drawing/2014/main" xmlns="" val="3344305100"/>
                    </a:ext>
                  </a:extLst>
                </a:gridCol>
                <a:gridCol w="1999705">
                  <a:extLst>
                    <a:ext uri="{9D8B030D-6E8A-4147-A177-3AD203B41FA5}">
                      <a16:colId xmlns:a16="http://schemas.microsoft.com/office/drawing/2014/main" xmlns="" val="1107347796"/>
                    </a:ext>
                  </a:extLst>
                </a:gridCol>
                <a:gridCol w="1359601">
                  <a:extLst>
                    <a:ext uri="{9D8B030D-6E8A-4147-A177-3AD203B41FA5}">
                      <a16:colId xmlns:a16="http://schemas.microsoft.com/office/drawing/2014/main" xmlns="" val="854215636"/>
                    </a:ext>
                  </a:extLst>
                </a:gridCol>
                <a:gridCol w="1374915">
                  <a:extLst>
                    <a:ext uri="{9D8B030D-6E8A-4147-A177-3AD203B41FA5}">
                      <a16:colId xmlns:a16="http://schemas.microsoft.com/office/drawing/2014/main" xmlns="" val="2532482195"/>
                    </a:ext>
                  </a:extLst>
                </a:gridCol>
              </a:tblGrid>
              <a:tr h="454275">
                <a:tc>
                  <a:txBody>
                    <a:bodyPr/>
                    <a:lstStyle/>
                    <a:p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Patient ID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DOCK10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IL5R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PIK3CD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FERMT3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638358867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ID1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3483437313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ID2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1251562110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ID3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2105342290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ID4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3695177418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ID5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4092519207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ID6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1923163629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ID7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4068691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EAB4C9-92CC-DC4B-B7A6-A9B01EEBF24F}"/>
              </a:ext>
            </a:extLst>
          </p:cNvPr>
          <p:cNvSpPr txBox="1"/>
          <p:nvPr/>
        </p:nvSpPr>
        <p:spPr>
          <a:xfrm>
            <a:off x="3001618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mutated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C66F84-1B94-3343-BB96-AE4FE55C4B34}"/>
              </a:ext>
            </a:extLst>
          </p:cNvPr>
          <p:cNvSpPr txBox="1"/>
          <p:nvPr/>
        </p:nvSpPr>
        <p:spPr>
          <a:xfrm>
            <a:off x="4650145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mutated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F7E7DD-70C2-404F-B9C6-DB3F39DA8037}"/>
              </a:ext>
            </a:extLst>
          </p:cNvPr>
          <p:cNvSpPr txBox="1"/>
          <p:nvPr/>
        </p:nvSpPr>
        <p:spPr>
          <a:xfrm>
            <a:off x="6456438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mutated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D820B7-150C-A849-B92A-EBE8748C1F0B}"/>
              </a:ext>
            </a:extLst>
          </p:cNvPr>
          <p:cNvSpPr txBox="1"/>
          <p:nvPr/>
        </p:nvSpPr>
        <p:spPr>
          <a:xfrm>
            <a:off x="8262731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mutated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EB474A-DA23-704C-B08C-87B43C5479C0}"/>
              </a:ext>
            </a:extLst>
          </p:cNvPr>
          <p:cNvSpPr txBox="1"/>
          <p:nvPr/>
        </p:nvSpPr>
        <p:spPr>
          <a:xfrm>
            <a:off x="9615672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mutated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194EF1-E62E-1B41-B98E-EA9556929794}"/>
              </a:ext>
            </a:extLst>
          </p:cNvPr>
          <p:cNvSpPr txBox="1"/>
          <p:nvPr/>
        </p:nvSpPr>
        <p:spPr>
          <a:xfrm>
            <a:off x="1473258" y="5902083"/>
            <a:ext cx="9245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Shuffle the mutation status 1000x for each HPO term</a:t>
            </a:r>
          </a:p>
        </p:txBody>
      </p:sp>
    </p:spTree>
    <p:extLst>
      <p:ext uri="{BB962C8B-B14F-4D97-AF65-F5344CB8AC3E}">
        <p14:creationId xmlns:p14="http://schemas.microsoft.com/office/powerpoint/2010/main" val="364652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2912-8C9F-4541-847B-70D7F2CE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Permutation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5976B0A-87B5-364E-AA2F-103474E7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60810"/>
              </p:ext>
            </p:extLst>
          </p:nvPr>
        </p:nvGraphicFramePr>
        <p:xfrm>
          <a:off x="838199" y="1393239"/>
          <a:ext cx="10085495" cy="363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99705">
                  <a:extLst>
                    <a:ext uri="{9D8B030D-6E8A-4147-A177-3AD203B41FA5}">
                      <a16:colId xmlns:a16="http://schemas.microsoft.com/office/drawing/2014/main" xmlns="" val="1835074913"/>
                    </a:ext>
                  </a:extLst>
                </a:gridCol>
                <a:gridCol w="1594948">
                  <a:extLst>
                    <a:ext uri="{9D8B030D-6E8A-4147-A177-3AD203B41FA5}">
                      <a16:colId xmlns:a16="http://schemas.microsoft.com/office/drawing/2014/main" xmlns="" val="2822167834"/>
                    </a:ext>
                  </a:extLst>
                </a:gridCol>
                <a:gridCol w="1756621">
                  <a:extLst>
                    <a:ext uri="{9D8B030D-6E8A-4147-A177-3AD203B41FA5}">
                      <a16:colId xmlns:a16="http://schemas.microsoft.com/office/drawing/2014/main" xmlns="" val="3344305100"/>
                    </a:ext>
                  </a:extLst>
                </a:gridCol>
                <a:gridCol w="1999705">
                  <a:extLst>
                    <a:ext uri="{9D8B030D-6E8A-4147-A177-3AD203B41FA5}">
                      <a16:colId xmlns:a16="http://schemas.microsoft.com/office/drawing/2014/main" xmlns="" val="1107347796"/>
                    </a:ext>
                  </a:extLst>
                </a:gridCol>
                <a:gridCol w="1359601">
                  <a:extLst>
                    <a:ext uri="{9D8B030D-6E8A-4147-A177-3AD203B41FA5}">
                      <a16:colId xmlns:a16="http://schemas.microsoft.com/office/drawing/2014/main" xmlns="" val="854215636"/>
                    </a:ext>
                  </a:extLst>
                </a:gridCol>
                <a:gridCol w="1374915">
                  <a:extLst>
                    <a:ext uri="{9D8B030D-6E8A-4147-A177-3AD203B41FA5}">
                      <a16:colId xmlns:a16="http://schemas.microsoft.com/office/drawing/2014/main" xmlns="" val="2532482195"/>
                    </a:ext>
                  </a:extLst>
                </a:gridCol>
              </a:tblGrid>
              <a:tr h="454275">
                <a:tc>
                  <a:txBody>
                    <a:bodyPr/>
                    <a:lstStyle/>
                    <a:p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Patient ID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DOCK10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IL5R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PIK3CD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FERMT3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638358867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ID1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3483437313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ID2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1251562110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ID3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2105342290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ID4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3695177418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ID5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4092519207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ID6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1923163629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ID7</a:t>
                      </a:r>
                      <a:endParaRPr lang="en-US" sz="21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solidFill>
                            <a:srgbClr val="FF0000"/>
                          </a:solidFill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40686914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EAB4C9-92CC-DC4B-B7A6-A9B01EEBF24F}"/>
              </a:ext>
            </a:extLst>
          </p:cNvPr>
          <p:cNvSpPr txBox="1"/>
          <p:nvPr/>
        </p:nvSpPr>
        <p:spPr>
          <a:xfrm>
            <a:off x="3001618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mutated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C66F84-1B94-3343-BB96-AE4FE55C4B34}"/>
              </a:ext>
            </a:extLst>
          </p:cNvPr>
          <p:cNvSpPr txBox="1"/>
          <p:nvPr/>
        </p:nvSpPr>
        <p:spPr>
          <a:xfrm>
            <a:off x="4650145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mutated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F7E7DD-70C2-404F-B9C6-DB3F39DA8037}"/>
              </a:ext>
            </a:extLst>
          </p:cNvPr>
          <p:cNvSpPr txBox="1"/>
          <p:nvPr/>
        </p:nvSpPr>
        <p:spPr>
          <a:xfrm>
            <a:off x="6456438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mutated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D820B7-150C-A849-B92A-EBE8748C1F0B}"/>
              </a:ext>
            </a:extLst>
          </p:cNvPr>
          <p:cNvSpPr txBox="1"/>
          <p:nvPr/>
        </p:nvSpPr>
        <p:spPr>
          <a:xfrm>
            <a:off x="8262731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mutated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EB474A-DA23-704C-B08C-87B43C5479C0}"/>
              </a:ext>
            </a:extLst>
          </p:cNvPr>
          <p:cNvSpPr txBox="1"/>
          <p:nvPr/>
        </p:nvSpPr>
        <p:spPr>
          <a:xfrm>
            <a:off x="9615672" y="52800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mutated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D39FEF-B90A-A640-A149-0268A3FF79A7}"/>
              </a:ext>
            </a:extLst>
          </p:cNvPr>
          <p:cNvSpPr txBox="1"/>
          <p:nvPr/>
        </p:nvSpPr>
        <p:spPr>
          <a:xfrm>
            <a:off x="1473258" y="5902083"/>
            <a:ext cx="9245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Shuffle the mutation status 1000x for each HPO term</a:t>
            </a:r>
          </a:p>
        </p:txBody>
      </p:sp>
    </p:spTree>
    <p:extLst>
      <p:ext uri="{BB962C8B-B14F-4D97-AF65-F5344CB8AC3E}">
        <p14:creationId xmlns:p14="http://schemas.microsoft.com/office/powerpoint/2010/main" val="162479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26BCB-91CC-3848-B0FF-1D6B35E7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HPO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AB7E5-83B0-9E49-B1F6-880208C3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683"/>
            <a:ext cx="10515600" cy="5200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Shuffle mutation status 1000x and generate this table: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B1D5CFB-3401-6646-90A9-58CD91C24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73719"/>
              </p:ext>
            </p:extLst>
          </p:nvPr>
        </p:nvGraphicFramePr>
        <p:xfrm>
          <a:off x="1053252" y="2107701"/>
          <a:ext cx="10085495" cy="18171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1835074913"/>
                    </a:ext>
                  </a:extLst>
                </a:gridCol>
                <a:gridCol w="1435653">
                  <a:extLst>
                    <a:ext uri="{9D8B030D-6E8A-4147-A177-3AD203B41FA5}">
                      <a16:colId xmlns:a16="http://schemas.microsoft.com/office/drawing/2014/main" xmlns="" val="2822167834"/>
                    </a:ext>
                  </a:extLst>
                </a:gridCol>
                <a:gridCol w="1756621">
                  <a:extLst>
                    <a:ext uri="{9D8B030D-6E8A-4147-A177-3AD203B41FA5}">
                      <a16:colId xmlns:a16="http://schemas.microsoft.com/office/drawing/2014/main" xmlns="" val="3344305100"/>
                    </a:ext>
                  </a:extLst>
                </a:gridCol>
                <a:gridCol w="1999705">
                  <a:extLst>
                    <a:ext uri="{9D8B030D-6E8A-4147-A177-3AD203B41FA5}">
                      <a16:colId xmlns:a16="http://schemas.microsoft.com/office/drawing/2014/main" xmlns="" val="1107347796"/>
                    </a:ext>
                  </a:extLst>
                </a:gridCol>
                <a:gridCol w="1359601">
                  <a:extLst>
                    <a:ext uri="{9D8B030D-6E8A-4147-A177-3AD203B41FA5}">
                      <a16:colId xmlns:a16="http://schemas.microsoft.com/office/drawing/2014/main" xmlns="" val="854215636"/>
                    </a:ext>
                  </a:extLst>
                </a:gridCol>
                <a:gridCol w="1374915">
                  <a:extLst>
                    <a:ext uri="{9D8B030D-6E8A-4147-A177-3AD203B41FA5}">
                      <a16:colId xmlns:a16="http://schemas.microsoft.com/office/drawing/2014/main" xmlns="" val="2532482195"/>
                    </a:ext>
                  </a:extLst>
                </a:gridCol>
              </a:tblGrid>
              <a:tr h="45427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DOCK10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IL5R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PIK3CD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FERMT3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</a:t>
                      </a: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638358867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Frequency 1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0.7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3483437313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Frequency 2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0.9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1251562110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Frequency 3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0.8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21053422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4247839-C603-344B-8A53-30A4D6403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74619"/>
              </p:ext>
            </p:extLst>
          </p:nvPr>
        </p:nvGraphicFramePr>
        <p:xfrm>
          <a:off x="1053252" y="4294133"/>
          <a:ext cx="10085495" cy="1362825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71701">
                  <a:extLst>
                    <a:ext uri="{9D8B030D-6E8A-4147-A177-3AD203B41FA5}">
                      <a16:colId xmlns:a16="http://schemas.microsoft.com/office/drawing/2014/main" xmlns="" val="2183944910"/>
                    </a:ext>
                  </a:extLst>
                </a:gridCol>
                <a:gridCol w="1422952">
                  <a:extLst>
                    <a:ext uri="{9D8B030D-6E8A-4147-A177-3AD203B41FA5}">
                      <a16:colId xmlns:a16="http://schemas.microsoft.com/office/drawing/2014/main" xmlns="" val="251744123"/>
                    </a:ext>
                  </a:extLst>
                </a:gridCol>
                <a:gridCol w="1756621">
                  <a:extLst>
                    <a:ext uri="{9D8B030D-6E8A-4147-A177-3AD203B41FA5}">
                      <a16:colId xmlns:a16="http://schemas.microsoft.com/office/drawing/2014/main" xmlns="" val="3664994937"/>
                    </a:ext>
                  </a:extLst>
                </a:gridCol>
                <a:gridCol w="1999705">
                  <a:extLst>
                    <a:ext uri="{9D8B030D-6E8A-4147-A177-3AD203B41FA5}">
                      <a16:colId xmlns:a16="http://schemas.microsoft.com/office/drawing/2014/main" xmlns="" val="2328639418"/>
                    </a:ext>
                  </a:extLst>
                </a:gridCol>
                <a:gridCol w="1359601">
                  <a:extLst>
                    <a:ext uri="{9D8B030D-6E8A-4147-A177-3AD203B41FA5}">
                      <a16:colId xmlns:a16="http://schemas.microsoft.com/office/drawing/2014/main" xmlns="" val="190802626"/>
                    </a:ext>
                  </a:extLst>
                </a:gridCol>
                <a:gridCol w="1374915">
                  <a:extLst>
                    <a:ext uri="{9D8B030D-6E8A-4147-A177-3AD203B41FA5}">
                      <a16:colId xmlns:a16="http://schemas.microsoft.com/office/drawing/2014/main" xmlns="" val="659487587"/>
                    </a:ext>
                  </a:extLst>
                </a:gridCol>
              </a:tblGrid>
              <a:tr h="454275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Frequency 998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0.5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2043572386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Frequency 999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0.1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3790733093"/>
                  </a:ext>
                </a:extLst>
              </a:tr>
              <a:tr h="454275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Frequency 1000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0.4</a:t>
                      </a: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tc>
                  <a:txBody>
                    <a:bodyPr/>
                    <a:lstStyle/>
                    <a:p>
                      <a:pPr algn="ctr"/>
                      <a:endParaRPr lang="en-US" sz="21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04332" marR="104332" marT="52166" marB="52166"/>
                </a:tc>
                <a:extLst>
                  <a:ext uri="{0D108BD9-81ED-4DB2-BD59-A6C34878D82A}">
                    <a16:rowId xmlns:a16="http://schemas.microsoft.com/office/drawing/2014/main" xmlns="" val="20861949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8655FE-5767-B241-8187-D4B9DCAE68C0}"/>
              </a:ext>
            </a:extLst>
          </p:cNvPr>
          <p:cNvSpPr txBox="1"/>
          <p:nvPr/>
        </p:nvSpPr>
        <p:spPr>
          <a:xfrm>
            <a:off x="1720960" y="3954625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49BF2C-9216-0B4D-B7DB-086BC22C8C3E}"/>
              </a:ext>
            </a:extLst>
          </p:cNvPr>
          <p:cNvSpPr txBox="1"/>
          <p:nvPr/>
        </p:nvSpPr>
        <p:spPr>
          <a:xfrm>
            <a:off x="3751561" y="3951827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6C772B-8CE8-6D4F-94E9-37DA0236432A}"/>
              </a:ext>
            </a:extLst>
          </p:cNvPr>
          <p:cNvSpPr txBox="1"/>
          <p:nvPr/>
        </p:nvSpPr>
        <p:spPr>
          <a:xfrm>
            <a:off x="5379730" y="3951827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93DCBF-F410-494E-9CB2-BCED55587789}"/>
              </a:ext>
            </a:extLst>
          </p:cNvPr>
          <p:cNvSpPr txBox="1"/>
          <p:nvPr/>
        </p:nvSpPr>
        <p:spPr>
          <a:xfrm>
            <a:off x="7238731" y="3956985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71A783-C774-B142-B81D-8EA9C67077CC}"/>
              </a:ext>
            </a:extLst>
          </p:cNvPr>
          <p:cNvSpPr txBox="1"/>
          <p:nvPr/>
        </p:nvSpPr>
        <p:spPr>
          <a:xfrm>
            <a:off x="8931884" y="3951828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8A0EE1-072D-2048-A327-445C487B0F85}"/>
              </a:ext>
            </a:extLst>
          </p:cNvPr>
          <p:cNvSpPr txBox="1"/>
          <p:nvPr/>
        </p:nvSpPr>
        <p:spPr>
          <a:xfrm>
            <a:off x="10320391" y="3951827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75BAB84-591D-7C4A-9C9B-F0F45A90E5EA}"/>
              </a:ext>
            </a:extLst>
          </p:cNvPr>
          <p:cNvSpPr txBox="1"/>
          <p:nvPr/>
        </p:nvSpPr>
        <p:spPr>
          <a:xfrm>
            <a:off x="3359191" y="5973645"/>
            <a:ext cx="54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= # of people with gene mutation &amp; term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ABA91E7-D989-A94F-BEB9-D571CBD751B4}"/>
              </a:ext>
            </a:extLst>
          </p:cNvPr>
          <p:cNvCxnSpPr/>
          <p:nvPr/>
        </p:nvCxnSpPr>
        <p:spPr>
          <a:xfrm>
            <a:off x="4775200" y="6342977"/>
            <a:ext cx="391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C03EB3-D02C-4545-9DAF-7C9979CDBCB3}"/>
              </a:ext>
            </a:extLst>
          </p:cNvPr>
          <p:cNvSpPr txBox="1"/>
          <p:nvPr/>
        </p:nvSpPr>
        <p:spPr>
          <a:xfrm>
            <a:off x="5044902" y="6342977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of people with gene mutation</a:t>
            </a:r>
          </a:p>
        </p:txBody>
      </p:sp>
    </p:spTree>
    <p:extLst>
      <p:ext uri="{BB962C8B-B14F-4D97-AF65-F5344CB8AC3E}">
        <p14:creationId xmlns:p14="http://schemas.microsoft.com/office/powerpoint/2010/main" val="79330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55AEE-1CA1-C04C-B22C-8EB2DE7A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Generating a  p-value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276A2F-9244-1748-BCE4-1C99098C9DD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282538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18609946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0239831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0933015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2947059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7711668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4822378"/>
                    </a:ext>
                  </a:extLst>
                </a:gridCol>
              </a:tblGrid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HPO_ID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ANKRD17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UVSSA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MMAB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NBAS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6759464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HP:0000217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945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4648353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624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4993120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HP:0001945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778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10759076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66399722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425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50302260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456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15023647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HP:0002955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3884213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HP:0003072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905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568247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061283-9A0A-1748-8DDF-9FE1B03E0319}"/>
              </a:ext>
            </a:extLst>
          </p:cNvPr>
          <p:cNvSpPr txBox="1"/>
          <p:nvPr/>
        </p:nvSpPr>
        <p:spPr>
          <a:xfrm>
            <a:off x="5357336" y="4613314"/>
            <a:ext cx="738664" cy="5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189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BA33C-4AD5-644E-A692-5150D44A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Generating a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A110D5-7236-BE43-910E-FBA18554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0"/>
              </a:spcBef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Make a count matrix of how many times the known frequency &gt; the permutation observed frequency</a:t>
            </a:r>
          </a:p>
          <a:p>
            <a:pPr>
              <a:spcBef>
                <a:spcPts val="4000"/>
              </a:spcBef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 = 1 - (count / # permutations)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4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F237E-DCC9-F641-B86F-489AD34F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Term - Gene Associations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04AC992-CDDB-D247-BB87-82494DE3D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73755"/>
              </p:ext>
            </p:extLst>
          </p:nvPr>
        </p:nvGraphicFramePr>
        <p:xfrm>
          <a:off x="1187517" y="1527474"/>
          <a:ext cx="9816966" cy="469045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06405">
                  <a:extLst>
                    <a:ext uri="{9D8B030D-6E8A-4147-A177-3AD203B41FA5}">
                      <a16:colId xmlns:a16="http://schemas.microsoft.com/office/drawing/2014/main" xmlns="" val="726290359"/>
                    </a:ext>
                  </a:extLst>
                </a:gridCol>
                <a:gridCol w="3826806">
                  <a:extLst>
                    <a:ext uri="{9D8B030D-6E8A-4147-A177-3AD203B41FA5}">
                      <a16:colId xmlns:a16="http://schemas.microsoft.com/office/drawing/2014/main" xmlns="" val="3721721949"/>
                    </a:ext>
                  </a:extLst>
                </a:gridCol>
                <a:gridCol w="1530416">
                  <a:extLst>
                    <a:ext uri="{9D8B030D-6E8A-4147-A177-3AD203B41FA5}">
                      <a16:colId xmlns:a16="http://schemas.microsoft.com/office/drawing/2014/main" xmlns="" val="2939527863"/>
                    </a:ext>
                  </a:extLst>
                </a:gridCol>
                <a:gridCol w="1337912">
                  <a:extLst>
                    <a:ext uri="{9D8B030D-6E8A-4147-A177-3AD203B41FA5}">
                      <a16:colId xmlns:a16="http://schemas.microsoft.com/office/drawing/2014/main" xmlns="" val="4055558466"/>
                    </a:ext>
                  </a:extLst>
                </a:gridCol>
                <a:gridCol w="1915427">
                  <a:extLst>
                    <a:ext uri="{9D8B030D-6E8A-4147-A177-3AD203B41FA5}">
                      <a16:colId xmlns:a16="http://schemas.microsoft.com/office/drawing/2014/main" xmlns="" val="3464770053"/>
                    </a:ext>
                  </a:extLst>
                </a:gridCol>
              </a:tblGrid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 Term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Associated 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# of people with mutation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92034136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Constipation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CD63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96983412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HP:0002110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Bronchiectasis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MMP9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69045391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HP:0410018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Recurrent ear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HIST1H2BJ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92442847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Hearing impairment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FERMT3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11064423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HP:0001609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Hoarse voice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TNXB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98429908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HP:0002105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Hemoptysis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LMTK3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69017335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HP:0003419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Low back 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LZTR1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29309501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Hepatitis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TAP1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05563216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Urticaria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DDX1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31887396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HP:0001287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Meningitis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TOPBP1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84333339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HP:0002583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Colitis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IL18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84824303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Eczema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SLAMF7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70255731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Abdominal 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ERAP1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61126840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HP:0100633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Esophagitis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CBFA2T3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66581976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HP:0001513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Obesity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PPAPDC2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65012348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HP:0001658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Myocardial infarction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IL12B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24472823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HP:0002860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Squamous cell carcinoma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TNK1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68011149"/>
                  </a:ext>
                </a:extLst>
              </a:tr>
              <a:tr h="246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HP:0005523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Lymphoproliferative disorder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RASA1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8976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61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5698D-4769-1A4F-A932-70E6F667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Exploring these associations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69E202-4E04-4D42-8EF1-E20A11FC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289"/>
            <a:ext cx="12192000" cy="339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3775C7-18DA-1046-BC2F-55E78868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976C2-EE2C-D249-BCCE-84AFAE3D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91D2D-E93B-B04E-BDCF-86A46105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Primary Immunodeficiency (PID) patients &amp; family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2054 samples with sequencing data received + processed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1494 probands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1224 have Human Phenotype Ontology data on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27379D1-98F0-0042-A58F-766E0535C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84" b="36029"/>
          <a:stretch/>
        </p:blipFill>
        <p:spPr>
          <a:xfrm>
            <a:off x="8189914" y="4573119"/>
            <a:ext cx="3810000" cy="19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22126-5E03-E640-8290-B36486D1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There’s potential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405493-1034-3D4B-BEE4-7B93244E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Need increased sample size and the ability to compare to literature/databases</a:t>
            </a:r>
          </a:p>
          <a:p>
            <a:pPr>
              <a:spcBef>
                <a:spcPts val="4600"/>
              </a:spcBef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Provides a different way to examine phenotype/genotype associations in a rare disease cohort</a:t>
            </a:r>
          </a:p>
          <a:p>
            <a:pPr>
              <a:spcBef>
                <a:spcPts val="4600"/>
              </a:spcBef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182133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4FC64-64A0-B248-B9BC-1948431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VCF Concordance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6113B-6978-A840-9117-5467662B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Need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 automated way to find when a sample’s genotype information has changed significantly between joint genotyping runs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Issue: 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Joint genotyping was re-done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Physician noticed that a previously pathogenic tagged variant went away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Data may have been placed with the wrong ID in the new msVCF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A6E1FB-661E-DC49-8245-5FF531E93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14605" y="0"/>
            <a:ext cx="12821208" cy="7211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E93EBF-59FA-064F-8588-6E39C5E12F7B}"/>
              </a:ext>
            </a:extLst>
          </p:cNvPr>
          <p:cNvSpPr txBox="1"/>
          <p:nvPr/>
        </p:nvSpPr>
        <p:spPr>
          <a:xfrm>
            <a:off x="1568115" y="192505"/>
            <a:ext cx="905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Clinical Sequencing Initiative </a:t>
            </a:r>
            <a:r>
              <a:rPr lang="en-US" sz="36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(CSI) Workflow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xmlns="" id="{D35E1E04-B48D-154A-A06D-DEBF6EA7539A}"/>
              </a:ext>
            </a:extLst>
          </p:cNvPr>
          <p:cNvSpPr/>
          <p:nvPr/>
        </p:nvSpPr>
        <p:spPr>
          <a:xfrm rot="13018705" flipH="1">
            <a:off x="6915079" y="1498599"/>
            <a:ext cx="268905" cy="1419120"/>
          </a:xfrm>
          <a:prstGeom prst="upArrow">
            <a:avLst>
              <a:gd name="adj1" fmla="val 33811"/>
              <a:gd name="adj2" fmla="val 65052"/>
            </a:avLst>
          </a:prstGeom>
          <a:solidFill>
            <a:srgbClr val="EEAE48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FF95D7-078A-6946-AFB1-B62B8C1A9639}"/>
              </a:ext>
            </a:extLst>
          </p:cNvPr>
          <p:cNvSpPr txBox="1"/>
          <p:nvPr/>
        </p:nvSpPr>
        <p:spPr>
          <a:xfrm>
            <a:off x="7435990" y="1223858"/>
            <a:ext cx="124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EAE4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NCBR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xmlns="" id="{89D609A0-9A34-4D41-92FA-023BB37660A4}"/>
              </a:ext>
            </a:extLst>
          </p:cNvPr>
          <p:cNvSpPr/>
          <p:nvPr/>
        </p:nvSpPr>
        <p:spPr>
          <a:xfrm rot="8650493" flipH="1">
            <a:off x="8922797" y="1504896"/>
            <a:ext cx="268905" cy="1419120"/>
          </a:xfrm>
          <a:prstGeom prst="upArrow">
            <a:avLst>
              <a:gd name="adj1" fmla="val 33811"/>
              <a:gd name="adj2" fmla="val 65052"/>
            </a:avLst>
          </a:prstGeom>
          <a:solidFill>
            <a:srgbClr val="EEAE48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69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160A1-F6CD-B84E-A52D-0813BC83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CSI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9D1E5B-43E6-0544-8AE8-791F2FE9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receive ~100 samples every month from the sequencing facility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Download/unpack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Run QC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Run CNV, SNP calling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Run HLA 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VCF Concordance check (just added)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Convert from order ID to Phenotips ID for QC/VCF/BAM/CNV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Create pedigree files for Seqr and Phenotips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3FE55A-9342-6145-964B-EB73F098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21CF3C-8ADB-9245-BA6E-DE16AFEF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37059-F508-0948-A32D-C824B25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Primary Immunodeficiency (PID)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96CA1C-FD3B-6A4C-B03F-06DA915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PID consists of ~130 disorders that result from defects in immune system development/function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Mostly rare (1 in 1200 live births)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Broadly categorized into adaptive and innate disorders</a:t>
            </a:r>
          </a:p>
          <a:p>
            <a:pPr lvl="2">
              <a:buFont typeface="Wingdings" pitchFamily="2" charset="2"/>
              <a:buChar char="§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Many patients exhibit chronic but generic symptoms: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sinusitis, bronchitis, and pneumonia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60% of patients aren’t diagnosed until adulthood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4069E9-4613-AB4F-A58D-E415022B1D84}"/>
              </a:ext>
            </a:extLst>
          </p:cNvPr>
          <p:cNvSpPr/>
          <p:nvPr/>
        </p:nvSpPr>
        <p:spPr>
          <a:xfrm>
            <a:off x="770466" y="6311900"/>
            <a:ext cx="10651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0303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McCusker</a:t>
            </a:r>
            <a:r>
              <a:rPr lang="en-US" sz="1200" dirty="0">
                <a:solidFill>
                  <a:srgbClr val="30303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Christine et al. “Primary immunodeficiency.” </a:t>
            </a:r>
            <a:r>
              <a:rPr lang="en-US" sz="1200" i="1" dirty="0">
                <a:solidFill>
                  <a:srgbClr val="30303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Allergy, asthma, and clinical immunology : official journal of the Canadian Society of Allergy and Clinical Immunology</a:t>
            </a:r>
            <a:r>
              <a:rPr lang="en-US" sz="1200" dirty="0">
                <a:solidFill>
                  <a:srgbClr val="30303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vol. 14,Suppl 2 61. 12 Sep. 2018, doi:10.1186/s13223-018-0290-5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A27A-85C9-344B-9C88-C4B09D38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4025A0-2DC3-5E4C-A767-FAF3B890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cohort is too small for GWAS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Only exome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Can’t do burden testing, no control set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Exploring phenotypic terms:</a:t>
            </a:r>
          </a:p>
          <a:p>
            <a:pPr lvl="1">
              <a:lnSpc>
                <a:spcPct val="100000"/>
              </a:lnSpc>
              <a:spcBef>
                <a:spcPts val="17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See if there are phenotypic terms that are significantly associated with specific gene mutations</a:t>
            </a:r>
          </a:p>
        </p:txBody>
      </p:sp>
    </p:spTree>
    <p:extLst>
      <p:ext uri="{BB962C8B-B14F-4D97-AF65-F5344CB8AC3E}">
        <p14:creationId xmlns:p14="http://schemas.microsoft.com/office/powerpoint/2010/main" val="22850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3CEC2-EC0C-044E-A808-AD587E1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HPO: Human Phenotype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2AB39-0290-5447-BF84-5193E811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Standardized vocabulary of phenotypic abnormalities related to human disease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~13,000 terms and ~156,000 disease annotations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Uses medical literature,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Orphanet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DECIPHER, OMIM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EBED2F-C94B-4647-A1CF-A0319748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979" y="2759315"/>
            <a:ext cx="1572125" cy="24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F334B-129D-394E-BC18-B09B45A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Linking Phenotype to Mutation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897890-8779-474E-8670-22AB4666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55039"/>
              </p:ext>
            </p:extLst>
          </p:nvPr>
        </p:nvGraphicFramePr>
        <p:xfrm>
          <a:off x="572933" y="1605546"/>
          <a:ext cx="11046134" cy="4496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2702">
                  <a:extLst>
                    <a:ext uri="{9D8B030D-6E8A-4147-A177-3AD203B41FA5}">
                      <a16:colId xmlns:a16="http://schemas.microsoft.com/office/drawing/2014/main" xmlns="" val="3237981528"/>
                    </a:ext>
                  </a:extLst>
                </a:gridCol>
                <a:gridCol w="2470107">
                  <a:extLst>
                    <a:ext uri="{9D8B030D-6E8A-4147-A177-3AD203B41FA5}">
                      <a16:colId xmlns:a16="http://schemas.microsoft.com/office/drawing/2014/main" xmlns="" val="1160126467"/>
                    </a:ext>
                  </a:extLst>
                </a:gridCol>
                <a:gridCol w="1819062">
                  <a:extLst>
                    <a:ext uri="{9D8B030D-6E8A-4147-A177-3AD203B41FA5}">
                      <a16:colId xmlns:a16="http://schemas.microsoft.com/office/drawing/2014/main" xmlns="" val="4162635294"/>
                    </a:ext>
                  </a:extLst>
                </a:gridCol>
                <a:gridCol w="2507798">
                  <a:extLst>
                    <a:ext uri="{9D8B030D-6E8A-4147-A177-3AD203B41FA5}">
                      <a16:colId xmlns:a16="http://schemas.microsoft.com/office/drawing/2014/main" xmlns="" val="1248785015"/>
                    </a:ext>
                  </a:extLst>
                </a:gridCol>
                <a:gridCol w="2406465">
                  <a:extLst>
                    <a:ext uri="{9D8B030D-6E8A-4147-A177-3AD203B41FA5}">
                      <a16:colId xmlns:a16="http://schemas.microsoft.com/office/drawing/2014/main" xmlns="" val="2202119324"/>
                    </a:ext>
                  </a:extLst>
                </a:gridCol>
              </a:tblGrid>
              <a:tr h="496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Gene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Term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 ID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Subject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Family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507541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763846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786202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1479872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Allergic rhinitis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HP:0003193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39892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RYR1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4998903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Splenomegaly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HP:0001744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395967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6316021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Fever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HP:0001945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314063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0666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3B574C-BB4E-F347-8755-5C2B8C110006}"/>
              </a:ext>
            </a:extLst>
          </p:cNvPr>
          <p:cNvSpPr txBox="1"/>
          <p:nvPr/>
        </p:nvSpPr>
        <p:spPr>
          <a:xfrm>
            <a:off x="5599134" y="6215876"/>
            <a:ext cx="738664" cy="5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022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F334B-129D-394E-BC18-B09B45AD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Linking Phenotype to Mutation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897890-8779-474E-8670-22AB46666836}"/>
              </a:ext>
            </a:extLst>
          </p:cNvPr>
          <p:cNvGraphicFramePr>
            <a:graphicFrameLocks noGrp="1"/>
          </p:cNvGraphicFramePr>
          <p:nvPr/>
        </p:nvGraphicFramePr>
        <p:xfrm>
          <a:off x="572933" y="1605546"/>
          <a:ext cx="11046134" cy="4496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2702">
                  <a:extLst>
                    <a:ext uri="{9D8B030D-6E8A-4147-A177-3AD203B41FA5}">
                      <a16:colId xmlns:a16="http://schemas.microsoft.com/office/drawing/2014/main" xmlns="" val="3237981528"/>
                    </a:ext>
                  </a:extLst>
                </a:gridCol>
                <a:gridCol w="2470107">
                  <a:extLst>
                    <a:ext uri="{9D8B030D-6E8A-4147-A177-3AD203B41FA5}">
                      <a16:colId xmlns:a16="http://schemas.microsoft.com/office/drawing/2014/main" xmlns="" val="1160126467"/>
                    </a:ext>
                  </a:extLst>
                </a:gridCol>
                <a:gridCol w="1819062">
                  <a:extLst>
                    <a:ext uri="{9D8B030D-6E8A-4147-A177-3AD203B41FA5}">
                      <a16:colId xmlns:a16="http://schemas.microsoft.com/office/drawing/2014/main" xmlns="" val="4162635294"/>
                    </a:ext>
                  </a:extLst>
                </a:gridCol>
                <a:gridCol w="2507798">
                  <a:extLst>
                    <a:ext uri="{9D8B030D-6E8A-4147-A177-3AD203B41FA5}">
                      <a16:colId xmlns:a16="http://schemas.microsoft.com/office/drawing/2014/main" xmlns="" val="1248785015"/>
                    </a:ext>
                  </a:extLst>
                </a:gridCol>
                <a:gridCol w="2406465">
                  <a:extLst>
                    <a:ext uri="{9D8B030D-6E8A-4147-A177-3AD203B41FA5}">
                      <a16:colId xmlns:a16="http://schemas.microsoft.com/office/drawing/2014/main" xmlns="" val="2202119324"/>
                    </a:ext>
                  </a:extLst>
                </a:gridCol>
              </a:tblGrid>
              <a:tr h="496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Gene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Term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HPO ID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Subject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Family Count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507541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763846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786202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1479872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Allergic rhinitis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HP:0003193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39892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RYR1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Fatigue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HP:0012378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4998903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FAS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Splenomegaly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HP:0001744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3959679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ATM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Asthma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HP:0002099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6316021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NLRP3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Fever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HP:0001945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3140634"/>
                  </a:ext>
                </a:extLst>
              </a:tr>
              <a:tr h="419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VPS13B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Skin rash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HP:0000988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 marL="170121" marR="127591" marT="85061" marB="8506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0666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EBEA5B6-71A7-0548-844A-54C4DAF38636}"/>
                  </a:ext>
                </a:extLst>
              </p14:cNvPr>
              <p14:cNvContentPartPr/>
              <p14:nvPr/>
            </p14:nvContentPartPr>
            <p14:xfrm>
              <a:off x="7744602" y="2276875"/>
              <a:ext cx="383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BEA5B6-71A7-0548-844A-54C4DAF38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0602" y="2169235"/>
                <a:ext cx="4914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2AF2C9-E923-3141-8CB9-AD1A0D48EEA7}"/>
              </a:ext>
            </a:extLst>
          </p:cNvPr>
          <p:cNvSpPr txBox="1"/>
          <p:nvPr/>
        </p:nvSpPr>
        <p:spPr>
          <a:xfrm>
            <a:off x="5599134" y="6215876"/>
            <a:ext cx="738664" cy="5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318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2087</Words>
  <Application>Microsoft Macintosh PowerPoint</Application>
  <PresentationFormat>Widescreen</PresentationFormat>
  <Paragraphs>671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Helvetica Neue</vt:lpstr>
      <vt:lpstr>Helvetica Neue Light</vt:lpstr>
      <vt:lpstr>Helvetica Neue Thin</vt:lpstr>
      <vt:lpstr>Helvetica Neue UltraLight</vt:lpstr>
      <vt:lpstr>Wingdings</vt:lpstr>
      <vt:lpstr>Office Theme</vt:lpstr>
      <vt:lpstr>Clinical Sequencing Initiative: Phenotype Analysis, VCF Concordance</vt:lpstr>
      <vt:lpstr>Cohort</vt:lpstr>
      <vt:lpstr>PowerPoint Presentation</vt:lpstr>
      <vt:lpstr>CSI Batch Processing</vt:lpstr>
      <vt:lpstr>Primary Immunodeficiency (PID)</vt:lpstr>
      <vt:lpstr>Research opportunities</vt:lpstr>
      <vt:lpstr>HPO: Human Phenotype Ontology</vt:lpstr>
      <vt:lpstr>Linking Phenotype to Mutation</vt:lpstr>
      <vt:lpstr>Linking Phenotype to Mutation</vt:lpstr>
      <vt:lpstr>Linking Phenotype to Mutation</vt:lpstr>
      <vt:lpstr>Linking Phenotype to Mutation</vt:lpstr>
      <vt:lpstr>HPO Permutation Analysis</vt:lpstr>
      <vt:lpstr>Permutation Table</vt:lpstr>
      <vt:lpstr>Permutation Table</vt:lpstr>
      <vt:lpstr>For each HPO Term</vt:lpstr>
      <vt:lpstr>Generating a  p-value</vt:lpstr>
      <vt:lpstr>Generating a p-value</vt:lpstr>
      <vt:lpstr>Term - Gene Associations</vt:lpstr>
      <vt:lpstr>Exploring these associations</vt:lpstr>
      <vt:lpstr>There’s potential here…</vt:lpstr>
      <vt:lpstr>VCF Concordance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Sequencing Initiative: Phenotype Analysis</dc:title>
  <dc:creator>Kuram, Vasu (NIH/NIAID) [C]</dc:creator>
  <cp:lastModifiedBy>Vasudev Kuram</cp:lastModifiedBy>
  <cp:revision>78</cp:revision>
  <cp:lastPrinted>2020-02-21T15:45:38Z</cp:lastPrinted>
  <dcterms:created xsi:type="dcterms:W3CDTF">2020-02-19T17:42:24Z</dcterms:created>
  <dcterms:modified xsi:type="dcterms:W3CDTF">2020-07-10T22:38:40Z</dcterms:modified>
</cp:coreProperties>
</file>