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8" r:id="rId3"/>
    <p:sldId id="260" r:id="rId4"/>
    <p:sldId id="262" r:id="rId5"/>
    <p:sldId id="261"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Nuni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588"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6aa11ee8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6aa11ee8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36a3c8a4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36a3c8a4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6aa11ee8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6aa11ee8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mlg-ulb/creditcardfrau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mlg-ulb/creditcardfraud"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602657" y="1943910"/>
            <a:ext cx="6636775" cy="11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p>
          <a:p>
            <a:pPr marL="0" lvl="0" indent="0" algn="ctr" rtl="0">
              <a:spcBef>
                <a:spcPts val="0"/>
              </a:spcBef>
              <a:spcAft>
                <a:spcPts val="0"/>
              </a:spcAft>
              <a:buNone/>
            </a:pPr>
            <a:r>
              <a:rPr lang="en" dirty="0"/>
              <a:t>Credit Card Fraud Detection</a:t>
            </a:r>
            <a:endParaRPr dirty="0"/>
          </a:p>
          <a:p>
            <a:pPr marL="0" lvl="0" indent="0" algn="ctr" rtl="0">
              <a:spcBef>
                <a:spcPts val="0"/>
              </a:spcBef>
              <a:spcAft>
                <a:spcPts val="0"/>
              </a:spcAft>
              <a:buNone/>
            </a:pPr>
            <a:endParaRPr dirty="0"/>
          </a:p>
        </p:txBody>
      </p:sp>
      <p:sp>
        <p:nvSpPr>
          <p:cNvPr id="129" name="Google Shape;129;p13"/>
          <p:cNvSpPr txBox="1">
            <a:spLocks noGrp="1"/>
          </p:cNvSpPr>
          <p:nvPr>
            <p:ph type="subTitle" idx="1"/>
          </p:nvPr>
        </p:nvSpPr>
        <p:spPr>
          <a:xfrm>
            <a:off x="2428971" y="3634034"/>
            <a:ext cx="5525400" cy="915600"/>
          </a:xfrm>
          <a:prstGeom prst="rect">
            <a:avLst/>
          </a:prstGeom>
        </p:spPr>
        <p:txBody>
          <a:bodyPr spcFirstLastPara="1" wrap="square" lIns="91425" tIns="91425" rIns="91425" bIns="91425" anchor="t" anchorCtr="0">
            <a:noAutofit/>
          </a:bodyPr>
          <a:lstStyle/>
          <a:p>
            <a:pPr marL="1828800" lvl="0" indent="0" algn="r" rtl="0">
              <a:spcBef>
                <a:spcPts val="0"/>
              </a:spcBef>
              <a:spcAft>
                <a:spcPts val="0"/>
              </a:spcAft>
              <a:buNone/>
            </a:pPr>
            <a:r>
              <a:rPr lang="en" dirty="0"/>
              <a:t>Team:</a:t>
            </a:r>
            <a:endParaRPr dirty="0"/>
          </a:p>
          <a:p>
            <a:pPr marL="1828800" lvl="0" indent="0" algn="r" rtl="0">
              <a:spcBef>
                <a:spcPts val="0"/>
              </a:spcBef>
              <a:spcAft>
                <a:spcPts val="0"/>
              </a:spcAft>
              <a:buNone/>
            </a:pPr>
            <a:r>
              <a:rPr lang="en" dirty="0"/>
              <a:t>17MIS1020 - Karthik Prasad</a:t>
            </a:r>
            <a:endParaRPr dirty="0"/>
          </a:p>
          <a:p>
            <a:pPr marL="1828800" lvl="0" indent="0" algn="r" rtl="0">
              <a:spcBef>
                <a:spcPts val="0"/>
              </a:spcBef>
              <a:spcAft>
                <a:spcPts val="0"/>
              </a:spcAft>
              <a:buNone/>
            </a:pPr>
            <a:r>
              <a:rPr lang="en" dirty="0"/>
              <a:t>17MIS1100 - Vamsi Krishna</a:t>
            </a:r>
            <a:endParaRPr dirty="0"/>
          </a:p>
        </p:txBody>
      </p:sp>
      <p:sp>
        <p:nvSpPr>
          <p:cNvPr id="130" name="Google Shape;130;p13"/>
          <p:cNvSpPr txBox="1"/>
          <p:nvPr/>
        </p:nvSpPr>
        <p:spPr>
          <a:xfrm>
            <a:off x="2015398" y="1326991"/>
            <a:ext cx="5212003" cy="7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38761D"/>
                </a:solidFill>
                <a:latin typeface="Nunito"/>
                <a:ea typeface="Nunito"/>
                <a:cs typeface="Nunito"/>
                <a:sym typeface="Nunito"/>
              </a:rPr>
              <a:t>CSE 3506 - Essentials of Data Analytics</a:t>
            </a:r>
            <a:endParaRPr dirty="0">
              <a:solidFill>
                <a:srgbClr val="38761D"/>
              </a:solidFill>
              <a:latin typeface="Calibri"/>
              <a:ea typeface="Calibri"/>
              <a:cs typeface="Calibri"/>
              <a:sym typeface="Calibri"/>
            </a:endParaRPr>
          </a:p>
        </p:txBody>
      </p:sp>
      <p:sp>
        <p:nvSpPr>
          <p:cNvPr id="131" name="Google Shape;131;p13"/>
          <p:cNvSpPr txBox="1"/>
          <p:nvPr/>
        </p:nvSpPr>
        <p:spPr>
          <a:xfrm>
            <a:off x="5534475" y="2851250"/>
            <a:ext cx="2919900" cy="5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rgbClr val="0C343D"/>
              </a:solidFill>
              <a:latin typeface="Calibri"/>
              <a:ea typeface="Calibri"/>
              <a:cs typeface="Calibri"/>
              <a:sym typeface="Calibri"/>
            </a:endParaRPr>
          </a:p>
        </p:txBody>
      </p:sp>
      <p:sp>
        <p:nvSpPr>
          <p:cNvPr id="5" name="TextBox 4">
            <a:extLst>
              <a:ext uri="{FF2B5EF4-FFF2-40B4-BE49-F238E27FC236}">
                <a16:creationId xmlns:a16="http://schemas.microsoft.com/office/drawing/2014/main" id="{8CCCDD5D-C941-4487-8220-2D4B0FBBDE49}"/>
              </a:ext>
            </a:extLst>
          </p:cNvPr>
          <p:cNvSpPr txBox="1"/>
          <p:nvPr/>
        </p:nvSpPr>
        <p:spPr>
          <a:xfrm>
            <a:off x="2944760" y="809843"/>
            <a:ext cx="3102079" cy="400110"/>
          </a:xfrm>
          <a:prstGeom prst="rect">
            <a:avLst/>
          </a:prstGeom>
          <a:noFill/>
        </p:spPr>
        <p:txBody>
          <a:bodyPr wrap="square" rtlCol="0">
            <a:spAutoFit/>
          </a:bodyPr>
          <a:lstStyle/>
          <a:p>
            <a:pPr algn="ctr"/>
            <a:r>
              <a:rPr lang="en-IN" sz="2000" dirty="0"/>
              <a:t>Review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366866" y="390850"/>
            <a:ext cx="75057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143" name="Google Shape;143;p15"/>
          <p:cNvSpPr txBox="1">
            <a:spLocks noGrp="1"/>
          </p:cNvSpPr>
          <p:nvPr>
            <p:ph type="body" idx="1"/>
          </p:nvPr>
        </p:nvSpPr>
        <p:spPr>
          <a:xfrm>
            <a:off x="514350" y="1009449"/>
            <a:ext cx="8262784" cy="3601879"/>
          </a:xfrm>
          <a:prstGeom prst="rect">
            <a:avLst/>
          </a:prstGeom>
        </p:spPr>
        <p:txBody>
          <a:bodyPr spcFirstLastPara="1" wrap="square" lIns="91425" tIns="91425" rIns="91425" bIns="91425" anchor="t" anchorCtr="0">
            <a:noAutofit/>
          </a:bodyPr>
          <a:lstStyle/>
          <a:p>
            <a:r>
              <a:rPr lang="en-US" sz="1800" dirty="0">
                <a:solidFill>
                  <a:schemeClr val="bg2"/>
                </a:solidFill>
              </a:rPr>
              <a:t>It is important that credit card companies can recognize fraudulent credit card transactions so that customers are not charged for items that they did not purchase</a:t>
            </a:r>
          </a:p>
          <a:p>
            <a:r>
              <a:rPr lang="en-US" sz="1800" dirty="0">
                <a:solidFill>
                  <a:schemeClr val="bg2"/>
                </a:solidFill>
              </a:rPr>
              <a:t>The aim of the project is to build a classifier that can detect credit card fraudulent transactions. We will use a variety of machine learning algorithms that will be able to discern fraudulent from non-fraudulent one.</a:t>
            </a:r>
          </a:p>
          <a:p>
            <a:r>
              <a:rPr lang="en-US" sz="1800" dirty="0">
                <a:solidFill>
                  <a:schemeClr val="bg2"/>
                </a:solidFill>
              </a:rPr>
              <a:t>Our project focuses majorly on detecting fraudulent credit card transactions among the given data. We have taken the data-set from Kaggle. We are trying to implement some Machine Learning Algorithms, Visualizations(if any) on the data-set and do the necessary classification(Binary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416028" y="275630"/>
            <a:ext cx="7505700" cy="59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Description</a:t>
            </a:r>
            <a:endParaRPr dirty="0"/>
          </a:p>
        </p:txBody>
      </p:sp>
      <p:sp>
        <p:nvSpPr>
          <p:cNvPr id="155" name="Google Shape;155;p17"/>
          <p:cNvSpPr txBox="1">
            <a:spLocks noGrp="1"/>
          </p:cNvSpPr>
          <p:nvPr>
            <p:ph type="body" idx="1"/>
          </p:nvPr>
        </p:nvSpPr>
        <p:spPr>
          <a:xfrm>
            <a:off x="550607" y="769807"/>
            <a:ext cx="8177365" cy="3880851"/>
          </a:xfrm>
          <a:prstGeom prst="rect">
            <a:avLst/>
          </a:prstGeom>
        </p:spPr>
        <p:txBody>
          <a:bodyPr spcFirstLastPara="1" wrap="square" lIns="91425" tIns="91425" rIns="91425" bIns="91425" anchor="t" anchorCtr="0">
            <a:noAutofit/>
          </a:bodyPr>
          <a:lstStyle/>
          <a:p>
            <a:pPr indent="-330200" algn="just">
              <a:buClr>
                <a:srgbClr val="000000"/>
              </a:buClr>
              <a:buSzPts val="1600"/>
            </a:pPr>
            <a:r>
              <a:rPr lang="en-US" sz="1600" dirty="0">
                <a:solidFill>
                  <a:schemeClr val="bg2"/>
                </a:solidFill>
              </a:rPr>
              <a:t>Dataset has been taken from Kaggle. It contains </a:t>
            </a:r>
            <a:r>
              <a:rPr lang="en-US" sz="1600" dirty="0">
                <a:solidFill>
                  <a:schemeClr val="bg2"/>
                </a:solidFill>
                <a:highlight>
                  <a:srgbClr val="FFFFFF"/>
                </a:highlight>
              </a:rPr>
              <a:t> transactions made by credit cards in September 2013 by European cardholders.</a:t>
            </a:r>
            <a:r>
              <a:rPr lang="en-US" sz="1600" dirty="0">
                <a:solidFill>
                  <a:schemeClr val="bg2"/>
                </a:solidFill>
              </a:rPr>
              <a:t>  </a:t>
            </a:r>
            <a:r>
              <a:rPr lang="en-US" sz="1400" u="sng" dirty="0">
                <a:solidFill>
                  <a:schemeClr val="bg2"/>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https://www.kaggle.com/mlg-ulb/creditcardfraud</a:t>
            </a:r>
            <a:endParaRPr lang="en" sz="1600" dirty="0">
              <a:solidFill>
                <a:schemeClr val="bg2"/>
              </a:solidFill>
              <a:highlight>
                <a:srgbClr val="FFFFFF"/>
              </a:highlight>
            </a:endParaRPr>
          </a:p>
          <a:p>
            <a:pPr marL="457200" lvl="0" indent="-330200" algn="just" rtl="0">
              <a:spcBef>
                <a:spcPts val="0"/>
              </a:spcBef>
              <a:spcAft>
                <a:spcPts val="0"/>
              </a:spcAft>
              <a:buClr>
                <a:srgbClr val="000000"/>
              </a:buClr>
              <a:buSzPts val="1600"/>
              <a:buChar char="●"/>
            </a:pPr>
            <a:r>
              <a:rPr lang="en" sz="1600" dirty="0">
                <a:solidFill>
                  <a:schemeClr val="bg2"/>
                </a:solidFill>
                <a:highlight>
                  <a:srgbClr val="FFFFFF"/>
                </a:highlight>
              </a:rPr>
              <a:t>It contains only numeric input variables which are the result of a PCA transformation. </a:t>
            </a:r>
            <a:r>
              <a:rPr lang="en" sz="1600" dirty="0">
                <a:solidFill>
                  <a:schemeClr val="bg2"/>
                </a:solidFill>
              </a:rPr>
              <a:t>Considering the confidentiality and security of data they have converted all the features into PCA(</a:t>
            </a:r>
            <a:r>
              <a:rPr lang="en" sz="1600" dirty="0">
                <a:solidFill>
                  <a:schemeClr val="bg2"/>
                </a:solidFill>
                <a:highlight>
                  <a:schemeClr val="dk1"/>
                </a:highlight>
              </a:rPr>
              <a:t>principal components</a:t>
            </a:r>
            <a:r>
              <a:rPr lang="en" sz="1600" dirty="0">
                <a:solidFill>
                  <a:schemeClr val="bg2"/>
                </a:solidFill>
              </a:rPr>
              <a:t>) format</a:t>
            </a:r>
            <a:r>
              <a:rPr lang="en" sz="1600" dirty="0">
                <a:solidFill>
                  <a:schemeClr val="bg2"/>
                </a:solidFill>
                <a:highlight>
                  <a:srgbClr val="FFFFFF"/>
                </a:highlight>
              </a:rPr>
              <a:t>. Features V1, V2, … V28 are the principal components obtained with PCA, the only features which have not been transformed with PCA are 'Time' and 'Amount'. </a:t>
            </a:r>
            <a:endParaRPr sz="1600" dirty="0">
              <a:solidFill>
                <a:schemeClr val="bg2"/>
              </a:solidFill>
              <a:highlight>
                <a:srgbClr val="FFFFFF"/>
              </a:highlight>
            </a:endParaRPr>
          </a:p>
          <a:p>
            <a:pPr marL="457200" lvl="0" indent="-330200" algn="just" rtl="0">
              <a:spcBef>
                <a:spcPts val="0"/>
              </a:spcBef>
              <a:spcAft>
                <a:spcPts val="0"/>
              </a:spcAft>
              <a:buClr>
                <a:srgbClr val="000000"/>
              </a:buClr>
              <a:buSzPts val="1600"/>
              <a:buChar char="●"/>
            </a:pPr>
            <a:r>
              <a:rPr lang="en" sz="1600" dirty="0">
                <a:solidFill>
                  <a:schemeClr val="bg2"/>
                </a:solidFill>
                <a:highlight>
                  <a:srgbClr val="FFFFFF"/>
                </a:highlight>
              </a:rPr>
              <a:t>Feature 'Time' contains the seconds elapsed between each transaction and the first transaction in the dataset. </a:t>
            </a:r>
            <a:endParaRPr sz="1600" dirty="0">
              <a:solidFill>
                <a:schemeClr val="bg2"/>
              </a:solidFill>
              <a:highlight>
                <a:srgbClr val="FFFFFF"/>
              </a:highlight>
            </a:endParaRPr>
          </a:p>
          <a:p>
            <a:pPr marL="457200" lvl="0" indent="-330200" algn="just" rtl="0">
              <a:spcBef>
                <a:spcPts val="0"/>
              </a:spcBef>
              <a:spcAft>
                <a:spcPts val="0"/>
              </a:spcAft>
              <a:buClr>
                <a:srgbClr val="000000"/>
              </a:buClr>
              <a:buSzPts val="1600"/>
              <a:buChar char="●"/>
            </a:pPr>
            <a:r>
              <a:rPr lang="en" sz="1600" dirty="0">
                <a:solidFill>
                  <a:schemeClr val="bg2"/>
                </a:solidFill>
                <a:highlight>
                  <a:srgbClr val="FFFFFF"/>
                </a:highlight>
              </a:rPr>
              <a:t>The feature 'Amount' is the transaction Amount, this feature can be used for example-dependant cost sensitive learning. Feature 'Class' is the response </a:t>
            </a:r>
            <a:r>
              <a:rPr lang="en-IN" sz="1600" dirty="0">
                <a:solidFill>
                  <a:schemeClr val="bg2"/>
                </a:solidFill>
                <a:highlight>
                  <a:srgbClr val="FFFFFF"/>
                </a:highlight>
              </a:rPr>
              <a:t>variable,</a:t>
            </a:r>
            <a:r>
              <a:rPr lang="en" sz="1600" dirty="0">
                <a:solidFill>
                  <a:schemeClr val="bg2"/>
                </a:solidFill>
                <a:highlight>
                  <a:srgbClr val="FFFFFF"/>
                </a:highlight>
              </a:rPr>
              <a:t> and it takes value 1 in case of fraud and 0 otherwise.</a:t>
            </a:r>
            <a:endParaRPr sz="1600" dirty="0">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8804F-7971-4B1A-B5CE-D2997DDB0C66}"/>
              </a:ext>
            </a:extLst>
          </p:cNvPr>
          <p:cNvSpPr>
            <a:spLocks noGrp="1"/>
          </p:cNvSpPr>
          <p:nvPr>
            <p:ph type="body" idx="1"/>
          </p:nvPr>
        </p:nvSpPr>
        <p:spPr>
          <a:xfrm>
            <a:off x="403123" y="383458"/>
            <a:ext cx="8219767" cy="4257368"/>
          </a:xfrm>
        </p:spPr>
        <p:txBody>
          <a:bodyPr/>
          <a:lstStyle/>
          <a:p>
            <a:pPr>
              <a:lnSpc>
                <a:spcPct val="100000"/>
              </a:lnSpc>
            </a:pPr>
            <a:r>
              <a:rPr lang="en-IN" sz="1600" dirty="0">
                <a:effectLst/>
                <a:latin typeface="Calibri" panose="020F0502020204030204" pitchFamily="34" charset="0"/>
                <a:ea typeface="Arial" panose="020B0604020202020204" pitchFamily="34" charset="0"/>
                <a:cs typeface="Calibri" panose="020F0502020204030204" pitchFamily="34" charset="0"/>
              </a:rPr>
              <a:t>But there are some inconsistencies that are to be taken care while classifying. One of them include </a:t>
            </a:r>
            <a:r>
              <a:rPr lang="en-IN" sz="1600" b="1" i="1" dirty="0">
                <a:effectLst/>
                <a:latin typeface="Calibri" panose="020F0502020204030204" pitchFamily="34" charset="0"/>
                <a:ea typeface="Arial" panose="020B0604020202020204" pitchFamily="34" charset="0"/>
                <a:cs typeface="Calibri" panose="020F0502020204030204" pitchFamily="34" charset="0"/>
              </a:rPr>
              <a:t>Imbalanced Data. </a:t>
            </a:r>
          </a:p>
          <a:p>
            <a:pPr marL="146050" indent="0">
              <a:lnSpc>
                <a:spcPct val="100000"/>
              </a:lnSpc>
              <a:buNone/>
            </a:pPr>
            <a:endParaRPr lang="en-IN" sz="1600" b="1" i="1" dirty="0">
              <a:effectLst/>
              <a:latin typeface="Calibri" panose="020F0502020204030204" pitchFamily="34" charset="0"/>
              <a:ea typeface="Arial" panose="020B0604020202020204" pitchFamily="34" charset="0"/>
              <a:cs typeface="Calibri" panose="020F0502020204030204" pitchFamily="34" charset="0"/>
            </a:endParaRPr>
          </a:p>
          <a:p>
            <a:pPr>
              <a:lnSpc>
                <a:spcPct val="100000"/>
              </a:lnSpc>
            </a:pPr>
            <a:r>
              <a:rPr lang="en-IN" sz="1600" b="1" i="1" dirty="0">
                <a:effectLst/>
                <a:latin typeface="Calibri" panose="020F0502020204030204" pitchFamily="34" charset="0"/>
                <a:ea typeface="Arial" panose="020B0604020202020204" pitchFamily="34" charset="0"/>
                <a:cs typeface="Calibri" panose="020F0502020204030204" pitchFamily="34" charset="0"/>
              </a:rPr>
              <a:t>Imbalanced classification </a:t>
            </a:r>
            <a:r>
              <a:rPr lang="en-IN" sz="1600" dirty="0">
                <a:effectLst/>
                <a:latin typeface="Calibri" panose="020F0502020204030204" pitchFamily="34" charset="0"/>
                <a:ea typeface="Arial" panose="020B0604020202020204" pitchFamily="34" charset="0"/>
                <a:cs typeface="Calibri" panose="020F0502020204030204" pitchFamily="34" charset="0"/>
              </a:rPr>
              <a:t>is a supervised learning problem where one class outnumbers other classes by a large proportion. This problem is faced more frequently in binary classification problems than multi-level classification problems.</a:t>
            </a:r>
          </a:p>
          <a:p>
            <a:pPr marL="146050" indent="0">
              <a:lnSpc>
                <a:spcPct val="100000"/>
              </a:lnSpc>
              <a:buNone/>
            </a:pPr>
            <a:endParaRPr lang="en-IN" sz="1600" dirty="0">
              <a:effectLst/>
              <a:latin typeface="Calibri" panose="020F0502020204030204" pitchFamily="34" charset="0"/>
              <a:ea typeface="Arial" panose="020B0604020202020204" pitchFamily="34" charset="0"/>
              <a:cs typeface="Calibri" panose="020F0502020204030204" pitchFamily="34" charset="0"/>
            </a:endParaRPr>
          </a:p>
          <a:p>
            <a:pPr>
              <a:lnSpc>
                <a:spcPct val="100000"/>
              </a:lnSpc>
            </a:pPr>
            <a:r>
              <a:rPr lang="en-IN" sz="1600" dirty="0">
                <a:effectLst/>
                <a:latin typeface="Calibri" panose="020F0502020204030204" pitchFamily="34" charset="0"/>
                <a:ea typeface="Arial" panose="020B0604020202020204" pitchFamily="34" charset="0"/>
                <a:cs typeface="Calibri" panose="020F0502020204030204" pitchFamily="34" charset="0"/>
              </a:rPr>
              <a:t>Neglecting this becomes a big challenge because ML algorithms assume that the data set has balanced class distributions. ML algorithms struggle with accuracy because of the unequal distribution in dependent variable(s). This causes the performance of existing classifiers to get biased towards the majority class. The algorithms are accuracy driven i.e. they aim to minimize the overall error to which the minority class contributes very little.</a:t>
            </a:r>
          </a:p>
          <a:p>
            <a:pPr marL="146050" indent="0">
              <a:lnSpc>
                <a:spcPct val="100000"/>
              </a:lnSpc>
              <a:buNone/>
            </a:pPr>
            <a:endParaRPr lang="en-IN" sz="1600" dirty="0">
              <a:effectLst/>
              <a:latin typeface="Calibri" panose="020F0502020204030204" pitchFamily="34" charset="0"/>
              <a:ea typeface="Arial" panose="020B0604020202020204" pitchFamily="34" charset="0"/>
              <a:cs typeface="Calibri" panose="020F0502020204030204" pitchFamily="34" charset="0"/>
            </a:endParaRPr>
          </a:p>
          <a:p>
            <a:pPr>
              <a:lnSpc>
                <a:spcPct val="100000"/>
              </a:lnSpc>
            </a:pPr>
            <a:r>
              <a:rPr lang="en-IN" sz="1600" dirty="0">
                <a:effectLst/>
                <a:latin typeface="Calibri" panose="020F0502020204030204" pitchFamily="34" charset="0"/>
                <a:ea typeface="Arial" panose="020B0604020202020204" pitchFamily="34" charset="0"/>
                <a:cs typeface="Calibri" panose="020F0502020204030204" pitchFamily="34" charset="0"/>
              </a:rPr>
              <a:t>Our dataset contains </a:t>
            </a:r>
            <a:r>
              <a:rPr lang="en-IN" sz="1600" dirty="0">
                <a:effectLst/>
                <a:highlight>
                  <a:srgbClr val="FFFFFF"/>
                </a:highlight>
                <a:latin typeface="Calibri" panose="020F0502020204030204" pitchFamily="34" charset="0"/>
                <a:ea typeface="Arial" panose="020B0604020202020204" pitchFamily="34" charset="0"/>
                <a:cs typeface="Calibri" panose="020F0502020204030204" pitchFamily="34" charset="0"/>
              </a:rPr>
              <a:t>492 frauds out of 284,807 transactions. This is like 0.172% of all transactions.</a:t>
            </a:r>
            <a:r>
              <a:rPr lang="en-IN" sz="1600" dirty="0">
                <a:effectLst/>
                <a:latin typeface="Calibri" panose="020F0502020204030204" pitchFamily="34" charset="0"/>
                <a:ea typeface="Arial" panose="020B0604020202020204" pitchFamily="34" charset="0"/>
                <a:cs typeface="Calibri" panose="020F0502020204030204" pitchFamily="34" charset="0"/>
              </a:rPr>
              <a:t> If we don't care about it and split the data based on the class label(1/0), then the algorithm will majorly focus on the majority class label(Non-fraud).</a:t>
            </a:r>
          </a:p>
          <a:p>
            <a:pPr>
              <a:lnSpc>
                <a:spcPct val="100000"/>
              </a:lnSpc>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598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p:txBody>
      </p:sp>
      <p:sp>
        <p:nvSpPr>
          <p:cNvPr id="161" name="Google Shape;161;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dirty="0">
                <a:solidFill>
                  <a:schemeClr val="bg2"/>
                </a:solidFill>
              </a:rPr>
              <a:t>Dataset has been taken from kaggle. It contains </a:t>
            </a:r>
            <a:r>
              <a:rPr lang="en" sz="1800" dirty="0">
                <a:solidFill>
                  <a:schemeClr val="bg2"/>
                </a:solidFill>
                <a:highlight>
                  <a:srgbClr val="FFFFFF"/>
                </a:highlight>
              </a:rPr>
              <a:t> transactions made by credit cards in September 2013 by european cardholders.</a:t>
            </a:r>
            <a:r>
              <a:rPr lang="en" sz="1800" dirty="0">
                <a:solidFill>
                  <a:schemeClr val="bg2"/>
                </a:solidFill>
              </a:rPr>
              <a:t>  </a:t>
            </a:r>
            <a:r>
              <a:rPr lang="en" sz="1600" u="sng" dirty="0">
                <a:solidFill>
                  <a:schemeClr val="bg2"/>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https://www.kaggle.com/mlg-ulb/creditcardfraud</a:t>
            </a:r>
            <a:endParaRPr sz="1800" dirty="0">
              <a:solidFill>
                <a:schemeClr val="bg2"/>
              </a:solidFil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511</Words>
  <Application>Microsoft Office PowerPoint</Application>
  <PresentationFormat>On-screen Show (16:9)</PresentationFormat>
  <Paragraphs>25</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Arial</vt:lpstr>
      <vt:lpstr>Nunito</vt:lpstr>
      <vt:lpstr>Shift</vt:lpstr>
      <vt:lpstr> Credit Card Fraud Detection </vt:lpstr>
      <vt:lpstr>Abstract</vt:lpstr>
      <vt:lpstr>Dataset Description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Credit Card Fraud Detection </dc:title>
  <cp:lastModifiedBy>VAJGHALA SANTOSH KARTHIK PRASAD</cp:lastModifiedBy>
  <cp:revision>9</cp:revision>
  <dcterms:modified xsi:type="dcterms:W3CDTF">2021-03-26T10:14:44Z</dcterms:modified>
</cp:coreProperties>
</file>