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3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Revenue Comparison between 2018 and 2019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Sheet2!$G$3:$G$11</c:f>
              <c:strCache>
                <c:ptCount val="9"/>
                <c:pt idx="0">
                  <c:v>Processed food</c:v>
                </c:pt>
                <c:pt idx="1">
                  <c:v>Organic food</c:v>
                </c:pt>
                <c:pt idx="2">
                  <c:v>Canned food</c:v>
                </c:pt>
                <c:pt idx="3">
                  <c:v>Dry food</c:v>
                </c:pt>
                <c:pt idx="4">
                  <c:v>Milk</c:v>
                </c:pt>
                <c:pt idx="5">
                  <c:v>Soda</c:v>
                </c:pt>
                <c:pt idx="6">
                  <c:v>Alcoholic drink</c:v>
                </c:pt>
                <c:pt idx="7">
                  <c:v>Juice</c:v>
                </c:pt>
                <c:pt idx="8">
                  <c:v>Fresh juice</c:v>
                </c:pt>
              </c:strCache>
            </c:strRef>
          </c:cat>
          <c:val>
            <c:numRef>
              <c:f>Sheet2!$H$3:$H$11</c:f>
              <c:numCache>
                <c:formatCode>0.00</c:formatCode>
                <c:ptCount val="9"/>
                <c:pt idx="0">
                  <c:v>150</c:v>
                </c:pt>
                <c:pt idx="1">
                  <c:v>30</c:v>
                </c:pt>
                <c:pt idx="2">
                  <c:v>200</c:v>
                </c:pt>
                <c:pt idx="3">
                  <c:v>390</c:v>
                </c:pt>
                <c:pt idx="4">
                  <c:v>40</c:v>
                </c:pt>
                <c:pt idx="5">
                  <c:v>40</c:v>
                </c:pt>
                <c:pt idx="6">
                  <c:v>60</c:v>
                </c:pt>
                <c:pt idx="7">
                  <c:v>80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7-4F1C-A44F-900082FBE8C9}"/>
            </c:ext>
          </c:extLst>
        </c:ser>
        <c:ser>
          <c:idx val="1"/>
          <c:order val="1"/>
          <c:tx>
            <c:strRef>
              <c:f>Sheet2!$I$2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Sheet2!$G$3:$G$11</c:f>
              <c:strCache>
                <c:ptCount val="9"/>
                <c:pt idx="0">
                  <c:v>Processed food</c:v>
                </c:pt>
                <c:pt idx="1">
                  <c:v>Organic food</c:v>
                </c:pt>
                <c:pt idx="2">
                  <c:v>Canned food</c:v>
                </c:pt>
                <c:pt idx="3">
                  <c:v>Dry food</c:v>
                </c:pt>
                <c:pt idx="4">
                  <c:v>Milk</c:v>
                </c:pt>
                <c:pt idx="5">
                  <c:v>Soda</c:v>
                </c:pt>
                <c:pt idx="6">
                  <c:v>Alcoholic drink</c:v>
                </c:pt>
                <c:pt idx="7">
                  <c:v>Juice</c:v>
                </c:pt>
                <c:pt idx="8">
                  <c:v>Fresh juice</c:v>
                </c:pt>
              </c:strCache>
            </c:strRef>
          </c:cat>
          <c:val>
            <c:numRef>
              <c:f>Sheet2!$I$3:$I$11</c:f>
              <c:numCache>
                <c:formatCode>0.00</c:formatCode>
                <c:ptCount val="9"/>
                <c:pt idx="0">
                  <c:v>192</c:v>
                </c:pt>
                <c:pt idx="1">
                  <c:v>120</c:v>
                </c:pt>
                <c:pt idx="2">
                  <c:v>168.00000000000003</c:v>
                </c:pt>
                <c:pt idx="3">
                  <c:v>444</c:v>
                </c:pt>
                <c:pt idx="4">
                  <c:v>72</c:v>
                </c:pt>
                <c:pt idx="5">
                  <c:v>12</c:v>
                </c:pt>
                <c:pt idx="6">
                  <c:v>36</c:v>
                </c:pt>
                <c:pt idx="7">
                  <c:v>108</c:v>
                </c:pt>
                <c:pt idx="8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87-4F1C-A44F-900082FBE8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09735551"/>
        <c:axId val="709736991"/>
      </c:barChart>
      <c:catAx>
        <c:axId val="709735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736991"/>
        <c:crosses val="autoZero"/>
        <c:auto val="1"/>
        <c:lblAlgn val="ctr"/>
        <c:lblOffset val="100"/>
        <c:noMultiLvlLbl val="0"/>
      </c:catAx>
      <c:valAx>
        <c:axId val="709736991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0973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2018 % Distribution</a:t>
            </a:r>
            <a:r>
              <a:rPr lang="en-US" b="1" baseline="0"/>
              <a:t> of Revenue across Type of Food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1"/>
          <c:order val="0"/>
          <c:tx>
            <c:strRef>
              <c:f>Sheet2!$G$20</c:f>
              <c:strCache>
                <c:ptCount val="1"/>
                <c:pt idx="0">
                  <c:v>Year - 2018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190500" h="38100"/>
            </a:sp3d>
          </c:spP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Sheet2!$F$21:$F$29</c:f>
              <c:strCache>
                <c:ptCount val="5"/>
                <c:pt idx="0">
                  <c:v>Food</c:v>
                </c:pt>
                <c:pt idx="4">
                  <c:v>Drink</c:v>
                </c:pt>
              </c:strCache>
            </c:strRef>
          </c:cat>
          <c:val>
            <c:numRef>
              <c:f>Sheet2!$G$21:$G$29</c:f>
              <c:numCache>
                <c:formatCode>General</c:formatCode>
                <c:ptCount val="9"/>
                <c:pt idx="0" formatCode="0.00">
                  <c:v>770</c:v>
                </c:pt>
                <c:pt idx="4" formatCode="0.00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76-4EE4-AB3C-4DEB9D4D85D6}"/>
            </c:ext>
          </c:extLst>
        </c:ser>
        <c:ser>
          <c:idx val="0"/>
          <c:order val="1"/>
          <c:tx>
            <c:strRef>
              <c:f>Sheet2!$G$20</c:f>
              <c:strCache>
                <c:ptCount val="1"/>
                <c:pt idx="0">
                  <c:v>Year - 2018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A76-4EE4-AB3C-4DEB9D4D85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A76-4EE4-AB3C-4DEB9D4D8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A76-4EE4-AB3C-4DEB9D4D85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CA76-4EE4-AB3C-4DEB9D4D85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CA76-4EE4-AB3C-4DEB9D4D85D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CA76-4EE4-AB3C-4DEB9D4D85D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CA76-4EE4-AB3C-4DEB9D4D85D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CA76-4EE4-AB3C-4DEB9D4D85D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CA76-4EE4-AB3C-4DEB9D4D85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Sheet2!$F$21:$F$29</c:f>
              <c:strCache>
                <c:ptCount val="5"/>
                <c:pt idx="0">
                  <c:v>Food</c:v>
                </c:pt>
                <c:pt idx="4">
                  <c:v>Drink</c:v>
                </c:pt>
              </c:strCache>
            </c:strRef>
          </c:cat>
          <c:val>
            <c:numRef>
              <c:f>Sheet2!$G$21:$G$29</c:f>
              <c:numCache>
                <c:formatCode>General</c:formatCode>
                <c:ptCount val="9"/>
                <c:pt idx="0" formatCode="0.00">
                  <c:v>770</c:v>
                </c:pt>
                <c:pt idx="4" formatCode="0.00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A76-4EE4-AB3C-4DEB9D4D85D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2019 </a:t>
            </a:r>
            <a:r>
              <a:rPr lang="en-US" sz="1400" b="1" i="0" u="none" strike="noStrike" kern="1200" spc="0" baseline="0">
                <a:solidFill>
                  <a:schemeClr val="tx1"/>
                </a:solidFill>
              </a:rPr>
              <a:t>% Distribution of Revenue across Type of Food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pPr>
            <a:endParaRPr lang="en-US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Sheet2!$G$32</c:f>
              <c:strCache>
                <c:ptCount val="1"/>
                <c:pt idx="0">
                  <c:v>Year - 2019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190500" h="38100"/>
            </a:sp3d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1-CF5F-41C9-9C1A-AEAC256F44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3-CF5F-41C9-9C1A-AEAC256F44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5-CF5F-41C9-9C1A-AEAC256F44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7-CF5F-41C9-9C1A-AEAC256F446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9-CF5F-41C9-9C1A-AEAC256F446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B-CF5F-41C9-9C1A-AEAC256F446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D-CF5F-41C9-9C1A-AEAC256F446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0F-CF5F-41C9-9C1A-AEAC256F446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  <c:extLst>
              <c:ext xmlns:c16="http://schemas.microsoft.com/office/drawing/2014/chart" uri="{C3380CC4-5D6E-409C-BE32-E72D297353CC}">
                <c16:uniqueId val="{00000011-CF5F-41C9-9C1A-AEAC256F44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Sheet2!$F$33:$F$41</c:f>
              <c:strCache>
                <c:ptCount val="5"/>
                <c:pt idx="0">
                  <c:v>Food</c:v>
                </c:pt>
                <c:pt idx="4">
                  <c:v>Drink</c:v>
                </c:pt>
              </c:strCache>
            </c:strRef>
          </c:cat>
          <c:val>
            <c:numRef>
              <c:f>Sheet2!$G$33:$G$41</c:f>
              <c:numCache>
                <c:formatCode>General</c:formatCode>
                <c:ptCount val="9"/>
                <c:pt idx="0" formatCode="0.00">
                  <c:v>924</c:v>
                </c:pt>
                <c:pt idx="4" formatCode="0.00">
                  <c:v>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F5F-41C9-9C1A-AEAC256F446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  <p:sp>
        <p:nvSpPr>
          <p:cNvPr id="1048658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59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2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AA8B-F8B2-41C2-9411-5B375EEEA905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58FC-2F84-43E0-B69E-95EE9BB48B0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Share of revenue by product</a:t>
            </a:r>
            <a:endParaRPr lang="en-IN" cap="none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2"/>
          <p:cNvSpPr>
            <a:spLocks noChangeArrowheads="1"/>
          </p:cNvSpPr>
          <p:nvPr/>
        </p:nvSpPr>
        <p:spPr bwMode="auto">
          <a:xfrm>
            <a:off x="987551" y="429005"/>
            <a:ext cx="20867845" cy="3581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B2529B-D44A-5BFD-A271-715B2A7D1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77506"/>
              </p:ext>
            </p:extLst>
          </p:nvPr>
        </p:nvGraphicFramePr>
        <p:xfrm>
          <a:off x="713677" y="1115122"/>
          <a:ext cx="10794381" cy="4739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8359">
                  <a:extLst>
                    <a:ext uri="{9D8B030D-6E8A-4147-A177-3AD203B41FA5}">
                      <a16:colId xmlns:a16="http://schemas.microsoft.com/office/drawing/2014/main" val="3608463808"/>
                    </a:ext>
                  </a:extLst>
                </a:gridCol>
                <a:gridCol w="2807021">
                  <a:extLst>
                    <a:ext uri="{9D8B030D-6E8A-4147-A177-3AD203B41FA5}">
                      <a16:colId xmlns:a16="http://schemas.microsoft.com/office/drawing/2014/main" val="1564654086"/>
                    </a:ext>
                  </a:extLst>
                </a:gridCol>
                <a:gridCol w="2807021">
                  <a:extLst>
                    <a:ext uri="{9D8B030D-6E8A-4147-A177-3AD203B41FA5}">
                      <a16:colId xmlns:a16="http://schemas.microsoft.com/office/drawing/2014/main" val="728219218"/>
                    </a:ext>
                  </a:extLst>
                </a:gridCol>
                <a:gridCol w="2541980">
                  <a:extLst>
                    <a:ext uri="{9D8B030D-6E8A-4147-A177-3AD203B41FA5}">
                      <a16:colId xmlns:a16="http://schemas.microsoft.com/office/drawing/2014/main" val="1492651875"/>
                    </a:ext>
                  </a:extLst>
                </a:gridCol>
              </a:tblGrid>
              <a:tr h="535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>
                          <a:effectLst/>
                        </a:rPr>
                        <a:t> </a:t>
                      </a:r>
                      <a:endParaRPr lang="en-IN" sz="1600" b="1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>
                          <a:effectLst/>
                        </a:rPr>
                        <a:t> </a:t>
                      </a:r>
                      <a:endParaRPr lang="en-IN" sz="1400" b="1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effectLst/>
                        </a:rPr>
                        <a:t>2018</a:t>
                      </a:r>
                      <a:endParaRPr lang="en-IN" sz="1400" b="1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2019</a:t>
                      </a:r>
                      <a:endParaRPr lang="en-IN" sz="1400" b="1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39868133"/>
                  </a:ext>
                </a:extLst>
              </a:tr>
              <a:tr h="42041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effectLst/>
                        </a:rPr>
                        <a:t>Total revenue (Millions USD)</a:t>
                      </a:r>
                      <a:endParaRPr lang="en-IN" sz="1400" b="1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>
                          <a:effectLst/>
                        </a:rPr>
                        <a:t>1,000</a:t>
                      </a:r>
                      <a:endParaRPr lang="en-IN" sz="1200" b="1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00" dirty="0">
                          <a:effectLst/>
                        </a:rPr>
                        <a:t>1,200</a:t>
                      </a:r>
                      <a:endParaRPr lang="en-IN" sz="1200" b="1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610827005"/>
                  </a:ext>
                </a:extLst>
              </a:tr>
              <a:tr h="420411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effectLst/>
                        </a:rPr>
                        <a:t>Food</a:t>
                      </a:r>
                      <a:endParaRPr lang="en-IN" sz="1400" b="1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Processed food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15%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16%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682275385"/>
                  </a:ext>
                </a:extLst>
              </a:tr>
              <a:tr h="4204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Organic food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10%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260956456"/>
                  </a:ext>
                </a:extLst>
              </a:tr>
              <a:tr h="4204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Canned food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20%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14%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560214876"/>
                  </a:ext>
                </a:extLst>
              </a:tr>
              <a:tr h="4204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Dry food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39%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37%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93502595"/>
                  </a:ext>
                </a:extLst>
              </a:tr>
              <a:tr h="420411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effectLst/>
                        </a:rPr>
                        <a:t>Drink</a:t>
                      </a:r>
                      <a:endParaRPr lang="en-IN" sz="1400" b="1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Milk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42902"/>
                  </a:ext>
                </a:extLst>
              </a:tr>
              <a:tr h="4204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Soda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30405824"/>
                  </a:ext>
                </a:extLst>
              </a:tr>
              <a:tr h="4204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Alcoholic drink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35436766"/>
                  </a:ext>
                </a:extLst>
              </a:tr>
              <a:tr h="4204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Juice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8%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9%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88378283"/>
                  </a:ext>
                </a:extLst>
              </a:tr>
              <a:tr h="4204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Fresh juice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1%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4%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601790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B9616E4-63E2-43C8-439C-716C0C6FA2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094079"/>
              </p:ext>
            </p:extLst>
          </p:nvPr>
        </p:nvGraphicFramePr>
        <p:xfrm>
          <a:off x="1297865" y="407839"/>
          <a:ext cx="9596270" cy="4474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370DAB-8813-8299-5965-9A737799530F}"/>
              </a:ext>
            </a:extLst>
          </p:cNvPr>
          <p:cNvSpPr txBox="1"/>
          <p:nvPr/>
        </p:nvSpPr>
        <p:spPr>
          <a:xfrm>
            <a:off x="1297865" y="5138057"/>
            <a:ext cx="9839325" cy="8222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 cap="none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r>
              <a:rPr lang="en-US" sz="1800" b="0" i="1" dirty="0">
                <a:solidFill>
                  <a:srgbClr val="00B0F0"/>
                </a:solidFill>
              </a:rPr>
              <a:t>Canned Food, Soda and Alcohol has less revenue in 2019 and rest has improved. We need to focus the facts behind these products</a:t>
            </a:r>
          </a:p>
          <a:p>
            <a:endParaRPr lang="en-US" sz="1800" b="0" i="1" dirty="0">
              <a:solidFill>
                <a:srgbClr val="00B0F0"/>
              </a:solidFill>
            </a:endParaRPr>
          </a:p>
          <a:p>
            <a:r>
              <a:rPr lang="en-US" sz="1800" b="0" i="1" dirty="0">
                <a:solidFill>
                  <a:srgbClr val="00B0F0"/>
                </a:solidFill>
              </a:rPr>
              <a:t>All of these has common factor as Can items and we may have problem with the cans??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70DAB-8813-8299-5965-9A737799530F}"/>
              </a:ext>
            </a:extLst>
          </p:cNvPr>
          <p:cNvSpPr txBox="1"/>
          <p:nvPr/>
        </p:nvSpPr>
        <p:spPr>
          <a:xfrm>
            <a:off x="1297865" y="5138057"/>
            <a:ext cx="9839325" cy="8222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0" cap="none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ea typeface="+mj-ea"/>
                <a:cs typeface="+mj-cs"/>
              </a:defRPr>
            </a:lvl1pPr>
          </a:lstStyle>
          <a:p>
            <a:r>
              <a:rPr lang="en-US" sz="1800" b="0" i="1" dirty="0">
                <a:solidFill>
                  <a:srgbClr val="00B0F0"/>
                </a:solidFill>
              </a:rPr>
              <a:t>Both 2018 and 2019 has Similar Distribution of Revenue across FOOD and Drink types</a:t>
            </a:r>
          </a:p>
          <a:p>
            <a:endParaRPr lang="en-US" sz="1800" b="0" i="1" dirty="0">
              <a:solidFill>
                <a:srgbClr val="00B0F0"/>
              </a:solidFill>
            </a:endParaRPr>
          </a:p>
          <a:p>
            <a:r>
              <a:rPr lang="en-US" sz="1800" b="0" i="1" dirty="0">
                <a:solidFill>
                  <a:srgbClr val="00B0F0"/>
                </a:solidFill>
              </a:rPr>
              <a:t>Always Drinks share very less revenue than </a:t>
            </a:r>
            <a:r>
              <a:rPr lang="en-US" sz="1800" b="0" i="1">
                <a:solidFill>
                  <a:srgbClr val="00B0F0"/>
                </a:solidFill>
              </a:rPr>
              <a:t>Food items</a:t>
            </a:r>
            <a:endParaRPr lang="en-US" sz="1800" b="0" i="1" dirty="0">
              <a:solidFill>
                <a:srgbClr val="00B0F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C71187-A501-DAC8-2B5A-E36B30184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07238"/>
              </p:ext>
            </p:extLst>
          </p:nvPr>
        </p:nvGraphicFramePr>
        <p:xfrm>
          <a:off x="468087" y="1132114"/>
          <a:ext cx="5878286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7EF4145-C5E5-8E0D-768A-29340B449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250458"/>
              </p:ext>
            </p:extLst>
          </p:nvPr>
        </p:nvGraphicFramePr>
        <p:xfrm>
          <a:off x="6217527" y="1045028"/>
          <a:ext cx="5767644" cy="3450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1138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160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Bookman Old Style</vt:lpstr>
      <vt:lpstr>Calibri</vt:lpstr>
      <vt:lpstr>Rockwell</vt:lpstr>
      <vt:lpstr>Damask</vt:lpstr>
      <vt:lpstr>Share of revenue by product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Sold Vs Accidents</dc:title>
  <dc:creator>SARAVANA KUMAR V</dc:creator>
  <cp:lastModifiedBy>SaravanaKumar V</cp:lastModifiedBy>
  <cp:revision>2</cp:revision>
  <dcterms:created xsi:type="dcterms:W3CDTF">2024-04-01T20:18:11Z</dcterms:created>
  <dcterms:modified xsi:type="dcterms:W3CDTF">2024-04-04T06:04:10Z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b613a2787a16413c9597f2117ee60d43</vt:lpwstr>
  </property>
</Properties>
</file>