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algn="r"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  <p:sp>
        <p:nvSpPr>
          <p:cNvPr id="1048658" name="TextBox 10"/>
          <p:cNvSpPr txBox="1"/>
          <p:nvPr/>
        </p:nvSpPr>
        <p:spPr>
          <a:xfrm>
            <a:off x="836612" y="73524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9" name="TextBox 12"/>
          <p:cNvSpPr txBox="1"/>
          <p:nvPr/>
        </p:nvSpPr>
        <p:spPr>
          <a:xfrm>
            <a:off x="10657956" y="297209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AA8B-F8B2-41C2-9411-5B375EEEA90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cap="all" sz="3400" i="0" kern="1200">
          <a:solidFill>
            <a:schemeClr val="tx1"/>
          </a:solidFill>
          <a:effectLst>
            <a:outerShdw algn="tl" blurRad="50800" dir="2700000" dist="63500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cap="none" dirty="0" lang="en-IN">
                <a:latin typeface="+mn-lt"/>
              </a:rPr>
              <a:t>Cars Sold Vs Accidents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"/>
          <p:cNvSpPr>
            <a:spLocks noChangeArrowheads="1"/>
          </p:cNvSpPr>
          <p:nvPr/>
        </p:nvSpPr>
        <p:spPr bwMode="auto">
          <a:xfrm>
            <a:off x="987551" y="429005"/>
            <a:ext cx="20867845" cy="3581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endParaRPr lang="en-IN"/>
          </a:p>
        </p:txBody>
      </p:sp>
      <p:graphicFrame>
        <p:nvGraphicFramePr>
          <p:cNvPr id="4194304" name="Object 5"/>
          <p:cNvGraphicFramePr>
            <a:graphicFrameLocks/>
          </p:cNvGraphicFramePr>
          <p:nvPr/>
        </p:nvGraphicFramePr>
        <p:xfrm>
          <a:off x="1654302" y="859536"/>
          <a:ext cx="9162288" cy="513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" spid="" imgH="0" imgW="0" progId="StaticMetafile">
                  <p:embed/>
                </p:oleObj>
              </mc:Choice>
              <mc:Fallback>
                <p:oleObj name="Picture" r:id="rId1" spid="" imgH="0" imgW="0" progId="StaticMetafile">
                  <p:embed/>
                  <p:pic>
                    <p:nvPicPr>
                      <p:cNvPr id="209715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302" y="859536"/>
                        <a:ext cx="9162288" cy="5138928"/>
                      </a:xfrm>
                      <a:prstGeom prst="rect"/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839912"/>
          </a:xfrm>
        </p:spPr>
        <p:txBody>
          <a:bodyPr>
            <a:normAutofit/>
          </a:bodyPr>
          <a:p>
            <a:r>
              <a:rPr cap="none" dirty="0" lang="en-IN">
                <a:latin typeface="+mn-lt"/>
              </a:rPr>
              <a:t>Correlation Analysis on the Conclusion</a:t>
            </a:r>
          </a:p>
        </p:txBody>
      </p:sp>
      <p:sp>
        <p:nvSpPr>
          <p:cNvPr id="1048589" name="Title 1"/>
          <p:cNvSpPr txBox="1"/>
          <p:nvPr/>
        </p:nvSpPr>
        <p:spPr>
          <a:xfrm>
            <a:off x="938044" y="3429000"/>
            <a:ext cx="9001462" cy="819150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1" cap="all" sz="4800" i="0" kern="1200">
                <a:solidFill>
                  <a:schemeClr val="tx1"/>
                </a:solidFill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cap="none" dirty="0" sz="2400" lang="en-IN">
                <a:latin typeface="+mn-lt"/>
              </a:rPr>
              <a:t>Conclusion :  </a:t>
            </a:r>
            <a:r>
              <a:rPr cap="none" dirty="0" sz="2400" lang="en-US">
                <a:latin typeface="+mn-lt"/>
              </a:rPr>
              <a:t>Japanese car company intentionally adjust the car, which leads to people’s death</a:t>
            </a:r>
            <a:endParaRPr cap="none" dirty="0" sz="2400" lang="en-IN">
              <a:latin typeface="+mn-lt"/>
            </a:endParaRPr>
          </a:p>
        </p:txBody>
      </p:sp>
      <p:sp>
        <p:nvSpPr>
          <p:cNvPr id="1048590" name="TextBox 4"/>
          <p:cNvSpPr txBox="1"/>
          <p:nvPr/>
        </p:nvSpPr>
        <p:spPr>
          <a:xfrm>
            <a:off x="938044" y="4314825"/>
            <a:ext cx="9839325" cy="2086725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b="1" cap="none" sz="2400" i="0"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b="0" dirty="0" i="1" lang="en-US">
                <a:solidFill>
                  <a:srgbClr val="00B0F0"/>
                </a:solidFill>
              </a:rPr>
              <a:t>As we have about 80% correlation, we can conclude that there is a linear relationship between the number of cars sold and number of accidents.</a:t>
            </a:r>
          </a:p>
          <a:p>
            <a:endParaRPr b="0" dirty="0" i="1" lang="en-US">
              <a:solidFill>
                <a:srgbClr val="00B0F0"/>
              </a:solidFill>
            </a:endParaRPr>
          </a:p>
          <a:p>
            <a:r>
              <a:rPr b="0" dirty="0" i="1" lang="en-US">
                <a:solidFill>
                  <a:srgbClr val="00B0F0"/>
                </a:solidFill>
              </a:rPr>
              <a:t>We can also perform a statistical test to reconfirm the same.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839912"/>
          </a:xfrm>
        </p:spPr>
        <p:txBody>
          <a:bodyPr>
            <a:normAutofit/>
          </a:bodyPr>
          <a:p>
            <a:r>
              <a:rPr cap="none" dirty="0" lang="en-IN">
                <a:latin typeface="+mn-lt"/>
              </a:rPr>
              <a:t>Statistical Analysis on the Conclusion using ANOVA</a:t>
            </a:r>
          </a:p>
        </p:txBody>
      </p:sp>
      <p:sp>
        <p:nvSpPr>
          <p:cNvPr id="1048592" name="Title 1"/>
          <p:cNvSpPr txBox="1"/>
          <p:nvPr/>
        </p:nvSpPr>
        <p:spPr>
          <a:xfrm>
            <a:off x="938044" y="3429000"/>
            <a:ext cx="9001462" cy="819150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1" cap="all" sz="4800" i="0" kern="1200">
                <a:solidFill>
                  <a:schemeClr val="tx1"/>
                </a:solidFill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cap="none" dirty="0" sz="2400" lang="en-IN">
                <a:latin typeface="+mn-lt"/>
              </a:rPr>
              <a:t>Conclusion :  </a:t>
            </a:r>
            <a:r>
              <a:rPr cap="none" dirty="0" sz="2400" lang="en-US">
                <a:latin typeface="+mn-lt"/>
              </a:rPr>
              <a:t>Japanese car company intentionally adjust the car, which leads to people’s death</a:t>
            </a:r>
            <a:endParaRPr cap="none" dirty="0" sz="2400" lang="en-IN">
              <a:latin typeface="+mn-lt"/>
            </a:endParaRPr>
          </a:p>
        </p:txBody>
      </p:sp>
      <p:sp>
        <p:nvSpPr>
          <p:cNvPr id="1048593" name="TextBox 4"/>
          <p:cNvSpPr txBox="1"/>
          <p:nvPr/>
        </p:nvSpPr>
        <p:spPr>
          <a:xfrm>
            <a:off x="938044" y="4314825"/>
            <a:ext cx="9839325" cy="2086725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b="1" cap="none" sz="2400" i="0"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b="0" dirty="0" i="1" lang="en-US">
                <a:solidFill>
                  <a:srgbClr val="00B0F0"/>
                </a:solidFill>
              </a:rPr>
              <a:t>Null Hypothesis (H0): The mean number of accidents is the same across different numbers of cars sold.</a:t>
            </a:r>
          </a:p>
          <a:p>
            <a:endParaRPr b="0" dirty="0" i="1" lang="en-US">
              <a:solidFill>
                <a:srgbClr val="00B0F0"/>
              </a:solidFill>
            </a:endParaRPr>
          </a:p>
          <a:p>
            <a:r>
              <a:rPr b="0" dirty="0" i="1" lang="en-US">
                <a:solidFill>
                  <a:srgbClr val="00B0F0"/>
                </a:solidFill>
              </a:rPr>
              <a:t>Alternative Hypothesis (H1): The mean number of accidents varies across different numbers of cars sold.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06462"/>
          </a:xfrm>
        </p:spPr>
        <p:txBody>
          <a:bodyPr>
            <a:normAutofit/>
          </a:bodyPr>
          <a:p>
            <a:r>
              <a:rPr cap="none" dirty="0" lang="en-IN">
                <a:latin typeface="+mn-lt"/>
              </a:rPr>
              <a:t>One-way ANOVA Summary</a:t>
            </a:r>
          </a:p>
        </p:txBody>
      </p:sp>
      <p:pic>
        <p:nvPicPr>
          <p:cNvPr id="209715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90579" y="2304959"/>
            <a:ext cx="7620392" cy="354348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06462"/>
          </a:xfrm>
        </p:spPr>
        <p:txBody>
          <a:bodyPr>
            <a:normAutofit/>
          </a:bodyPr>
          <a:p>
            <a:r>
              <a:rPr cap="none" dirty="0" lang="en-IN">
                <a:latin typeface="+mn-lt"/>
              </a:rPr>
              <a:t>One-way ANOVA Results</a:t>
            </a:r>
          </a:p>
        </p:txBody>
      </p:sp>
      <p:sp>
        <p:nvSpPr>
          <p:cNvPr id="1048596" name="TextBox 2"/>
          <p:cNvSpPr txBox="1"/>
          <p:nvPr/>
        </p:nvSpPr>
        <p:spPr>
          <a:xfrm>
            <a:off x="1176337" y="2638425"/>
            <a:ext cx="9839325" cy="1095375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b="1" cap="none" sz="2400" i="0"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b="0" dirty="0" i="1" lang="en-US">
                <a:solidFill>
                  <a:srgbClr val="00B0F0"/>
                </a:solidFill>
              </a:rPr>
              <a:t>At 95% confidence, we could see that p-value is &lt; 0.05 and hence we have to reject the Null Hypothesis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1176337" y="4067175"/>
            <a:ext cx="9839325" cy="1095375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b="1" cap="none" sz="2400" i="0">
                <a:effectLst>
                  <a:outerShdw algn="tl" blurRad="50800" dir="2700000" dist="63500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dirty="0" i="1" lang="en-US">
                <a:solidFill>
                  <a:srgbClr val="00B0F0"/>
                </a:solidFill>
              </a:rPr>
              <a:t>Final Conclusion:</a:t>
            </a:r>
          </a:p>
          <a:p>
            <a:endParaRPr dirty="0" i="1" lang="en-US">
              <a:solidFill>
                <a:srgbClr val="00B0F0"/>
              </a:solidFill>
            </a:endParaRPr>
          </a:p>
          <a:p>
            <a:r>
              <a:rPr dirty="0" i="1" lang="en-US">
                <a:solidFill>
                  <a:srgbClr val="92D050"/>
                </a:solidFill>
              </a:rPr>
              <a:t>Number of cars sold has a significant effect on the number of accidents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lastClr="000000" val="windowText"/>
      </a:dk1>
      <a:lt1>
        <a:sysClr lastClr="FFFFFF" val="window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 sy="96000">
              <a:srgbClr val="000000">
                <a:alpha val="54000"/>
              </a:srgbClr>
            </a:outerShdw>
          </a:effectLst>
        </a:effectStyle>
        <a:effectStyle>
          <a:effectLst>
            <a:outerShdw algn="ctr" blurRad="76200" dir="5400000" dist="38100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dir="t" rig="balanced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Cars Sold Vs Accidents</dc:title>
  <dc:creator>SARAVANA KUMAR V</dc:creator>
  <cp:lastModifiedBy>SARAVANA KUMAR V</cp:lastModifiedBy>
  <dcterms:created xsi:type="dcterms:W3CDTF">2024-04-01T20:18:11Z</dcterms:created>
  <dcterms:modified xsi:type="dcterms:W3CDTF">2024-04-04T05:12:45Z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b613a2787a16413c9597f2117ee60d43</vt:lpwstr>
  </property>
</Properties>
</file>