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66" r:id="rId5"/>
    <p:sldId id="268" r:id="rId6"/>
    <p:sldId id="267" r:id="rId7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DC9873-C7A7-49AC-ACDA-1C5A478E6416}" v="2" dt="2022-01-20T07:47:49.2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96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5CF8C-240C-4B8D-B2A0-F1A30C25CD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BEFBCC-4727-4FB5-B601-1F6BA9D2A6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ACBEA-15CD-439B-826D-C05054BF6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A699-4281-42A6-A7CC-966666C96966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F380CF-B32E-4E4B-9B5D-106165C00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0DB5A-B359-4FCE-AF6D-FC0A04773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312A-E603-41C3-8008-E03399A59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438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CBBD3-4584-4EAB-BD20-19BA23EC0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520FF4-A573-4942-8336-9EF90FD3A5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AD212D-ED52-4C73-AC49-8885DFDBF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A699-4281-42A6-A7CC-966666C96966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7EEDF0-11FF-4294-9718-8D9EF0F79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D761F-108D-4252-B96D-636160135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312A-E603-41C3-8008-E03399A59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723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D9F58B-8D27-4F4A-8CFF-FF434E0915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F19D19-5CE7-4199-BE51-0722655D53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8DE5F-C48D-4AF5-86D7-DD8057754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A699-4281-42A6-A7CC-966666C96966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A64CE-ECFE-48FC-8675-AFFADDD4F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5EB42-DCB6-4E3E-9FDC-0445F5911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312A-E603-41C3-8008-E03399A59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578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BB3E7-0B62-4B7C-B8E1-DFD79E757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32933-9EDA-429C-9216-1AD0638BD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D8BAC-A39E-467B-BAE9-410357B31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A699-4281-42A6-A7CC-966666C96966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B4376-4EB2-4B1B-A77E-74A566D7D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8971AD-E639-4396-A42C-EF664C267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312A-E603-41C3-8008-E03399A59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81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31821-84BB-45AE-AA6D-5BB562036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188C11-800E-4FF8-ABCA-73C6B6E59D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18422-856D-442C-A75C-9DBD9DF92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A699-4281-42A6-A7CC-966666C96966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C4B61-02C1-412E-BBC1-BA1C1B1F0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EFA134-C465-4559-8335-CF9356794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312A-E603-41C3-8008-E03399A59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002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80808-D351-4F67-B4B8-017E805B3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51F6A-4BFD-4C4A-9357-37881C5E77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8774FC-84CD-4087-9CFD-C4D1088B7F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35482A-B9F8-491D-8174-46837AE6A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A699-4281-42A6-A7CC-966666C96966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9EFE8E-97BC-4E3A-B316-BC09579A6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53E129-5FB6-4FB5-8311-7A7E0DDFC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312A-E603-41C3-8008-E03399A59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241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77683-FC82-42D8-9A6F-7A39BCEF9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C8B394-A572-4996-AC93-7509ACD4D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FA36EE-D06F-4350-8A5E-8386B98C94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19FF9F-2BE6-4C5B-A88A-2F3BB739EC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CB22F2-5126-4B13-9122-41F20D6B1B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58ADD9-C763-4396-8A67-1D37E5809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A699-4281-42A6-A7CC-966666C96966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84A6D0-BFCB-402D-850D-517304B06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FE28B3-16DE-4782-9044-0A9F48525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312A-E603-41C3-8008-E03399A59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600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008B0-C00F-4E77-8F5A-1D8B9C36B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2845DA-480D-4B7A-9E9A-BB19CB35C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A699-4281-42A6-A7CC-966666C96966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C1A616-6451-4BBF-84AE-BD09DC55C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A42ECC-34E5-4802-B7FE-548533B77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312A-E603-41C3-8008-E03399A59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184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088AEE-B913-43CC-B0E0-CA28F491B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A699-4281-42A6-A7CC-966666C96966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CB8603-BAC7-489F-BEA3-D9C4A9FE0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E687AC-09E5-4536-A4E6-C7C8E47AE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312A-E603-41C3-8008-E03399A59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93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37F93-5FA5-4841-9915-3406A90B5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06461-1BE5-45DF-9D7E-48286F218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53BA07-5145-440D-8AA8-3FF57E0644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DA42C3-449F-4CFE-8350-D7A4FBC4E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A699-4281-42A6-A7CC-966666C96966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8A0121-5187-4670-BA90-29445A8AB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166EA3-84E9-4522-9B9B-AEA6A984F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312A-E603-41C3-8008-E03399A59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485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C5F36-26BD-447B-97B2-BD1BD3630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294D20-6B33-4557-BECF-065AAAE716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C4D709-ADA6-48BA-A9C2-1E89DBAF7B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D4ADB3-990E-4A4D-A342-EFDB70A0C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A699-4281-42A6-A7CC-966666C96966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C9BCCE-4183-4577-9869-6E4F54CA9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60A9B5-BE47-444B-9E2D-A07923494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312A-E603-41C3-8008-E03399A59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199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69C740-C951-457F-8626-2BEF1D1C6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6198F6-32BF-4905-AA99-282F99617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F7D2B8-1361-4036-BADB-307F5244C6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5A699-4281-42A6-A7CC-966666C96966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4EC05B-67B4-4EF1-96FE-73838537E6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CF0ED-3578-4183-8B67-0B4D25A6F5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E312A-E603-41C3-8008-E03399A59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399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12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11" Type="http://schemas.openxmlformats.org/officeDocument/2006/relationships/image" Target="../media/image4.png"/><Relationship Id="rId5" Type="http://schemas.openxmlformats.org/officeDocument/2006/relationships/image" Target="../media/image7.jpeg"/><Relationship Id="rId10" Type="http://schemas.openxmlformats.org/officeDocument/2006/relationships/image" Target="../media/image12.jpe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jpe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51AFF83-010F-4BD4-8A7C-FE3849A10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144" y="1166631"/>
            <a:ext cx="6909786" cy="341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071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16F90900-1A01-46BE-BECA-3F192B7E7534}"/>
              </a:ext>
            </a:extLst>
          </p:cNvPr>
          <p:cNvSpPr/>
          <p:nvPr/>
        </p:nvSpPr>
        <p:spPr>
          <a:xfrm>
            <a:off x="1534025" y="1744583"/>
            <a:ext cx="8319837" cy="253274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AFC29AB-BAF8-4DF9-A1B2-0E1B11F74D9E}"/>
              </a:ext>
            </a:extLst>
          </p:cNvPr>
          <p:cNvGrpSpPr/>
          <p:nvPr/>
        </p:nvGrpSpPr>
        <p:grpSpPr>
          <a:xfrm>
            <a:off x="4774895" y="139299"/>
            <a:ext cx="1475084" cy="740601"/>
            <a:chOff x="4304628" y="841206"/>
            <a:chExt cx="1475084" cy="740601"/>
          </a:xfrm>
        </p:grpSpPr>
        <p:pic>
          <p:nvPicPr>
            <p:cNvPr id="1030" name="Picture 6" descr="See the source image">
              <a:extLst>
                <a:ext uri="{FF2B5EF4-FFF2-40B4-BE49-F238E27FC236}">
                  <a16:creationId xmlns:a16="http://schemas.microsoft.com/office/drawing/2014/main" id="{2A09822F-2DC0-4F1B-BB9E-84F8191D47C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920" t="6762" r="18882" b="6381"/>
            <a:stretch/>
          </p:blipFill>
          <p:spPr bwMode="auto">
            <a:xfrm>
              <a:off x="4720010" y="841206"/>
              <a:ext cx="552079" cy="4792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18C1812-13AD-48CC-B0D3-9431E0898AF4}"/>
                </a:ext>
              </a:extLst>
            </p:cNvPr>
            <p:cNvSpPr txBox="1"/>
            <p:nvPr/>
          </p:nvSpPr>
          <p:spPr>
            <a:xfrm>
              <a:off x="4304628" y="1335586"/>
              <a:ext cx="147508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Azure Container Registry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8ACBFC6-029D-47F1-A1D0-1ED06685DC36}"/>
              </a:ext>
            </a:extLst>
          </p:cNvPr>
          <p:cNvGrpSpPr/>
          <p:nvPr/>
        </p:nvGrpSpPr>
        <p:grpSpPr>
          <a:xfrm>
            <a:off x="5879975" y="1953581"/>
            <a:ext cx="1314784" cy="805788"/>
            <a:chOff x="6235002" y="769945"/>
            <a:chExt cx="1314784" cy="80578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DE2DFB2-1CA0-409B-8C30-6233579847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545093" y="769945"/>
              <a:ext cx="659280" cy="612189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5527EA6-243A-406D-BFD9-0A9E374D205A}"/>
                </a:ext>
              </a:extLst>
            </p:cNvPr>
            <p:cNvSpPr txBox="1"/>
            <p:nvPr/>
          </p:nvSpPr>
          <p:spPr>
            <a:xfrm>
              <a:off x="6235002" y="1329512"/>
              <a:ext cx="131478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Azure Container Apps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3C193924-C71D-40E3-A6DB-67EDB888C004}"/>
              </a:ext>
            </a:extLst>
          </p:cNvPr>
          <p:cNvSpPr/>
          <p:nvPr/>
        </p:nvSpPr>
        <p:spPr>
          <a:xfrm>
            <a:off x="1534026" y="4573669"/>
            <a:ext cx="5314753" cy="17877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D877793F-3423-4985-A4F8-20C4FDCAAC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18" t="10038" r="25450" b="10287"/>
          <a:stretch/>
        </p:blipFill>
        <p:spPr bwMode="auto">
          <a:xfrm>
            <a:off x="1160759" y="5920817"/>
            <a:ext cx="746533" cy="791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651D2E4-69F0-4A99-8563-0C5DC63588D4}"/>
              </a:ext>
            </a:extLst>
          </p:cNvPr>
          <p:cNvSpPr txBox="1"/>
          <p:nvPr/>
        </p:nvSpPr>
        <p:spPr>
          <a:xfrm>
            <a:off x="1872916" y="6416459"/>
            <a:ext cx="11096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Azure IoT Edge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A510F61-56ED-42E0-87A5-B090FDBB45C2}"/>
              </a:ext>
            </a:extLst>
          </p:cNvPr>
          <p:cNvGrpSpPr/>
          <p:nvPr/>
        </p:nvGrpSpPr>
        <p:grpSpPr>
          <a:xfrm>
            <a:off x="2007186" y="2026656"/>
            <a:ext cx="920445" cy="757927"/>
            <a:chOff x="8056429" y="808366"/>
            <a:chExt cx="920445" cy="757927"/>
          </a:xfrm>
        </p:grpSpPr>
        <p:pic>
          <p:nvPicPr>
            <p:cNvPr id="1032" name="Picture 8" descr="See the source image">
              <a:extLst>
                <a:ext uri="{FF2B5EF4-FFF2-40B4-BE49-F238E27FC236}">
                  <a16:creationId xmlns:a16="http://schemas.microsoft.com/office/drawing/2014/main" id="{CEA7BEC5-A5F6-4C1C-AEF8-2C1D2F04CC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64355" y="808366"/>
              <a:ext cx="508704" cy="4704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F01C87A-1A6C-464E-9B93-C047BB13FAA6}"/>
                </a:ext>
              </a:extLst>
            </p:cNvPr>
            <p:cNvSpPr txBox="1"/>
            <p:nvPr/>
          </p:nvSpPr>
          <p:spPr>
            <a:xfrm>
              <a:off x="8056429" y="1320072"/>
              <a:ext cx="92044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Azure IoT Hub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0674AD4-3B93-4CE7-8588-F15AB4A4D551}"/>
              </a:ext>
            </a:extLst>
          </p:cNvPr>
          <p:cNvGrpSpPr/>
          <p:nvPr/>
        </p:nvGrpSpPr>
        <p:grpSpPr>
          <a:xfrm>
            <a:off x="5825272" y="3350617"/>
            <a:ext cx="1392882" cy="689397"/>
            <a:chOff x="9235805" y="863086"/>
            <a:chExt cx="1392882" cy="689397"/>
          </a:xfrm>
        </p:grpSpPr>
        <p:pic>
          <p:nvPicPr>
            <p:cNvPr id="1036" name="Picture 12" descr="See the source image">
              <a:extLst>
                <a:ext uri="{FF2B5EF4-FFF2-40B4-BE49-F238E27FC236}">
                  <a16:creationId xmlns:a16="http://schemas.microsoft.com/office/drawing/2014/main" id="{2A90732C-F539-41DC-BBBE-8EE70183D1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32893" y="863086"/>
              <a:ext cx="430015" cy="4300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DC526A7-C1F0-4B75-8C88-78E682792851}"/>
                </a:ext>
              </a:extLst>
            </p:cNvPr>
            <p:cNvSpPr txBox="1"/>
            <p:nvPr/>
          </p:nvSpPr>
          <p:spPr>
            <a:xfrm>
              <a:off x="9235805" y="1275484"/>
              <a:ext cx="13928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Azure Log Analytics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0FE710E-9F19-40C0-AC5C-1CD451BC91F3}"/>
              </a:ext>
            </a:extLst>
          </p:cNvPr>
          <p:cNvGrpSpPr/>
          <p:nvPr/>
        </p:nvGrpSpPr>
        <p:grpSpPr>
          <a:xfrm>
            <a:off x="3792195" y="2326023"/>
            <a:ext cx="1059906" cy="805254"/>
            <a:chOff x="10587444" y="764507"/>
            <a:chExt cx="1059906" cy="805254"/>
          </a:xfrm>
        </p:grpSpPr>
        <p:pic>
          <p:nvPicPr>
            <p:cNvPr id="1034" name="Picture 10" descr="See related image detail">
              <a:extLst>
                <a:ext uri="{FF2B5EF4-FFF2-40B4-BE49-F238E27FC236}">
                  <a16:creationId xmlns:a16="http://schemas.microsoft.com/office/drawing/2014/main" id="{BB75325C-BE80-4716-B3AB-888FDA93A3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24907" y="764507"/>
              <a:ext cx="584980" cy="58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2ACD0CC-6F04-4067-8439-7BB4106B3467}"/>
                </a:ext>
              </a:extLst>
            </p:cNvPr>
            <p:cNvSpPr txBox="1"/>
            <p:nvPr/>
          </p:nvSpPr>
          <p:spPr>
            <a:xfrm>
              <a:off x="10587444" y="1323540"/>
              <a:ext cx="10599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Azure Event Grid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4D241D0-F5D6-4665-9CD5-6C50C04D2831}"/>
              </a:ext>
            </a:extLst>
          </p:cNvPr>
          <p:cNvGrpSpPr/>
          <p:nvPr/>
        </p:nvGrpSpPr>
        <p:grpSpPr>
          <a:xfrm>
            <a:off x="8318586" y="2022848"/>
            <a:ext cx="976549" cy="736521"/>
            <a:chOff x="3100254" y="834058"/>
            <a:chExt cx="976549" cy="736521"/>
          </a:xfrm>
        </p:grpSpPr>
        <p:pic>
          <p:nvPicPr>
            <p:cNvPr id="1028" name="Picture 4" descr="See related image detail">
              <a:extLst>
                <a:ext uri="{FF2B5EF4-FFF2-40B4-BE49-F238E27FC236}">
                  <a16:creationId xmlns:a16="http://schemas.microsoft.com/office/drawing/2014/main" id="{650EC945-E073-4979-BA21-343CE6D70B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3522" y="834058"/>
              <a:ext cx="430015" cy="4721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26FE8E9-8258-4E11-90B2-20FF286B149A}"/>
                </a:ext>
              </a:extLst>
            </p:cNvPr>
            <p:cNvSpPr txBox="1"/>
            <p:nvPr/>
          </p:nvSpPr>
          <p:spPr>
            <a:xfrm>
              <a:off x="3100254" y="1324358"/>
              <a:ext cx="97654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Azure </a:t>
              </a:r>
              <a:r>
                <a:rPr lang="en-US" sz="1000" dirty="0" err="1"/>
                <a:t>KeyVault</a:t>
              </a:r>
              <a:endParaRPr lang="en-US" sz="1000" dirty="0"/>
            </a:p>
          </p:txBody>
        </p: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2ED6B8A-00D3-415B-B3FC-88FC4EA40FE5}"/>
              </a:ext>
            </a:extLst>
          </p:cNvPr>
          <p:cNvCxnSpPr>
            <a:stCxn id="6" idx="3"/>
            <a:endCxn id="1028" idx="1"/>
          </p:cNvCxnSpPr>
          <p:nvPr/>
        </p:nvCxnSpPr>
        <p:spPr>
          <a:xfrm flipV="1">
            <a:off x="6849346" y="2258905"/>
            <a:ext cx="1742508" cy="7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C0970ED-B5CC-4154-812F-1A6EB26A9795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2467409" y="2784583"/>
            <a:ext cx="1" cy="20046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D497DBB9-2FCD-4F1B-8E76-0F89598AE580}"/>
              </a:ext>
            </a:extLst>
          </p:cNvPr>
          <p:cNvSpPr/>
          <p:nvPr/>
        </p:nvSpPr>
        <p:spPr>
          <a:xfrm>
            <a:off x="1872916" y="4807657"/>
            <a:ext cx="1832810" cy="8791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SecretManager</a:t>
            </a:r>
            <a:endParaRPr lang="en-US" sz="1200" dirty="0"/>
          </a:p>
          <a:p>
            <a:pPr algn="ctr"/>
            <a:r>
              <a:rPr lang="en-US" sz="1200" dirty="0"/>
              <a:t>EDGE MODULE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7EED9E1-480A-4671-854A-21865EDA3022}"/>
              </a:ext>
            </a:extLst>
          </p:cNvPr>
          <p:cNvSpPr txBox="1"/>
          <p:nvPr/>
        </p:nvSpPr>
        <p:spPr>
          <a:xfrm>
            <a:off x="6547052" y="2906046"/>
            <a:ext cx="122476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AUDIT TRAIL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88792EB-7951-4AC1-9349-01E570DA7FEA}"/>
              </a:ext>
            </a:extLst>
          </p:cNvPr>
          <p:cNvSpPr txBox="1"/>
          <p:nvPr/>
        </p:nvSpPr>
        <p:spPr>
          <a:xfrm>
            <a:off x="4287668" y="979430"/>
            <a:ext cx="122476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pPr algn="r"/>
            <a:r>
              <a:rPr lang="en-US" dirty="0"/>
              <a:t>APP IMAGE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96903A7-7DD1-4371-B726-E349FB0FACC7}"/>
              </a:ext>
            </a:extLst>
          </p:cNvPr>
          <p:cNvSpPr txBox="1"/>
          <p:nvPr/>
        </p:nvSpPr>
        <p:spPr>
          <a:xfrm>
            <a:off x="7149751" y="2025482"/>
            <a:ext cx="122476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pPr algn="ctr"/>
            <a:r>
              <a:rPr lang="en-US" dirty="0"/>
              <a:t>SECRETS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51341B5-6EDA-4998-9416-7E25780EA541}"/>
              </a:ext>
            </a:extLst>
          </p:cNvPr>
          <p:cNvCxnSpPr>
            <a:cxnSpLocks/>
            <a:stCxn id="7" idx="2"/>
            <a:endCxn id="1036" idx="0"/>
          </p:cNvCxnSpPr>
          <p:nvPr/>
        </p:nvCxnSpPr>
        <p:spPr>
          <a:xfrm>
            <a:off x="6537367" y="2759369"/>
            <a:ext cx="1" cy="591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36B34FA8-545A-4AD4-AD4D-FC55CABA9898}"/>
              </a:ext>
            </a:extLst>
          </p:cNvPr>
          <p:cNvCxnSpPr>
            <a:cxnSpLocks/>
            <a:endCxn id="1034" idx="1"/>
          </p:cNvCxnSpPr>
          <p:nvPr/>
        </p:nvCxnSpPr>
        <p:spPr>
          <a:xfrm>
            <a:off x="2848176" y="2381061"/>
            <a:ext cx="1181482" cy="2374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0FA12451-5CF3-4ECF-B2F8-9BADEEE76E0C}"/>
              </a:ext>
            </a:extLst>
          </p:cNvPr>
          <p:cNvCxnSpPr>
            <a:cxnSpLocks/>
          </p:cNvCxnSpPr>
          <p:nvPr/>
        </p:nvCxnSpPr>
        <p:spPr>
          <a:xfrm>
            <a:off x="3734795" y="5011160"/>
            <a:ext cx="26653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5E9D7D3-6FCB-4911-9430-8D214BDDF5E6}"/>
              </a:ext>
            </a:extLst>
          </p:cNvPr>
          <p:cNvCxnSpPr>
            <a:cxnSpLocks/>
            <a:endCxn id="91" idx="1"/>
          </p:cNvCxnSpPr>
          <p:nvPr/>
        </p:nvCxnSpPr>
        <p:spPr>
          <a:xfrm>
            <a:off x="3705726" y="5499517"/>
            <a:ext cx="152300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66B9D300-630D-432D-8984-B9F493B7F590}"/>
              </a:ext>
            </a:extLst>
          </p:cNvPr>
          <p:cNvSpPr/>
          <p:nvPr/>
        </p:nvSpPr>
        <p:spPr>
          <a:xfrm>
            <a:off x="5228732" y="5312204"/>
            <a:ext cx="1432391" cy="3746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client(s)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AFAB64A-C9D6-413B-A8C5-37D668E936B1}"/>
              </a:ext>
            </a:extLst>
          </p:cNvPr>
          <p:cNvSpPr txBox="1"/>
          <p:nvPr/>
        </p:nvSpPr>
        <p:spPr>
          <a:xfrm>
            <a:off x="4322148" y="4755778"/>
            <a:ext cx="11902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encrypted secrets store</a:t>
            </a:r>
          </a:p>
        </p:txBody>
      </p:sp>
      <p:pic>
        <p:nvPicPr>
          <p:cNvPr id="1040" name="Picture 16" descr="See the source image">
            <a:extLst>
              <a:ext uri="{FF2B5EF4-FFF2-40B4-BE49-F238E27FC236}">
                <a16:creationId xmlns:a16="http://schemas.microsoft.com/office/drawing/2014/main" id="{9AE115E1-77A8-47CC-AD9C-C8C64FF2EF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3487" y="4806138"/>
            <a:ext cx="339558" cy="360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1400136E-BEBB-486F-82D4-515152FAFBB4}"/>
              </a:ext>
            </a:extLst>
          </p:cNvPr>
          <p:cNvSpPr/>
          <p:nvPr/>
        </p:nvSpPr>
        <p:spPr>
          <a:xfrm>
            <a:off x="1872916" y="5781592"/>
            <a:ext cx="1832810" cy="3199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CryptoProvider</a:t>
            </a:r>
            <a:endParaRPr lang="en-US" sz="1400" dirty="0"/>
          </a:p>
        </p:txBody>
      </p: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B3B75856-403A-4275-8D25-969A82F5CCC0}"/>
              </a:ext>
            </a:extLst>
          </p:cNvPr>
          <p:cNvCxnSpPr>
            <a:cxnSpLocks/>
            <a:stCxn id="1034" idx="3"/>
          </p:cNvCxnSpPr>
          <p:nvPr/>
        </p:nvCxnSpPr>
        <p:spPr>
          <a:xfrm flipV="1">
            <a:off x="4614638" y="2381015"/>
            <a:ext cx="1513657" cy="2374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58FEBA7C-7356-4206-AA52-F9116A41C8D1}"/>
              </a:ext>
            </a:extLst>
          </p:cNvPr>
          <p:cNvCxnSpPr>
            <a:cxnSpLocks/>
          </p:cNvCxnSpPr>
          <p:nvPr/>
        </p:nvCxnSpPr>
        <p:spPr>
          <a:xfrm flipH="1">
            <a:off x="2789321" y="2140894"/>
            <a:ext cx="3303804" cy="7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5AD48EC0-E17F-40DA-B39F-FD73D4679917}"/>
              </a:ext>
            </a:extLst>
          </p:cNvPr>
          <p:cNvGrpSpPr/>
          <p:nvPr/>
        </p:nvGrpSpPr>
        <p:grpSpPr>
          <a:xfrm>
            <a:off x="7100606" y="108027"/>
            <a:ext cx="1350050" cy="767878"/>
            <a:chOff x="4042380" y="358243"/>
            <a:chExt cx="1350050" cy="767878"/>
          </a:xfrm>
        </p:grpSpPr>
        <p:pic>
          <p:nvPicPr>
            <p:cNvPr id="1044" name="Picture 20" descr="See the source image">
              <a:extLst>
                <a:ext uri="{FF2B5EF4-FFF2-40B4-BE49-F238E27FC236}">
                  <a16:creationId xmlns:a16="http://schemas.microsoft.com/office/drawing/2014/main" id="{642512C5-E240-40AD-9E97-6A7B5AE4D95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23" r="62635"/>
            <a:stretch/>
          </p:blipFill>
          <p:spPr bwMode="auto">
            <a:xfrm>
              <a:off x="4441224" y="358243"/>
              <a:ext cx="561472" cy="5434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793721C3-602F-4139-B2D3-C05133142935}"/>
                </a:ext>
              </a:extLst>
            </p:cNvPr>
            <p:cNvSpPr txBox="1"/>
            <p:nvPr/>
          </p:nvSpPr>
          <p:spPr>
            <a:xfrm>
              <a:off x="4042380" y="879900"/>
              <a:ext cx="135005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Azure Active Directory</a:t>
              </a:r>
            </a:p>
          </p:txBody>
        </p:sp>
      </p:grp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BA30DD14-653D-4781-808D-170AE61C2995}"/>
              </a:ext>
            </a:extLst>
          </p:cNvPr>
          <p:cNvCxnSpPr>
            <a:cxnSpLocks/>
            <a:stCxn id="4" idx="2"/>
          </p:cNvCxnSpPr>
          <p:nvPr/>
        </p:nvCxnSpPr>
        <p:spPr>
          <a:xfrm rot="16200000" flipH="1">
            <a:off x="5381288" y="1011048"/>
            <a:ext cx="1114317" cy="8520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or: Elbow 122">
            <a:extLst>
              <a:ext uri="{FF2B5EF4-FFF2-40B4-BE49-F238E27FC236}">
                <a16:creationId xmlns:a16="http://schemas.microsoft.com/office/drawing/2014/main" id="{82AD2820-68B8-4E6E-920A-3707DBBDE40A}"/>
              </a:ext>
            </a:extLst>
          </p:cNvPr>
          <p:cNvCxnSpPr>
            <a:cxnSpLocks/>
          </p:cNvCxnSpPr>
          <p:nvPr/>
        </p:nvCxnSpPr>
        <p:spPr>
          <a:xfrm rot="5400000">
            <a:off x="6561645" y="1018986"/>
            <a:ext cx="1082964" cy="8200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Connector: Elbow 1023">
            <a:extLst>
              <a:ext uri="{FF2B5EF4-FFF2-40B4-BE49-F238E27FC236}">
                <a16:creationId xmlns:a16="http://schemas.microsoft.com/office/drawing/2014/main" id="{2762904E-E081-4E0C-8842-D4056B630364}"/>
              </a:ext>
            </a:extLst>
          </p:cNvPr>
          <p:cNvCxnSpPr>
            <a:cxnSpLocks/>
          </p:cNvCxnSpPr>
          <p:nvPr/>
        </p:nvCxnSpPr>
        <p:spPr>
          <a:xfrm rot="16200000" flipH="1">
            <a:off x="7844146" y="1017720"/>
            <a:ext cx="1069660" cy="8200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9" name="TextBox 1038">
            <a:extLst>
              <a:ext uri="{FF2B5EF4-FFF2-40B4-BE49-F238E27FC236}">
                <a16:creationId xmlns:a16="http://schemas.microsoft.com/office/drawing/2014/main" id="{FD16AE4A-F49E-4CC4-B196-877BC70D302C}"/>
              </a:ext>
            </a:extLst>
          </p:cNvPr>
          <p:cNvSpPr txBox="1"/>
          <p:nvPr/>
        </p:nvSpPr>
        <p:spPr>
          <a:xfrm>
            <a:off x="7780186" y="903468"/>
            <a:ext cx="122476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r>
              <a:rPr lang="en-US" dirty="0"/>
              <a:t>APP SERVICE PRINCIPAL</a:t>
            </a:r>
          </a:p>
        </p:txBody>
      </p:sp>
    </p:spTree>
    <p:extLst>
      <p:ext uri="{BB962C8B-B14F-4D97-AF65-F5344CB8AC3E}">
        <p14:creationId xmlns:p14="http://schemas.microsoft.com/office/powerpoint/2010/main" val="359937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16F90900-1A01-46BE-BECA-3F192B7E7534}"/>
              </a:ext>
            </a:extLst>
          </p:cNvPr>
          <p:cNvSpPr/>
          <p:nvPr/>
        </p:nvSpPr>
        <p:spPr>
          <a:xfrm>
            <a:off x="1534025" y="1744583"/>
            <a:ext cx="8319837" cy="253274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AFC29AB-BAF8-4DF9-A1B2-0E1B11F74D9E}"/>
              </a:ext>
            </a:extLst>
          </p:cNvPr>
          <p:cNvGrpSpPr/>
          <p:nvPr/>
        </p:nvGrpSpPr>
        <p:grpSpPr>
          <a:xfrm>
            <a:off x="4774895" y="139299"/>
            <a:ext cx="1475084" cy="740601"/>
            <a:chOff x="4304628" y="841206"/>
            <a:chExt cx="1475084" cy="740601"/>
          </a:xfrm>
        </p:grpSpPr>
        <p:pic>
          <p:nvPicPr>
            <p:cNvPr id="1030" name="Picture 6" descr="See the source image">
              <a:extLst>
                <a:ext uri="{FF2B5EF4-FFF2-40B4-BE49-F238E27FC236}">
                  <a16:creationId xmlns:a16="http://schemas.microsoft.com/office/drawing/2014/main" id="{2A09822F-2DC0-4F1B-BB9E-84F8191D47C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920" t="6762" r="18882" b="6381"/>
            <a:stretch/>
          </p:blipFill>
          <p:spPr bwMode="auto">
            <a:xfrm>
              <a:off x="4720010" y="841206"/>
              <a:ext cx="552079" cy="4792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18C1812-13AD-48CC-B0D3-9431E0898AF4}"/>
                </a:ext>
              </a:extLst>
            </p:cNvPr>
            <p:cNvSpPr txBox="1"/>
            <p:nvPr/>
          </p:nvSpPr>
          <p:spPr>
            <a:xfrm>
              <a:off x="4304628" y="1335586"/>
              <a:ext cx="147508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Azure Container Registry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8ACBFC6-029D-47F1-A1D0-1ED06685DC36}"/>
              </a:ext>
            </a:extLst>
          </p:cNvPr>
          <p:cNvGrpSpPr/>
          <p:nvPr/>
        </p:nvGrpSpPr>
        <p:grpSpPr>
          <a:xfrm>
            <a:off x="5879975" y="1953581"/>
            <a:ext cx="1314784" cy="805788"/>
            <a:chOff x="6235002" y="769945"/>
            <a:chExt cx="1314784" cy="80578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DE2DFB2-1CA0-409B-8C30-6233579847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545093" y="769945"/>
              <a:ext cx="659280" cy="612189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5527EA6-243A-406D-BFD9-0A9E374D205A}"/>
                </a:ext>
              </a:extLst>
            </p:cNvPr>
            <p:cNvSpPr txBox="1"/>
            <p:nvPr/>
          </p:nvSpPr>
          <p:spPr>
            <a:xfrm>
              <a:off x="6235002" y="1329512"/>
              <a:ext cx="131478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Azure Container Apps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3C193924-C71D-40E3-A6DB-67EDB888C004}"/>
              </a:ext>
            </a:extLst>
          </p:cNvPr>
          <p:cNvSpPr/>
          <p:nvPr/>
        </p:nvSpPr>
        <p:spPr>
          <a:xfrm>
            <a:off x="1534026" y="4573669"/>
            <a:ext cx="5314753" cy="17877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D877793F-3423-4985-A4F8-20C4FDCAAC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18" t="10038" r="25450" b="10287"/>
          <a:stretch/>
        </p:blipFill>
        <p:spPr bwMode="auto">
          <a:xfrm>
            <a:off x="1160759" y="5920817"/>
            <a:ext cx="746533" cy="791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651D2E4-69F0-4A99-8563-0C5DC63588D4}"/>
              </a:ext>
            </a:extLst>
          </p:cNvPr>
          <p:cNvSpPr txBox="1"/>
          <p:nvPr/>
        </p:nvSpPr>
        <p:spPr>
          <a:xfrm>
            <a:off x="1872916" y="6416459"/>
            <a:ext cx="11096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Azure IoT Edge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A510F61-56ED-42E0-87A5-B090FDBB45C2}"/>
              </a:ext>
            </a:extLst>
          </p:cNvPr>
          <p:cNvGrpSpPr/>
          <p:nvPr/>
        </p:nvGrpSpPr>
        <p:grpSpPr>
          <a:xfrm>
            <a:off x="2007186" y="2026656"/>
            <a:ext cx="920445" cy="757927"/>
            <a:chOff x="8056429" y="808366"/>
            <a:chExt cx="920445" cy="757927"/>
          </a:xfrm>
        </p:grpSpPr>
        <p:pic>
          <p:nvPicPr>
            <p:cNvPr id="1032" name="Picture 8" descr="See the source image">
              <a:extLst>
                <a:ext uri="{FF2B5EF4-FFF2-40B4-BE49-F238E27FC236}">
                  <a16:creationId xmlns:a16="http://schemas.microsoft.com/office/drawing/2014/main" id="{CEA7BEC5-A5F6-4C1C-AEF8-2C1D2F04CC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64355" y="808366"/>
              <a:ext cx="508704" cy="4704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F01C87A-1A6C-464E-9B93-C047BB13FAA6}"/>
                </a:ext>
              </a:extLst>
            </p:cNvPr>
            <p:cNvSpPr txBox="1"/>
            <p:nvPr/>
          </p:nvSpPr>
          <p:spPr>
            <a:xfrm>
              <a:off x="8056429" y="1320072"/>
              <a:ext cx="92044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Azure IoT Hub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0674AD4-3B93-4CE7-8588-F15AB4A4D551}"/>
              </a:ext>
            </a:extLst>
          </p:cNvPr>
          <p:cNvGrpSpPr/>
          <p:nvPr/>
        </p:nvGrpSpPr>
        <p:grpSpPr>
          <a:xfrm>
            <a:off x="5825272" y="3350617"/>
            <a:ext cx="1392882" cy="689397"/>
            <a:chOff x="9235805" y="863086"/>
            <a:chExt cx="1392882" cy="689397"/>
          </a:xfrm>
        </p:grpSpPr>
        <p:pic>
          <p:nvPicPr>
            <p:cNvPr id="1036" name="Picture 12" descr="See the source image">
              <a:extLst>
                <a:ext uri="{FF2B5EF4-FFF2-40B4-BE49-F238E27FC236}">
                  <a16:creationId xmlns:a16="http://schemas.microsoft.com/office/drawing/2014/main" id="{2A90732C-F539-41DC-BBBE-8EE70183D1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32893" y="863086"/>
              <a:ext cx="430015" cy="4300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DC526A7-C1F0-4B75-8C88-78E682792851}"/>
                </a:ext>
              </a:extLst>
            </p:cNvPr>
            <p:cNvSpPr txBox="1"/>
            <p:nvPr/>
          </p:nvSpPr>
          <p:spPr>
            <a:xfrm>
              <a:off x="9235805" y="1275484"/>
              <a:ext cx="13928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Azure Log Analytics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0FE710E-9F19-40C0-AC5C-1CD451BC91F3}"/>
              </a:ext>
            </a:extLst>
          </p:cNvPr>
          <p:cNvGrpSpPr/>
          <p:nvPr/>
        </p:nvGrpSpPr>
        <p:grpSpPr>
          <a:xfrm>
            <a:off x="3792195" y="2326023"/>
            <a:ext cx="1059906" cy="805254"/>
            <a:chOff x="10587444" y="764507"/>
            <a:chExt cx="1059906" cy="805254"/>
          </a:xfrm>
        </p:grpSpPr>
        <p:pic>
          <p:nvPicPr>
            <p:cNvPr id="1034" name="Picture 10" descr="See related image detail">
              <a:extLst>
                <a:ext uri="{FF2B5EF4-FFF2-40B4-BE49-F238E27FC236}">
                  <a16:creationId xmlns:a16="http://schemas.microsoft.com/office/drawing/2014/main" id="{BB75325C-BE80-4716-B3AB-888FDA93A3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24907" y="764507"/>
              <a:ext cx="584980" cy="58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2ACD0CC-6F04-4067-8439-7BB4106B3467}"/>
                </a:ext>
              </a:extLst>
            </p:cNvPr>
            <p:cNvSpPr txBox="1"/>
            <p:nvPr/>
          </p:nvSpPr>
          <p:spPr>
            <a:xfrm>
              <a:off x="10587444" y="1323540"/>
              <a:ext cx="10599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Azure Event Grid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4D241D0-F5D6-4665-9CD5-6C50C04D2831}"/>
              </a:ext>
            </a:extLst>
          </p:cNvPr>
          <p:cNvGrpSpPr/>
          <p:nvPr/>
        </p:nvGrpSpPr>
        <p:grpSpPr>
          <a:xfrm>
            <a:off x="8318586" y="2022848"/>
            <a:ext cx="976549" cy="736521"/>
            <a:chOff x="3100254" y="834058"/>
            <a:chExt cx="976549" cy="736521"/>
          </a:xfrm>
        </p:grpSpPr>
        <p:pic>
          <p:nvPicPr>
            <p:cNvPr id="1028" name="Picture 4" descr="See related image detail">
              <a:extLst>
                <a:ext uri="{FF2B5EF4-FFF2-40B4-BE49-F238E27FC236}">
                  <a16:creationId xmlns:a16="http://schemas.microsoft.com/office/drawing/2014/main" id="{650EC945-E073-4979-BA21-343CE6D70B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3522" y="834058"/>
              <a:ext cx="430015" cy="4721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26FE8E9-8258-4E11-90B2-20FF286B149A}"/>
                </a:ext>
              </a:extLst>
            </p:cNvPr>
            <p:cNvSpPr txBox="1"/>
            <p:nvPr/>
          </p:nvSpPr>
          <p:spPr>
            <a:xfrm>
              <a:off x="3100254" y="1324358"/>
              <a:ext cx="97654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Azure </a:t>
              </a:r>
              <a:r>
                <a:rPr lang="en-US" sz="1000" dirty="0" err="1"/>
                <a:t>KeyVault</a:t>
              </a:r>
              <a:endParaRPr lang="en-US" sz="1000" dirty="0"/>
            </a:p>
          </p:txBody>
        </p: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2ED6B8A-00D3-415B-B3FC-88FC4EA40FE5}"/>
              </a:ext>
            </a:extLst>
          </p:cNvPr>
          <p:cNvCxnSpPr>
            <a:stCxn id="6" idx="3"/>
            <a:endCxn id="1028" idx="1"/>
          </p:cNvCxnSpPr>
          <p:nvPr/>
        </p:nvCxnSpPr>
        <p:spPr>
          <a:xfrm flipV="1">
            <a:off x="6849346" y="2258905"/>
            <a:ext cx="1742508" cy="7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C0970ED-B5CC-4154-812F-1A6EB26A9795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2467409" y="2784583"/>
            <a:ext cx="1" cy="20046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D497DBB9-2FCD-4F1B-8E76-0F89598AE580}"/>
              </a:ext>
            </a:extLst>
          </p:cNvPr>
          <p:cNvSpPr/>
          <p:nvPr/>
        </p:nvSpPr>
        <p:spPr>
          <a:xfrm>
            <a:off x="1872916" y="4807657"/>
            <a:ext cx="1832810" cy="8791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SecretManager</a:t>
            </a:r>
            <a:endParaRPr lang="en-US" sz="1200" dirty="0"/>
          </a:p>
          <a:p>
            <a:pPr algn="ctr"/>
            <a:r>
              <a:rPr lang="en-US" sz="1200" dirty="0"/>
              <a:t>EDGE MODULE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7EED9E1-480A-4671-854A-21865EDA3022}"/>
              </a:ext>
            </a:extLst>
          </p:cNvPr>
          <p:cNvSpPr txBox="1"/>
          <p:nvPr/>
        </p:nvSpPr>
        <p:spPr>
          <a:xfrm>
            <a:off x="6547052" y="2906046"/>
            <a:ext cx="122476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AUDIT TRAIL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96903A7-7DD1-4371-B726-E349FB0FACC7}"/>
              </a:ext>
            </a:extLst>
          </p:cNvPr>
          <p:cNvSpPr txBox="1"/>
          <p:nvPr/>
        </p:nvSpPr>
        <p:spPr>
          <a:xfrm>
            <a:off x="7149751" y="2025482"/>
            <a:ext cx="122476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pPr algn="ctr"/>
            <a:r>
              <a:rPr lang="en-US" dirty="0"/>
              <a:t>SECRETS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51341B5-6EDA-4998-9416-7E25780EA541}"/>
              </a:ext>
            </a:extLst>
          </p:cNvPr>
          <p:cNvCxnSpPr>
            <a:cxnSpLocks/>
            <a:stCxn id="7" idx="2"/>
            <a:endCxn id="1036" idx="0"/>
          </p:cNvCxnSpPr>
          <p:nvPr/>
        </p:nvCxnSpPr>
        <p:spPr>
          <a:xfrm>
            <a:off x="6537367" y="2759369"/>
            <a:ext cx="1" cy="591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36B34FA8-545A-4AD4-AD4D-FC55CABA9898}"/>
              </a:ext>
            </a:extLst>
          </p:cNvPr>
          <p:cNvCxnSpPr>
            <a:cxnSpLocks/>
            <a:endCxn id="1034" idx="1"/>
          </p:cNvCxnSpPr>
          <p:nvPr/>
        </p:nvCxnSpPr>
        <p:spPr>
          <a:xfrm>
            <a:off x="2848176" y="2381061"/>
            <a:ext cx="1181482" cy="2374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0FA12451-5CF3-4ECF-B2F8-9BADEEE76E0C}"/>
              </a:ext>
            </a:extLst>
          </p:cNvPr>
          <p:cNvCxnSpPr>
            <a:cxnSpLocks/>
          </p:cNvCxnSpPr>
          <p:nvPr/>
        </p:nvCxnSpPr>
        <p:spPr>
          <a:xfrm>
            <a:off x="3734795" y="5011160"/>
            <a:ext cx="26653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5E9D7D3-6FCB-4911-9430-8D214BDDF5E6}"/>
              </a:ext>
            </a:extLst>
          </p:cNvPr>
          <p:cNvCxnSpPr>
            <a:cxnSpLocks/>
            <a:endCxn id="91" idx="1"/>
          </p:cNvCxnSpPr>
          <p:nvPr/>
        </p:nvCxnSpPr>
        <p:spPr>
          <a:xfrm>
            <a:off x="3705726" y="5499517"/>
            <a:ext cx="152300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66B9D300-630D-432D-8984-B9F493B7F590}"/>
              </a:ext>
            </a:extLst>
          </p:cNvPr>
          <p:cNvSpPr/>
          <p:nvPr/>
        </p:nvSpPr>
        <p:spPr>
          <a:xfrm>
            <a:off x="5228732" y="5312204"/>
            <a:ext cx="1432391" cy="3746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client(s)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AFAB64A-C9D6-413B-A8C5-37D668E936B1}"/>
              </a:ext>
            </a:extLst>
          </p:cNvPr>
          <p:cNvSpPr txBox="1"/>
          <p:nvPr/>
        </p:nvSpPr>
        <p:spPr>
          <a:xfrm>
            <a:off x="4322148" y="4755778"/>
            <a:ext cx="11902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encrypted secrets store</a:t>
            </a:r>
          </a:p>
        </p:txBody>
      </p:sp>
      <p:pic>
        <p:nvPicPr>
          <p:cNvPr id="1040" name="Picture 16" descr="See the source image">
            <a:extLst>
              <a:ext uri="{FF2B5EF4-FFF2-40B4-BE49-F238E27FC236}">
                <a16:creationId xmlns:a16="http://schemas.microsoft.com/office/drawing/2014/main" id="{9AE115E1-77A8-47CC-AD9C-C8C64FF2EF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3487" y="4806138"/>
            <a:ext cx="339558" cy="360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1400136E-BEBB-486F-82D4-515152FAFBB4}"/>
              </a:ext>
            </a:extLst>
          </p:cNvPr>
          <p:cNvSpPr/>
          <p:nvPr/>
        </p:nvSpPr>
        <p:spPr>
          <a:xfrm>
            <a:off x="1872916" y="5781592"/>
            <a:ext cx="1832810" cy="3199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CryptoProvider</a:t>
            </a:r>
            <a:endParaRPr lang="en-US" sz="1400" dirty="0"/>
          </a:p>
        </p:txBody>
      </p: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B3B75856-403A-4275-8D25-969A82F5CCC0}"/>
              </a:ext>
            </a:extLst>
          </p:cNvPr>
          <p:cNvCxnSpPr>
            <a:cxnSpLocks/>
            <a:stCxn id="1034" idx="3"/>
          </p:cNvCxnSpPr>
          <p:nvPr/>
        </p:nvCxnSpPr>
        <p:spPr>
          <a:xfrm flipV="1">
            <a:off x="4614638" y="2381015"/>
            <a:ext cx="1513657" cy="2374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58FEBA7C-7356-4206-AA52-F9116A41C8D1}"/>
              </a:ext>
            </a:extLst>
          </p:cNvPr>
          <p:cNvCxnSpPr>
            <a:cxnSpLocks/>
          </p:cNvCxnSpPr>
          <p:nvPr/>
        </p:nvCxnSpPr>
        <p:spPr>
          <a:xfrm flipH="1">
            <a:off x="2789321" y="2140894"/>
            <a:ext cx="3303804" cy="7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5AD48EC0-E17F-40DA-B39F-FD73D4679917}"/>
              </a:ext>
            </a:extLst>
          </p:cNvPr>
          <p:cNvGrpSpPr/>
          <p:nvPr/>
        </p:nvGrpSpPr>
        <p:grpSpPr>
          <a:xfrm>
            <a:off x="7100606" y="108027"/>
            <a:ext cx="1350050" cy="767878"/>
            <a:chOff x="4042380" y="358243"/>
            <a:chExt cx="1350050" cy="767878"/>
          </a:xfrm>
        </p:grpSpPr>
        <p:pic>
          <p:nvPicPr>
            <p:cNvPr id="1044" name="Picture 20" descr="See the source image">
              <a:extLst>
                <a:ext uri="{FF2B5EF4-FFF2-40B4-BE49-F238E27FC236}">
                  <a16:creationId xmlns:a16="http://schemas.microsoft.com/office/drawing/2014/main" id="{642512C5-E240-40AD-9E97-6A7B5AE4D95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23" r="62635"/>
            <a:stretch/>
          </p:blipFill>
          <p:spPr bwMode="auto">
            <a:xfrm>
              <a:off x="4441224" y="358243"/>
              <a:ext cx="561472" cy="5434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793721C3-602F-4139-B2D3-C05133142935}"/>
                </a:ext>
              </a:extLst>
            </p:cNvPr>
            <p:cNvSpPr txBox="1"/>
            <p:nvPr/>
          </p:nvSpPr>
          <p:spPr>
            <a:xfrm>
              <a:off x="4042380" y="879900"/>
              <a:ext cx="135005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Azure Active Directory</a:t>
              </a:r>
            </a:p>
          </p:txBody>
        </p:sp>
      </p:grp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BA30DD14-653D-4781-808D-170AE61C2995}"/>
              </a:ext>
            </a:extLst>
          </p:cNvPr>
          <p:cNvCxnSpPr>
            <a:cxnSpLocks/>
            <a:stCxn id="4" idx="2"/>
          </p:cNvCxnSpPr>
          <p:nvPr/>
        </p:nvCxnSpPr>
        <p:spPr>
          <a:xfrm rot="16200000" flipH="1">
            <a:off x="5381288" y="1011048"/>
            <a:ext cx="1114317" cy="8520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or: Elbow 122">
            <a:extLst>
              <a:ext uri="{FF2B5EF4-FFF2-40B4-BE49-F238E27FC236}">
                <a16:creationId xmlns:a16="http://schemas.microsoft.com/office/drawing/2014/main" id="{82AD2820-68B8-4E6E-920A-3707DBBDE40A}"/>
              </a:ext>
            </a:extLst>
          </p:cNvPr>
          <p:cNvCxnSpPr>
            <a:cxnSpLocks/>
          </p:cNvCxnSpPr>
          <p:nvPr/>
        </p:nvCxnSpPr>
        <p:spPr>
          <a:xfrm rot="5400000">
            <a:off x="6561645" y="1018986"/>
            <a:ext cx="1082964" cy="8200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Connector: Elbow 1023">
            <a:extLst>
              <a:ext uri="{FF2B5EF4-FFF2-40B4-BE49-F238E27FC236}">
                <a16:creationId xmlns:a16="http://schemas.microsoft.com/office/drawing/2014/main" id="{2762904E-E081-4E0C-8842-D4056B630364}"/>
              </a:ext>
            </a:extLst>
          </p:cNvPr>
          <p:cNvCxnSpPr>
            <a:cxnSpLocks/>
          </p:cNvCxnSpPr>
          <p:nvPr/>
        </p:nvCxnSpPr>
        <p:spPr>
          <a:xfrm rot="16200000" flipH="1">
            <a:off x="7844146" y="1017720"/>
            <a:ext cx="1069660" cy="8200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9" name="TextBox 1038">
            <a:extLst>
              <a:ext uri="{FF2B5EF4-FFF2-40B4-BE49-F238E27FC236}">
                <a16:creationId xmlns:a16="http://schemas.microsoft.com/office/drawing/2014/main" id="{FD16AE4A-F49E-4CC4-B196-877BC70D302C}"/>
              </a:ext>
            </a:extLst>
          </p:cNvPr>
          <p:cNvSpPr txBox="1"/>
          <p:nvPr/>
        </p:nvSpPr>
        <p:spPr>
          <a:xfrm>
            <a:off x="7780186" y="903468"/>
            <a:ext cx="122476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r>
              <a:rPr lang="en-US" dirty="0"/>
              <a:t>APP SERVICE PRINCIPAL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7DCDE4-66C1-4591-A56A-1E61EF95D2FE}"/>
              </a:ext>
            </a:extLst>
          </p:cNvPr>
          <p:cNvSpPr txBox="1"/>
          <p:nvPr/>
        </p:nvSpPr>
        <p:spPr>
          <a:xfrm>
            <a:off x="1499047" y="1473304"/>
            <a:ext cx="122476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pPr algn="l"/>
            <a:r>
              <a:rPr lang="en-US" dirty="0">
                <a:solidFill>
                  <a:srgbClr val="FF0000"/>
                </a:solidFill>
              </a:rPr>
              <a:t>[RG NAME]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98133D-ADD4-47AC-94D0-EE9AD0A896A6}"/>
              </a:ext>
            </a:extLst>
          </p:cNvPr>
          <p:cNvSpPr txBox="1"/>
          <p:nvPr/>
        </p:nvSpPr>
        <p:spPr>
          <a:xfrm>
            <a:off x="4048948" y="927106"/>
            <a:ext cx="15074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pPr algn="r"/>
            <a:r>
              <a:rPr lang="en-US" dirty="0">
                <a:solidFill>
                  <a:srgbClr val="FF0000"/>
                </a:solidFill>
              </a:rPr>
              <a:t>[CONTAINER REGISTRY]</a:t>
            </a:r>
          </a:p>
          <a:p>
            <a:pPr algn="r"/>
            <a:r>
              <a:rPr lang="en-US" dirty="0">
                <a:solidFill>
                  <a:srgbClr val="FF0000"/>
                </a:solidFill>
              </a:rPr>
              <a:t>[IMAGE URI]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54268D-6166-4529-B134-DA207A20F5DF}"/>
              </a:ext>
            </a:extLst>
          </p:cNvPr>
          <p:cNvSpPr txBox="1"/>
          <p:nvPr/>
        </p:nvSpPr>
        <p:spPr>
          <a:xfrm>
            <a:off x="5472090" y="1005265"/>
            <a:ext cx="122476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pPr algn="l"/>
            <a:r>
              <a:rPr lang="en-US" dirty="0"/>
              <a:t>APP IMAGE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DF8C9C-F35D-4C54-9292-C52614181D20}"/>
              </a:ext>
            </a:extLst>
          </p:cNvPr>
          <p:cNvSpPr txBox="1"/>
          <p:nvPr/>
        </p:nvSpPr>
        <p:spPr>
          <a:xfrm>
            <a:off x="8731780" y="850162"/>
            <a:ext cx="15074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pPr algn="l"/>
            <a:r>
              <a:rPr lang="en-US" dirty="0">
                <a:solidFill>
                  <a:srgbClr val="FF0000"/>
                </a:solidFill>
              </a:rPr>
              <a:t>[TENANT ID]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[APP CLIENT ID]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[APP PASSWORD]</a:t>
            </a:r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id="{EE3AD52C-9A94-498D-99FE-4EB28E8F66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8240" y="2120250"/>
            <a:ext cx="120452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000" dirty="0">
                <a:solidFill>
                  <a:srgbClr val="FF0000"/>
                </a:solidFill>
              </a:rPr>
              <a:t>[</a:t>
            </a:r>
            <a:r>
              <a:rPr lang="en-US" altLang="en-US" sz="1000" dirty="0" err="1">
                <a:solidFill>
                  <a:srgbClr val="FF0000"/>
                </a:solidFill>
              </a:rPr>
              <a:t>WebHook</a:t>
            </a:r>
            <a:r>
              <a:rPr lang="en-US" altLang="en-US" sz="1000" dirty="0">
                <a:solidFill>
                  <a:srgbClr val="FF0000"/>
                </a:solidFill>
              </a:rPr>
              <a:t> API Key] </a:t>
            </a:r>
          </a:p>
        </p:txBody>
      </p:sp>
    </p:spTree>
    <p:extLst>
      <p:ext uri="{BB962C8B-B14F-4D97-AF65-F5344CB8AC3E}">
        <p14:creationId xmlns:p14="http://schemas.microsoft.com/office/powerpoint/2010/main" val="2861387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E687DD2-4605-4F84-853B-7A106D4D849C}"/>
              </a:ext>
            </a:extLst>
          </p:cNvPr>
          <p:cNvSpPr/>
          <p:nvPr/>
        </p:nvSpPr>
        <p:spPr>
          <a:xfrm>
            <a:off x="5944623" y="2033024"/>
            <a:ext cx="1497029" cy="793079"/>
          </a:xfrm>
          <a:prstGeom prst="roundRect">
            <a:avLst>
              <a:gd name="adj" fmla="val 434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Arial Nova Cond" panose="020B0506020202020204" pitchFamily="34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C75B854-4144-4F0E-B1D8-706342EFDACF}"/>
              </a:ext>
            </a:extLst>
          </p:cNvPr>
          <p:cNvSpPr/>
          <p:nvPr/>
        </p:nvSpPr>
        <p:spPr>
          <a:xfrm>
            <a:off x="1798685" y="6297614"/>
            <a:ext cx="8162580" cy="554063"/>
          </a:xfrm>
          <a:prstGeom prst="roundRect">
            <a:avLst>
              <a:gd name="adj" fmla="val 4345"/>
            </a:avLst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278B6650-E555-466B-82DD-BFAA9EE21385}"/>
              </a:ext>
            </a:extLst>
          </p:cNvPr>
          <p:cNvSpPr/>
          <p:nvPr/>
        </p:nvSpPr>
        <p:spPr>
          <a:xfrm>
            <a:off x="1784599" y="3655082"/>
            <a:ext cx="8162580" cy="2308041"/>
          </a:xfrm>
          <a:prstGeom prst="roundRect">
            <a:avLst>
              <a:gd name="adj" fmla="val 4345"/>
            </a:avLst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640122-F9F0-4651-B039-C234418BF22D}"/>
              </a:ext>
            </a:extLst>
          </p:cNvPr>
          <p:cNvSpPr/>
          <p:nvPr/>
        </p:nvSpPr>
        <p:spPr>
          <a:xfrm>
            <a:off x="7030862" y="3956210"/>
            <a:ext cx="1721853" cy="932195"/>
          </a:xfrm>
          <a:prstGeom prst="rect">
            <a:avLst/>
          </a:prstGeom>
          <a:ln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AEF91B3-317A-4AC7-9752-3F5D697AC46D}"/>
              </a:ext>
            </a:extLst>
          </p:cNvPr>
          <p:cNvSpPr/>
          <p:nvPr/>
        </p:nvSpPr>
        <p:spPr>
          <a:xfrm>
            <a:off x="2568863" y="3956211"/>
            <a:ext cx="4216859" cy="1888482"/>
          </a:xfrm>
          <a:prstGeom prst="rect">
            <a:avLst/>
          </a:prstGeom>
          <a:ln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AFC29AB-BAF8-4DF9-A1B2-0E1B11F74D9E}"/>
              </a:ext>
            </a:extLst>
          </p:cNvPr>
          <p:cNvGrpSpPr/>
          <p:nvPr/>
        </p:nvGrpSpPr>
        <p:grpSpPr>
          <a:xfrm>
            <a:off x="4071932" y="721507"/>
            <a:ext cx="1629482" cy="479216"/>
            <a:chOff x="3642607" y="841206"/>
            <a:chExt cx="1629482" cy="479216"/>
          </a:xfrm>
        </p:grpSpPr>
        <p:pic>
          <p:nvPicPr>
            <p:cNvPr id="1030" name="Picture 6" descr="See the source image">
              <a:extLst>
                <a:ext uri="{FF2B5EF4-FFF2-40B4-BE49-F238E27FC236}">
                  <a16:creationId xmlns:a16="http://schemas.microsoft.com/office/drawing/2014/main" id="{2A09822F-2DC0-4F1B-BB9E-84F8191D47C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920" t="6762" r="18882" b="6381"/>
            <a:stretch/>
          </p:blipFill>
          <p:spPr bwMode="auto">
            <a:xfrm>
              <a:off x="4720010" y="841206"/>
              <a:ext cx="552079" cy="4792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18C1812-13AD-48CC-B0D3-9431E0898AF4}"/>
                </a:ext>
              </a:extLst>
            </p:cNvPr>
            <p:cNvSpPr txBox="1"/>
            <p:nvPr/>
          </p:nvSpPr>
          <p:spPr>
            <a:xfrm>
              <a:off x="3642607" y="846808"/>
              <a:ext cx="11288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000" dirty="0">
                  <a:latin typeface="Arial Nova Cond" panose="020B0506020202020204" pitchFamily="34" charset="0"/>
                </a:rPr>
                <a:t>Azure </a:t>
              </a:r>
              <a:br>
                <a:rPr lang="en-US" sz="1000" dirty="0">
                  <a:latin typeface="Arial Nova Cond" panose="020B0506020202020204" pitchFamily="34" charset="0"/>
                </a:rPr>
              </a:br>
              <a:r>
                <a:rPr lang="en-US" sz="1000" dirty="0">
                  <a:latin typeface="Arial Nova Cond" panose="020B0506020202020204" pitchFamily="34" charset="0"/>
                </a:rPr>
                <a:t>Container Registry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A510F61-56ED-42E0-87A5-B090FDBB45C2}"/>
              </a:ext>
            </a:extLst>
          </p:cNvPr>
          <p:cNvGrpSpPr/>
          <p:nvPr/>
        </p:nvGrpSpPr>
        <p:grpSpPr>
          <a:xfrm>
            <a:off x="1784599" y="2026656"/>
            <a:ext cx="920445" cy="757927"/>
            <a:chOff x="8056429" y="808366"/>
            <a:chExt cx="920445" cy="757927"/>
          </a:xfrm>
        </p:grpSpPr>
        <p:pic>
          <p:nvPicPr>
            <p:cNvPr id="1032" name="Picture 8" descr="See the source image">
              <a:extLst>
                <a:ext uri="{FF2B5EF4-FFF2-40B4-BE49-F238E27FC236}">
                  <a16:creationId xmlns:a16="http://schemas.microsoft.com/office/drawing/2014/main" id="{CEA7BEC5-A5F6-4C1C-AEF8-2C1D2F04CC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64355" y="808366"/>
              <a:ext cx="508704" cy="4704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F01C87A-1A6C-464E-9B93-C047BB13FAA6}"/>
                </a:ext>
              </a:extLst>
            </p:cNvPr>
            <p:cNvSpPr txBox="1"/>
            <p:nvPr/>
          </p:nvSpPr>
          <p:spPr>
            <a:xfrm>
              <a:off x="8056429" y="1320072"/>
              <a:ext cx="92044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Arial Nova Cond" panose="020B0506020202020204" pitchFamily="34" charset="0"/>
                </a:rPr>
                <a:t>Azure IoT Hub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0674AD4-3B93-4CE7-8588-F15AB4A4D551}"/>
              </a:ext>
            </a:extLst>
          </p:cNvPr>
          <p:cNvGrpSpPr/>
          <p:nvPr/>
        </p:nvGrpSpPr>
        <p:grpSpPr>
          <a:xfrm>
            <a:off x="8806705" y="2804067"/>
            <a:ext cx="1265913" cy="445047"/>
            <a:chOff x="9732893" y="848054"/>
            <a:chExt cx="1265913" cy="445047"/>
          </a:xfrm>
        </p:grpSpPr>
        <p:pic>
          <p:nvPicPr>
            <p:cNvPr id="1036" name="Picture 12" descr="See the source image">
              <a:extLst>
                <a:ext uri="{FF2B5EF4-FFF2-40B4-BE49-F238E27FC236}">
                  <a16:creationId xmlns:a16="http://schemas.microsoft.com/office/drawing/2014/main" id="{2A90732C-F539-41DC-BBBE-8EE70183D1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32893" y="863086"/>
              <a:ext cx="430015" cy="4300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DC526A7-C1F0-4B75-8C88-78E682792851}"/>
                </a:ext>
              </a:extLst>
            </p:cNvPr>
            <p:cNvSpPr txBox="1"/>
            <p:nvPr/>
          </p:nvSpPr>
          <p:spPr>
            <a:xfrm>
              <a:off x="10131261" y="848054"/>
              <a:ext cx="8675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000"/>
              </a:lvl1pPr>
            </a:lstStyle>
            <a:p>
              <a:r>
                <a:rPr lang="en-US" dirty="0">
                  <a:latin typeface="Arial Nova Cond" panose="020B0506020202020204" pitchFamily="34" charset="0"/>
                </a:rPr>
                <a:t>Azure </a:t>
              </a:r>
              <a:br>
                <a:rPr lang="en-US" dirty="0">
                  <a:latin typeface="Arial Nova Cond" panose="020B0506020202020204" pitchFamily="34" charset="0"/>
                </a:rPr>
              </a:br>
              <a:r>
                <a:rPr lang="en-US" dirty="0">
                  <a:latin typeface="Arial Nova Cond" panose="020B0506020202020204" pitchFamily="34" charset="0"/>
                </a:rPr>
                <a:t>Log Analytics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0FE710E-9F19-40C0-AC5C-1CD451BC91F3}"/>
              </a:ext>
            </a:extLst>
          </p:cNvPr>
          <p:cNvGrpSpPr/>
          <p:nvPr/>
        </p:nvGrpSpPr>
        <p:grpSpPr>
          <a:xfrm>
            <a:off x="3541979" y="2318729"/>
            <a:ext cx="1059906" cy="805254"/>
            <a:chOff x="10587444" y="764507"/>
            <a:chExt cx="1059906" cy="805254"/>
          </a:xfrm>
        </p:grpSpPr>
        <p:pic>
          <p:nvPicPr>
            <p:cNvPr id="1034" name="Picture 10" descr="See related image detail">
              <a:extLst>
                <a:ext uri="{FF2B5EF4-FFF2-40B4-BE49-F238E27FC236}">
                  <a16:creationId xmlns:a16="http://schemas.microsoft.com/office/drawing/2014/main" id="{BB75325C-BE80-4716-B3AB-888FDA93A3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24907" y="764507"/>
              <a:ext cx="584980" cy="58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2ACD0CC-6F04-4067-8439-7BB4106B3467}"/>
                </a:ext>
              </a:extLst>
            </p:cNvPr>
            <p:cNvSpPr txBox="1"/>
            <p:nvPr/>
          </p:nvSpPr>
          <p:spPr>
            <a:xfrm>
              <a:off x="10587444" y="1323540"/>
              <a:ext cx="10599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Arial Nova Cond" panose="020B0506020202020204" pitchFamily="34" charset="0"/>
                </a:rPr>
                <a:t>Azure Event Grid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4D241D0-F5D6-4665-9CD5-6C50C04D2831}"/>
              </a:ext>
            </a:extLst>
          </p:cNvPr>
          <p:cNvGrpSpPr/>
          <p:nvPr/>
        </p:nvGrpSpPr>
        <p:grpSpPr>
          <a:xfrm>
            <a:off x="8850547" y="2165853"/>
            <a:ext cx="1028669" cy="472114"/>
            <a:chOff x="3373522" y="834058"/>
            <a:chExt cx="1028669" cy="472114"/>
          </a:xfrm>
        </p:grpSpPr>
        <p:pic>
          <p:nvPicPr>
            <p:cNvPr id="1028" name="Picture 4" descr="See related image detail">
              <a:extLst>
                <a:ext uri="{FF2B5EF4-FFF2-40B4-BE49-F238E27FC236}">
                  <a16:creationId xmlns:a16="http://schemas.microsoft.com/office/drawing/2014/main" id="{650EC945-E073-4979-BA21-343CE6D70B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3522" y="834058"/>
              <a:ext cx="430015" cy="4721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26FE8E9-8258-4E11-90B2-20FF286B149A}"/>
                </a:ext>
              </a:extLst>
            </p:cNvPr>
            <p:cNvSpPr txBox="1"/>
            <p:nvPr/>
          </p:nvSpPr>
          <p:spPr>
            <a:xfrm>
              <a:off x="3771890" y="858449"/>
              <a:ext cx="63030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Arial Nova Cond" panose="020B0506020202020204" pitchFamily="34" charset="0"/>
                </a:rPr>
                <a:t>Azure </a:t>
              </a:r>
              <a:br>
                <a:rPr lang="en-US" sz="1000" dirty="0">
                  <a:latin typeface="Arial Nova Cond" panose="020B0506020202020204" pitchFamily="34" charset="0"/>
                </a:rPr>
              </a:br>
              <a:r>
                <a:rPr lang="en-US" sz="1000" dirty="0" err="1">
                  <a:latin typeface="Arial Nova Cond" panose="020B0506020202020204" pitchFamily="34" charset="0"/>
                </a:rPr>
                <a:t>KeyVault</a:t>
              </a:r>
              <a:endParaRPr lang="en-US" sz="1000" dirty="0">
                <a:latin typeface="Arial Nova Cond" panose="020B0506020202020204" pitchFamily="34" charset="0"/>
              </a:endParaRPr>
            </a:p>
          </p:txBody>
        </p: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2ED6B8A-00D3-415B-B3FC-88FC4EA40FE5}"/>
              </a:ext>
            </a:extLst>
          </p:cNvPr>
          <p:cNvCxnSpPr>
            <a:cxnSpLocks/>
            <a:stCxn id="72" idx="3"/>
            <a:endCxn id="1028" idx="1"/>
          </p:cNvCxnSpPr>
          <p:nvPr/>
        </p:nvCxnSpPr>
        <p:spPr>
          <a:xfrm flipV="1">
            <a:off x="7441652" y="2401910"/>
            <a:ext cx="1408895" cy="36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67EED9E1-480A-4671-854A-21865EDA3022}"/>
              </a:ext>
            </a:extLst>
          </p:cNvPr>
          <p:cNvSpPr txBox="1"/>
          <p:nvPr/>
        </p:nvSpPr>
        <p:spPr>
          <a:xfrm>
            <a:off x="7916640" y="3040185"/>
            <a:ext cx="122476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latin typeface="Arial Nova Cond" panose="020B0506020202020204" pitchFamily="34" charset="0"/>
              </a:rPr>
              <a:t>AUDIT LOGS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96903A7-7DD1-4371-B726-E349FB0FACC7}"/>
              </a:ext>
            </a:extLst>
          </p:cNvPr>
          <p:cNvSpPr txBox="1"/>
          <p:nvPr/>
        </p:nvSpPr>
        <p:spPr>
          <a:xfrm>
            <a:off x="7986229" y="2199276"/>
            <a:ext cx="96478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pPr algn="ctr"/>
            <a:r>
              <a:rPr lang="en-US" dirty="0">
                <a:latin typeface="Arial Nova Cond" panose="020B0506020202020204" pitchFamily="34" charset="0"/>
              </a:rPr>
              <a:t>SECRETS</a:t>
            </a:r>
          </a:p>
        </p:txBody>
      </p: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36B34FA8-545A-4AD4-AD4D-FC55CABA9898}"/>
              </a:ext>
            </a:extLst>
          </p:cNvPr>
          <p:cNvCxnSpPr>
            <a:cxnSpLocks/>
            <a:endCxn id="1034" idx="1"/>
          </p:cNvCxnSpPr>
          <p:nvPr/>
        </p:nvCxnSpPr>
        <p:spPr>
          <a:xfrm>
            <a:off x="2312784" y="2364998"/>
            <a:ext cx="1466658" cy="2462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0FA12451-5CF3-4ECF-B2F8-9BADEEE76E0C}"/>
              </a:ext>
            </a:extLst>
          </p:cNvPr>
          <p:cNvCxnSpPr>
            <a:cxnSpLocks/>
          </p:cNvCxnSpPr>
          <p:nvPr/>
        </p:nvCxnSpPr>
        <p:spPr>
          <a:xfrm flipV="1">
            <a:off x="4622479" y="5520682"/>
            <a:ext cx="2442349" cy="135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5E9D7D3-6FCB-4911-9430-8D214BDDF5E6}"/>
              </a:ext>
            </a:extLst>
          </p:cNvPr>
          <p:cNvCxnSpPr>
            <a:cxnSpLocks/>
          </p:cNvCxnSpPr>
          <p:nvPr/>
        </p:nvCxnSpPr>
        <p:spPr>
          <a:xfrm>
            <a:off x="4620071" y="4530669"/>
            <a:ext cx="2585800" cy="100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6AFAB64A-C9D6-413B-A8C5-37D668E936B1}"/>
              </a:ext>
            </a:extLst>
          </p:cNvPr>
          <p:cNvSpPr txBox="1"/>
          <p:nvPr/>
        </p:nvSpPr>
        <p:spPr>
          <a:xfrm>
            <a:off x="7397643" y="5303111"/>
            <a:ext cx="183473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Arial Nova Cond" panose="020B0506020202020204" pitchFamily="34" charset="0"/>
              </a:rPr>
              <a:t>encrypted secrets store</a:t>
            </a:r>
          </a:p>
        </p:txBody>
      </p:sp>
      <p:pic>
        <p:nvPicPr>
          <p:cNvPr id="1040" name="Picture 16" descr="See the source image">
            <a:extLst>
              <a:ext uri="{FF2B5EF4-FFF2-40B4-BE49-F238E27FC236}">
                <a16:creationId xmlns:a16="http://schemas.microsoft.com/office/drawing/2014/main" id="{9AE115E1-77A8-47CC-AD9C-C8C64FF2EF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4828" y="5329166"/>
            <a:ext cx="339558" cy="360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B3B75856-403A-4275-8D25-969A82F5CCC0}"/>
              </a:ext>
            </a:extLst>
          </p:cNvPr>
          <p:cNvCxnSpPr>
            <a:cxnSpLocks/>
            <a:stCxn id="1034" idx="3"/>
            <a:endCxn id="13" idx="1"/>
          </p:cNvCxnSpPr>
          <p:nvPr/>
        </p:nvCxnSpPr>
        <p:spPr>
          <a:xfrm flipV="1">
            <a:off x="4364422" y="2429564"/>
            <a:ext cx="1580201" cy="18165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58FEBA7C-7356-4206-AA52-F9116A41C8D1}"/>
              </a:ext>
            </a:extLst>
          </p:cNvPr>
          <p:cNvCxnSpPr>
            <a:cxnSpLocks/>
          </p:cNvCxnSpPr>
          <p:nvPr/>
        </p:nvCxnSpPr>
        <p:spPr>
          <a:xfrm flipH="1">
            <a:off x="2563000" y="2140894"/>
            <a:ext cx="33597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5AD48EC0-E17F-40DA-B39F-FD73D4679917}"/>
              </a:ext>
            </a:extLst>
          </p:cNvPr>
          <p:cNvGrpSpPr/>
          <p:nvPr/>
        </p:nvGrpSpPr>
        <p:grpSpPr>
          <a:xfrm>
            <a:off x="8072563" y="644396"/>
            <a:ext cx="1458136" cy="543437"/>
            <a:chOff x="4441224" y="358243"/>
            <a:chExt cx="1458136" cy="543437"/>
          </a:xfrm>
        </p:grpSpPr>
        <p:pic>
          <p:nvPicPr>
            <p:cNvPr id="1044" name="Picture 20" descr="See the source image">
              <a:extLst>
                <a:ext uri="{FF2B5EF4-FFF2-40B4-BE49-F238E27FC236}">
                  <a16:creationId xmlns:a16="http://schemas.microsoft.com/office/drawing/2014/main" id="{642512C5-E240-40AD-9E97-6A7B5AE4D95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23" r="62635"/>
            <a:stretch/>
          </p:blipFill>
          <p:spPr bwMode="auto">
            <a:xfrm>
              <a:off x="4441224" y="358243"/>
              <a:ext cx="561472" cy="5434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793721C3-602F-4139-B2D3-C05133142935}"/>
                </a:ext>
              </a:extLst>
            </p:cNvPr>
            <p:cNvSpPr txBox="1"/>
            <p:nvPr/>
          </p:nvSpPr>
          <p:spPr>
            <a:xfrm>
              <a:off x="4901971" y="445933"/>
              <a:ext cx="9973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Arial Nova Cond" panose="020B0506020202020204" pitchFamily="34" charset="0"/>
                </a:rPr>
                <a:t>Azure </a:t>
              </a:r>
              <a:br>
                <a:rPr lang="en-US" sz="1000" dirty="0">
                  <a:latin typeface="Arial Nova Cond" panose="020B0506020202020204" pitchFamily="34" charset="0"/>
                </a:rPr>
              </a:br>
              <a:r>
                <a:rPr lang="en-US" sz="1000" dirty="0">
                  <a:latin typeface="Arial Nova Cond" panose="020B0506020202020204" pitchFamily="34" charset="0"/>
                </a:rPr>
                <a:t>Active Directory</a:t>
              </a:r>
            </a:p>
          </p:txBody>
        </p:sp>
      </p:grp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BA30DD14-653D-4781-808D-170AE61C2995}"/>
              </a:ext>
            </a:extLst>
          </p:cNvPr>
          <p:cNvCxnSpPr>
            <a:cxnSpLocks/>
            <a:stCxn id="1030" idx="2"/>
          </p:cNvCxnSpPr>
          <p:nvPr/>
        </p:nvCxnSpPr>
        <p:spPr>
          <a:xfrm rot="16200000" flipH="1">
            <a:off x="5421525" y="1204572"/>
            <a:ext cx="820623" cy="81292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254268D-6166-4529-B134-DA207A20F5DF}"/>
              </a:ext>
            </a:extLst>
          </p:cNvPr>
          <p:cNvSpPr txBox="1"/>
          <p:nvPr/>
        </p:nvSpPr>
        <p:spPr>
          <a:xfrm>
            <a:off x="4564937" y="1274528"/>
            <a:ext cx="9014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pPr algn="r"/>
            <a:r>
              <a:rPr lang="en-US" dirty="0">
                <a:latin typeface="Arial Nova Cond" panose="020B0506020202020204" pitchFamily="34" charset="0"/>
              </a:rPr>
              <a:t>APP IMAGE PULL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4E692B2-A5E1-4DF6-9FF8-EFE62655F428}"/>
              </a:ext>
            </a:extLst>
          </p:cNvPr>
          <p:cNvSpPr txBox="1"/>
          <p:nvPr/>
        </p:nvSpPr>
        <p:spPr>
          <a:xfrm>
            <a:off x="7397643" y="5491370"/>
            <a:ext cx="260613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usr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/local/cache/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secrets.json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2696ED8-823C-4AC1-A0BB-1B2DF4BEF8D2}"/>
              </a:ext>
            </a:extLst>
          </p:cNvPr>
          <p:cNvSpPr/>
          <p:nvPr/>
        </p:nvSpPr>
        <p:spPr>
          <a:xfrm>
            <a:off x="2781828" y="5294221"/>
            <a:ext cx="1832810" cy="452921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rgbClr val="569CD6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SecretManagerClient</a:t>
            </a:r>
            <a:endParaRPr lang="en-US" sz="1100" dirty="0">
              <a:solidFill>
                <a:srgbClr val="569CD6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DA5A1B8B-17E9-49BC-9AF4-91D75F460E54}"/>
              </a:ext>
            </a:extLst>
          </p:cNvPr>
          <p:cNvCxnSpPr>
            <a:cxnSpLocks/>
            <a:stCxn id="10" idx="2"/>
            <a:endCxn id="26" idx="1"/>
          </p:cNvCxnSpPr>
          <p:nvPr/>
        </p:nvCxnSpPr>
        <p:spPr>
          <a:xfrm rot="16200000" flipH="1">
            <a:off x="1145276" y="3884129"/>
            <a:ext cx="2736099" cy="5370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7E996ED-F63C-4500-A7DC-FD168CF2B0F8}"/>
              </a:ext>
            </a:extLst>
          </p:cNvPr>
          <p:cNvCxnSpPr>
            <a:cxnSpLocks/>
          </p:cNvCxnSpPr>
          <p:nvPr/>
        </p:nvCxnSpPr>
        <p:spPr>
          <a:xfrm flipV="1">
            <a:off x="2964302" y="5747142"/>
            <a:ext cx="0" cy="6601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3F41CE74-8BD1-4E0A-AFE9-FC7EE38B3BD7}"/>
              </a:ext>
            </a:extLst>
          </p:cNvPr>
          <p:cNvSpPr/>
          <p:nvPr/>
        </p:nvSpPr>
        <p:spPr>
          <a:xfrm>
            <a:off x="2781828" y="4074762"/>
            <a:ext cx="1832810" cy="588453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0" dirty="0" err="1">
                <a:solidFill>
                  <a:srgbClr val="569CD6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InfluxDBClient</a:t>
            </a:r>
            <a:endParaRPr lang="en-US" sz="1200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A222ED1-049E-4F09-AC1F-C6375493776E}"/>
              </a:ext>
            </a:extLst>
          </p:cNvPr>
          <p:cNvCxnSpPr>
            <a:cxnSpLocks/>
          </p:cNvCxnSpPr>
          <p:nvPr/>
        </p:nvCxnSpPr>
        <p:spPr>
          <a:xfrm flipV="1">
            <a:off x="2964302" y="4663215"/>
            <a:ext cx="0" cy="6310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3E0DBE02-3996-496A-829D-58141B527E06}"/>
              </a:ext>
            </a:extLst>
          </p:cNvPr>
          <p:cNvSpPr txBox="1"/>
          <p:nvPr/>
        </p:nvSpPr>
        <p:spPr>
          <a:xfrm>
            <a:off x="2965662" y="4716717"/>
            <a:ext cx="38179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900" b="0">
                <a:solidFill>
                  <a:srgbClr val="569CD6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defRPr>
            </a:lvl1pPr>
          </a:lstStyle>
          <a:p>
            <a:r>
              <a:rPr lang="en-US" sz="800" dirty="0" err="1"/>
              <a:t>dbPassword</a:t>
            </a:r>
            <a:r>
              <a:rPr lang="en-US" sz="800" dirty="0"/>
              <a:t> = await </a:t>
            </a:r>
          </a:p>
          <a:p>
            <a:r>
              <a:rPr lang="en-US" sz="800" dirty="0" err="1"/>
              <a:t>secretManagerClient.GetSecretValueAsync</a:t>
            </a:r>
            <a:r>
              <a:rPr lang="en-US" sz="800" dirty="0"/>
              <a:t>(</a:t>
            </a:r>
            <a:br>
              <a:rPr lang="en-US" sz="800" dirty="0"/>
            </a:br>
            <a:r>
              <a:rPr lang="en-US" sz="800" dirty="0"/>
              <a:t>“</a:t>
            </a:r>
            <a:r>
              <a:rPr lang="en-US" sz="800" dirty="0" err="1"/>
              <a:t>InfluxDbPassword</a:t>
            </a:r>
            <a:r>
              <a:rPr lang="en-US" sz="800" dirty="0"/>
              <a:t>“, …)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8ECB9F5-4306-4A18-BADC-850CE7D59900}"/>
              </a:ext>
            </a:extLst>
          </p:cNvPr>
          <p:cNvSpPr txBox="1"/>
          <p:nvPr/>
        </p:nvSpPr>
        <p:spPr>
          <a:xfrm>
            <a:off x="4614638" y="4000504"/>
            <a:ext cx="24162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b="0" dirty="0" err="1">
                <a:solidFill>
                  <a:srgbClr val="569CD6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influxDBClient</a:t>
            </a:r>
            <a:r>
              <a:rPr lang="en-US" sz="800" b="0" dirty="0">
                <a:solidFill>
                  <a:srgbClr val="569CD6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InfluxDBClientFactory.Create</a:t>
            </a:r>
            <a:r>
              <a:rPr lang="en-US" sz="800" b="0" dirty="0">
                <a:solidFill>
                  <a:srgbClr val="569CD6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</a:p>
          <a:p>
            <a:r>
              <a:rPr lang="en-US" sz="800" b="0" dirty="0" err="1">
                <a:solidFill>
                  <a:srgbClr val="569CD6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url</a:t>
            </a:r>
            <a:r>
              <a:rPr lang="en-US" sz="800" b="0" dirty="0">
                <a:solidFill>
                  <a:srgbClr val="569CD6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, username, 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dbPassword</a:t>
            </a:r>
            <a:r>
              <a:rPr lang="en-US" sz="800" b="0" dirty="0">
                <a:solidFill>
                  <a:srgbClr val="569CD6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);</a:t>
            </a:r>
            <a:endParaRPr lang="en-US" sz="800" b="0" dirty="0">
              <a:solidFill>
                <a:srgbClr val="D4D4D4"/>
              </a:solidFill>
              <a:effectLst/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0581664-4C4F-41AC-8809-6029FD5C0470}"/>
              </a:ext>
            </a:extLst>
          </p:cNvPr>
          <p:cNvSpPr txBox="1"/>
          <p:nvPr/>
        </p:nvSpPr>
        <p:spPr>
          <a:xfrm>
            <a:off x="2513325" y="3713612"/>
            <a:ext cx="60970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latin typeface="Arial Nova Cond" panose="020B0506020202020204" pitchFamily="34" charset="0"/>
              </a:rPr>
              <a:t>“</a:t>
            </a:r>
            <a:r>
              <a:rPr lang="en-US" sz="1100" dirty="0" err="1">
                <a:latin typeface="Arial Nova Cond" panose="020B0506020202020204" pitchFamily="34" charset="0"/>
              </a:rPr>
              <a:t>sampleApp</a:t>
            </a:r>
            <a:r>
              <a:rPr lang="en-US" sz="1100" dirty="0">
                <a:latin typeface="Arial Nova Cond" panose="020B0506020202020204" pitchFamily="34" charset="0"/>
              </a:rPr>
              <a:t>” module</a:t>
            </a:r>
          </a:p>
        </p:txBody>
      </p:sp>
      <p:cxnSp>
        <p:nvCxnSpPr>
          <p:cNvPr id="2" name="Connector: Elbow 1">
            <a:extLst>
              <a:ext uri="{FF2B5EF4-FFF2-40B4-BE49-F238E27FC236}">
                <a16:creationId xmlns:a16="http://schemas.microsoft.com/office/drawing/2014/main" id="{9FABF8EA-A0B1-4B1E-AB68-3A9895C3F009}"/>
              </a:ext>
            </a:extLst>
          </p:cNvPr>
          <p:cNvCxnSpPr>
            <a:cxnSpLocks/>
            <a:endCxn id="1036" idx="1"/>
          </p:cNvCxnSpPr>
          <p:nvPr/>
        </p:nvCxnSpPr>
        <p:spPr>
          <a:xfrm>
            <a:off x="7463560" y="2572738"/>
            <a:ext cx="1343145" cy="4613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2CE497F-9CBA-4588-A3F3-812EAE5F16B5}"/>
              </a:ext>
            </a:extLst>
          </p:cNvPr>
          <p:cNvGrpSpPr/>
          <p:nvPr/>
        </p:nvGrpSpPr>
        <p:grpSpPr>
          <a:xfrm>
            <a:off x="6351808" y="1831836"/>
            <a:ext cx="1304851" cy="309058"/>
            <a:chOff x="9891239" y="2672994"/>
            <a:chExt cx="1304851" cy="309058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9123938A-CC83-4815-AAFE-2EEB2D9A0FED}"/>
                </a:ext>
              </a:extLst>
            </p:cNvPr>
            <p:cNvSpPr txBox="1"/>
            <p:nvPr/>
          </p:nvSpPr>
          <p:spPr>
            <a:xfrm>
              <a:off x="9891239" y="2683553"/>
              <a:ext cx="103299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000"/>
              </a:lvl1pPr>
            </a:lstStyle>
            <a:p>
              <a:pPr algn="r"/>
              <a:r>
                <a:rPr lang="en-US" sz="800" dirty="0">
                  <a:latin typeface="Arial Nova Cond" panose="020B0506020202020204" pitchFamily="34" charset="0"/>
                </a:rPr>
                <a:t>Service Principal</a:t>
              </a:r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0FE0D012-38B4-4F64-826A-10B63FE206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b="7712"/>
            <a:stretch/>
          </p:blipFill>
          <p:spPr>
            <a:xfrm>
              <a:off x="10853037" y="2672994"/>
              <a:ext cx="343053" cy="309058"/>
            </a:xfrm>
            <a:prstGeom prst="rect">
              <a:avLst/>
            </a:prstGeom>
          </p:spPr>
        </p:pic>
      </p:grp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85812B80-F87B-4D13-85CE-4D773FA65B15}"/>
              </a:ext>
            </a:extLst>
          </p:cNvPr>
          <p:cNvCxnSpPr>
            <a:cxnSpLocks/>
            <a:stCxn id="37" idx="0"/>
            <a:endCxn id="1030" idx="3"/>
          </p:cNvCxnSpPr>
          <p:nvPr/>
        </p:nvCxnSpPr>
        <p:spPr>
          <a:xfrm rot="16200000" flipV="1">
            <a:off x="6157914" y="504616"/>
            <a:ext cx="870721" cy="1783719"/>
          </a:xfrm>
          <a:prstGeom prst="bentConnector2">
            <a:avLst/>
          </a:prstGeom>
          <a:ln w="9525">
            <a:prstDash val="lgDashDot"/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0787A1DF-D659-4A42-A7BD-C539F9891149}"/>
              </a:ext>
            </a:extLst>
          </p:cNvPr>
          <p:cNvSpPr txBox="1"/>
          <p:nvPr/>
        </p:nvSpPr>
        <p:spPr>
          <a:xfrm>
            <a:off x="6156261" y="729048"/>
            <a:ext cx="7825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r>
              <a:rPr lang="en-US" dirty="0" err="1">
                <a:latin typeface="Arial Nova Cond" panose="020B0506020202020204" pitchFamily="34" charset="0"/>
              </a:rPr>
              <a:t>AcrPull</a:t>
            </a:r>
            <a:r>
              <a:rPr lang="en-US" dirty="0">
                <a:latin typeface="Arial Nova Cond" panose="020B0506020202020204" pitchFamily="34" charset="0"/>
              </a:rPr>
              <a:t> role</a:t>
            </a:r>
          </a:p>
        </p:txBody>
      </p:sp>
      <p:pic>
        <p:nvPicPr>
          <p:cNvPr id="3" name="Picture 2" descr="See the source image">
            <a:extLst>
              <a:ext uri="{FF2B5EF4-FFF2-40B4-BE49-F238E27FC236}">
                <a16:creationId xmlns:a16="http://schemas.microsoft.com/office/drawing/2014/main" id="{AA859BBB-7220-4F45-915A-743FC1FEBF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21" t="38880" r="8904" b="36363"/>
          <a:stretch/>
        </p:blipFill>
        <p:spPr bwMode="auto">
          <a:xfrm>
            <a:off x="7241524" y="4368988"/>
            <a:ext cx="1443582" cy="354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50664F6-D638-4BBA-B82E-64EF9BCA251F}"/>
              </a:ext>
            </a:extLst>
          </p:cNvPr>
          <p:cNvSpPr txBox="1"/>
          <p:nvPr/>
        </p:nvSpPr>
        <p:spPr>
          <a:xfrm>
            <a:off x="6968821" y="3710506"/>
            <a:ext cx="183281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100">
                <a:latin typeface="Arial Nova Cond" panose="020B0506020202020204" pitchFamily="34" charset="0"/>
              </a:defRPr>
            </a:lvl1pPr>
          </a:lstStyle>
          <a:p>
            <a:r>
              <a:rPr lang="en-US" dirty="0"/>
              <a:t>“</a:t>
            </a:r>
            <a:r>
              <a:rPr lang="en-US" dirty="0" err="1"/>
              <a:t>influxdb</a:t>
            </a:r>
            <a:r>
              <a:rPr lang="en-US" dirty="0"/>
              <a:t>” module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E935596-3BEF-491F-B484-8B1B4CED8529}"/>
              </a:ext>
            </a:extLst>
          </p:cNvPr>
          <p:cNvSpPr txBox="1"/>
          <p:nvPr/>
        </p:nvSpPr>
        <p:spPr>
          <a:xfrm>
            <a:off x="2220553" y="3402556"/>
            <a:ext cx="416028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latin typeface="Arial Nova Cond" panose="020B0506020202020204" pitchFamily="34" charset="0"/>
              </a:rPr>
              <a:t>“</a:t>
            </a:r>
            <a:r>
              <a:rPr lang="en-US" sz="1100" dirty="0" err="1">
                <a:latin typeface="Arial Nova Cond" panose="020B0506020202020204" pitchFamily="34" charset="0"/>
              </a:rPr>
              <a:t>deployment.influxdb.template.json</a:t>
            </a:r>
            <a:r>
              <a:rPr lang="en-US" sz="1100" dirty="0">
                <a:latin typeface="Arial Nova Cond" panose="020B0506020202020204" pitchFamily="34" charset="0"/>
              </a:rPr>
              <a:t>” edge solution</a:t>
            </a: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D877793F-3423-4985-A4F8-20C4FDCAAC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18" t="10038" r="25450" b="10287"/>
          <a:stretch/>
        </p:blipFill>
        <p:spPr bwMode="auto">
          <a:xfrm>
            <a:off x="7822946" y="6367208"/>
            <a:ext cx="377684" cy="400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651D2E4-69F0-4A99-8563-0C5DC63588D4}"/>
              </a:ext>
            </a:extLst>
          </p:cNvPr>
          <p:cNvSpPr txBox="1"/>
          <p:nvPr/>
        </p:nvSpPr>
        <p:spPr>
          <a:xfrm>
            <a:off x="8218185" y="6352427"/>
            <a:ext cx="1109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 Nova Cond" panose="020B0506020202020204" pitchFamily="34" charset="0"/>
              </a:rPr>
              <a:t>Azure IoT Edge RUNTIME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400136E-BEBB-486F-82D4-515152FAFBB4}"/>
              </a:ext>
            </a:extLst>
          </p:cNvPr>
          <p:cNvSpPr/>
          <p:nvPr/>
        </p:nvSpPr>
        <p:spPr>
          <a:xfrm>
            <a:off x="2780386" y="6407330"/>
            <a:ext cx="1832810" cy="3199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latin typeface="Arial Nova Cond" panose="020B0506020202020204" pitchFamily="34" charset="0"/>
              </a:rPr>
              <a:t>CryptoProvider</a:t>
            </a:r>
            <a:endParaRPr lang="en-US" sz="1200" dirty="0">
              <a:latin typeface="Arial Nova Cond" panose="020B0506020202020204" pitchFamily="34" charset="0"/>
            </a:endParaRP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B54AD928-993B-494D-967D-A7B0BA2DEB1D}"/>
              </a:ext>
            </a:extLst>
          </p:cNvPr>
          <p:cNvGrpSpPr/>
          <p:nvPr/>
        </p:nvGrpSpPr>
        <p:grpSpPr>
          <a:xfrm>
            <a:off x="5588099" y="2456576"/>
            <a:ext cx="2068560" cy="612189"/>
            <a:chOff x="6629364" y="753871"/>
            <a:chExt cx="2068560" cy="612189"/>
          </a:xfrm>
        </p:grpSpPr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0144E38D-537F-4D85-B89A-AF08EBD37A2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629364" y="753871"/>
              <a:ext cx="659280" cy="612189"/>
            </a:xfrm>
            <a:prstGeom prst="rect">
              <a:avLst/>
            </a:prstGeom>
          </p:spPr>
        </p:pic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0B4C5FC4-B034-45C3-8083-21E419B9FA1B}"/>
                </a:ext>
              </a:extLst>
            </p:cNvPr>
            <p:cNvSpPr txBox="1"/>
            <p:nvPr/>
          </p:nvSpPr>
          <p:spPr>
            <a:xfrm>
              <a:off x="7081362" y="1084529"/>
              <a:ext cx="161656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Arial Nova Cond" panose="020B0506020202020204" pitchFamily="34" charset="0"/>
                </a:rPr>
                <a:t>Azure Container Apps</a:t>
              </a:r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5B4098B0-34C3-4339-A20B-46D9DF20065A}"/>
              </a:ext>
            </a:extLst>
          </p:cNvPr>
          <p:cNvSpPr txBox="1"/>
          <p:nvPr/>
        </p:nvSpPr>
        <p:spPr>
          <a:xfrm>
            <a:off x="5951914" y="2267068"/>
            <a:ext cx="148973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 err="1">
                <a:latin typeface="Arial Nova Cond" panose="020B0506020202020204" pitchFamily="34" charset="0"/>
              </a:rPr>
              <a:t>SecretDeliveryApp</a:t>
            </a:r>
            <a:endParaRPr lang="en-US" sz="1200" dirty="0">
              <a:latin typeface="Arial Nova Cond" panose="020B0506020202020204" pitchFamily="34" charset="0"/>
            </a:endParaRPr>
          </a:p>
        </p:txBody>
      </p: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3FCC4A0C-A699-403A-B571-D7C26546D649}"/>
              </a:ext>
            </a:extLst>
          </p:cNvPr>
          <p:cNvCxnSpPr>
            <a:cxnSpLocks/>
            <a:stCxn id="37" idx="3"/>
            <a:endCxn id="1028" idx="0"/>
          </p:cNvCxnSpPr>
          <p:nvPr/>
        </p:nvCxnSpPr>
        <p:spPr>
          <a:xfrm>
            <a:off x="7656659" y="1986365"/>
            <a:ext cx="1408896" cy="179488"/>
          </a:xfrm>
          <a:prstGeom prst="bentConnector2">
            <a:avLst/>
          </a:prstGeom>
          <a:ln w="9525">
            <a:prstDash val="lgDashDot"/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24D51C3F-C7E9-4AA4-B71E-51AC03D7EF0A}"/>
              </a:ext>
            </a:extLst>
          </p:cNvPr>
          <p:cNvSpPr txBox="1"/>
          <p:nvPr/>
        </p:nvSpPr>
        <p:spPr>
          <a:xfrm>
            <a:off x="8200630" y="1771225"/>
            <a:ext cx="3802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r>
              <a:rPr lang="en-US" dirty="0">
                <a:latin typeface="Arial Nova Cond" panose="020B0506020202020204" pitchFamily="34" charset="0"/>
              </a:rPr>
              <a:t>role</a:t>
            </a:r>
          </a:p>
        </p:txBody>
      </p:sp>
      <p:cxnSp>
        <p:nvCxnSpPr>
          <p:cNvPr id="1033" name="Straight Arrow Connector 1032">
            <a:extLst>
              <a:ext uri="{FF2B5EF4-FFF2-40B4-BE49-F238E27FC236}">
                <a16:creationId xmlns:a16="http://schemas.microsoft.com/office/drawing/2014/main" id="{B50947AE-8B6B-4779-BFBA-4A9845D4B9D8}"/>
              </a:ext>
            </a:extLst>
          </p:cNvPr>
          <p:cNvCxnSpPr/>
          <p:nvPr/>
        </p:nvCxnSpPr>
        <p:spPr>
          <a:xfrm flipH="1">
            <a:off x="7597942" y="1127219"/>
            <a:ext cx="602688" cy="704617"/>
          </a:xfrm>
          <a:prstGeom prst="straightConnector1">
            <a:avLst/>
          </a:prstGeom>
          <a:ln w="9525">
            <a:prstDash val="lgDashDot"/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5122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7C60881A-3147-4024-8B19-E7C746A159A4}"/>
              </a:ext>
            </a:extLst>
          </p:cNvPr>
          <p:cNvSpPr/>
          <p:nvPr/>
        </p:nvSpPr>
        <p:spPr>
          <a:xfrm>
            <a:off x="4647165" y="1407694"/>
            <a:ext cx="1636818" cy="918909"/>
          </a:xfrm>
          <a:prstGeom prst="rect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532D6D0-D8D8-4497-82A5-3552DB4D9497}"/>
              </a:ext>
            </a:extLst>
          </p:cNvPr>
          <p:cNvSpPr/>
          <p:nvPr/>
        </p:nvSpPr>
        <p:spPr>
          <a:xfrm>
            <a:off x="1522031" y="3157995"/>
            <a:ext cx="7952838" cy="1835110"/>
          </a:xfrm>
          <a:prstGeom prst="rect">
            <a:avLst/>
          </a:prstGeom>
          <a:ln>
            <a:solidFill>
              <a:srgbClr val="00B05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AFC29AB-BAF8-4DF9-A1B2-0E1B11F74D9E}"/>
              </a:ext>
            </a:extLst>
          </p:cNvPr>
          <p:cNvGrpSpPr/>
          <p:nvPr/>
        </p:nvGrpSpPr>
        <p:grpSpPr>
          <a:xfrm>
            <a:off x="4732785" y="1541643"/>
            <a:ext cx="1475084" cy="740601"/>
            <a:chOff x="4304628" y="841206"/>
            <a:chExt cx="1475084" cy="740601"/>
          </a:xfrm>
        </p:grpSpPr>
        <p:pic>
          <p:nvPicPr>
            <p:cNvPr id="1030" name="Picture 6" descr="See the source image">
              <a:extLst>
                <a:ext uri="{FF2B5EF4-FFF2-40B4-BE49-F238E27FC236}">
                  <a16:creationId xmlns:a16="http://schemas.microsoft.com/office/drawing/2014/main" id="{2A09822F-2DC0-4F1B-BB9E-84F8191D47C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920" t="6762" r="18882" b="6381"/>
            <a:stretch/>
          </p:blipFill>
          <p:spPr bwMode="auto">
            <a:xfrm>
              <a:off x="4720010" y="841206"/>
              <a:ext cx="552079" cy="4792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18C1812-13AD-48CC-B0D3-9431E0898AF4}"/>
                </a:ext>
              </a:extLst>
            </p:cNvPr>
            <p:cNvSpPr txBox="1"/>
            <p:nvPr/>
          </p:nvSpPr>
          <p:spPr>
            <a:xfrm>
              <a:off x="4304628" y="1335586"/>
              <a:ext cx="147508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Azure Container Registry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8ACBFC6-029D-47F1-A1D0-1ED06685DC36}"/>
              </a:ext>
            </a:extLst>
          </p:cNvPr>
          <p:cNvGrpSpPr/>
          <p:nvPr/>
        </p:nvGrpSpPr>
        <p:grpSpPr>
          <a:xfrm>
            <a:off x="5837865" y="3355925"/>
            <a:ext cx="1314784" cy="805788"/>
            <a:chOff x="6235002" y="769945"/>
            <a:chExt cx="1314784" cy="80578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DE2DFB2-1CA0-409B-8C30-6233579847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545093" y="769945"/>
              <a:ext cx="659280" cy="612189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5527EA6-243A-406D-BFD9-0A9E374D205A}"/>
                </a:ext>
              </a:extLst>
            </p:cNvPr>
            <p:cNvSpPr txBox="1"/>
            <p:nvPr/>
          </p:nvSpPr>
          <p:spPr>
            <a:xfrm>
              <a:off x="6235002" y="1329512"/>
              <a:ext cx="131478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Azure Container Apps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A510F61-56ED-42E0-87A5-B090FDBB45C2}"/>
              </a:ext>
            </a:extLst>
          </p:cNvPr>
          <p:cNvGrpSpPr/>
          <p:nvPr/>
        </p:nvGrpSpPr>
        <p:grpSpPr>
          <a:xfrm>
            <a:off x="1742489" y="3429000"/>
            <a:ext cx="920445" cy="757927"/>
            <a:chOff x="8056429" y="808366"/>
            <a:chExt cx="920445" cy="757927"/>
          </a:xfrm>
        </p:grpSpPr>
        <p:pic>
          <p:nvPicPr>
            <p:cNvPr id="1032" name="Picture 8" descr="See the source image">
              <a:extLst>
                <a:ext uri="{FF2B5EF4-FFF2-40B4-BE49-F238E27FC236}">
                  <a16:creationId xmlns:a16="http://schemas.microsoft.com/office/drawing/2014/main" id="{CEA7BEC5-A5F6-4C1C-AEF8-2C1D2F04CC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64355" y="808366"/>
              <a:ext cx="508704" cy="4704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F01C87A-1A6C-464E-9B93-C047BB13FAA6}"/>
                </a:ext>
              </a:extLst>
            </p:cNvPr>
            <p:cNvSpPr txBox="1"/>
            <p:nvPr/>
          </p:nvSpPr>
          <p:spPr>
            <a:xfrm>
              <a:off x="8056429" y="1320072"/>
              <a:ext cx="92044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Azure IoT Hub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0674AD4-3B93-4CE7-8588-F15AB4A4D551}"/>
              </a:ext>
            </a:extLst>
          </p:cNvPr>
          <p:cNvGrpSpPr/>
          <p:nvPr/>
        </p:nvGrpSpPr>
        <p:grpSpPr>
          <a:xfrm>
            <a:off x="8151208" y="4276422"/>
            <a:ext cx="1191352" cy="671562"/>
            <a:chOff x="9368201" y="863086"/>
            <a:chExt cx="1191352" cy="671562"/>
          </a:xfrm>
        </p:grpSpPr>
        <p:pic>
          <p:nvPicPr>
            <p:cNvPr id="1036" name="Picture 12" descr="See the source image">
              <a:extLst>
                <a:ext uri="{FF2B5EF4-FFF2-40B4-BE49-F238E27FC236}">
                  <a16:creationId xmlns:a16="http://schemas.microsoft.com/office/drawing/2014/main" id="{2A90732C-F539-41DC-BBBE-8EE70183D1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32893" y="863086"/>
              <a:ext cx="430015" cy="4300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DC526A7-C1F0-4B75-8C88-78E682792851}"/>
                </a:ext>
              </a:extLst>
            </p:cNvPr>
            <p:cNvSpPr txBox="1"/>
            <p:nvPr/>
          </p:nvSpPr>
          <p:spPr>
            <a:xfrm>
              <a:off x="9368201" y="1288427"/>
              <a:ext cx="119135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000"/>
              </a:lvl1pPr>
            </a:lstStyle>
            <a:p>
              <a:r>
                <a:rPr lang="en-US" dirty="0"/>
                <a:t>Azure Log Analytics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0FE710E-9F19-40C0-AC5C-1CD451BC91F3}"/>
              </a:ext>
            </a:extLst>
          </p:cNvPr>
          <p:cNvGrpSpPr/>
          <p:nvPr/>
        </p:nvGrpSpPr>
        <p:grpSpPr>
          <a:xfrm>
            <a:off x="3750085" y="3728367"/>
            <a:ext cx="1059906" cy="805254"/>
            <a:chOff x="10587444" y="764507"/>
            <a:chExt cx="1059906" cy="805254"/>
          </a:xfrm>
        </p:grpSpPr>
        <p:pic>
          <p:nvPicPr>
            <p:cNvPr id="1034" name="Picture 10" descr="See related image detail">
              <a:extLst>
                <a:ext uri="{FF2B5EF4-FFF2-40B4-BE49-F238E27FC236}">
                  <a16:creationId xmlns:a16="http://schemas.microsoft.com/office/drawing/2014/main" id="{BB75325C-BE80-4716-B3AB-888FDA93A3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24907" y="764507"/>
              <a:ext cx="584980" cy="58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2ACD0CC-6F04-4067-8439-7BB4106B3467}"/>
                </a:ext>
              </a:extLst>
            </p:cNvPr>
            <p:cNvSpPr txBox="1"/>
            <p:nvPr/>
          </p:nvSpPr>
          <p:spPr>
            <a:xfrm>
              <a:off x="10587444" y="1323540"/>
              <a:ext cx="10599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Azure Event Grid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4D241D0-F5D6-4665-9CD5-6C50C04D2831}"/>
              </a:ext>
            </a:extLst>
          </p:cNvPr>
          <p:cNvGrpSpPr/>
          <p:nvPr/>
        </p:nvGrpSpPr>
        <p:grpSpPr>
          <a:xfrm>
            <a:off x="8276476" y="3425192"/>
            <a:ext cx="976549" cy="736521"/>
            <a:chOff x="3100254" y="834058"/>
            <a:chExt cx="976549" cy="736521"/>
          </a:xfrm>
        </p:grpSpPr>
        <p:pic>
          <p:nvPicPr>
            <p:cNvPr id="1028" name="Picture 4" descr="See related image detail">
              <a:extLst>
                <a:ext uri="{FF2B5EF4-FFF2-40B4-BE49-F238E27FC236}">
                  <a16:creationId xmlns:a16="http://schemas.microsoft.com/office/drawing/2014/main" id="{650EC945-E073-4979-BA21-343CE6D70B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3522" y="834058"/>
              <a:ext cx="430015" cy="4721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26FE8E9-8258-4E11-90B2-20FF286B149A}"/>
                </a:ext>
              </a:extLst>
            </p:cNvPr>
            <p:cNvSpPr txBox="1"/>
            <p:nvPr/>
          </p:nvSpPr>
          <p:spPr>
            <a:xfrm>
              <a:off x="3100254" y="1324358"/>
              <a:ext cx="97654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Azure </a:t>
              </a:r>
              <a:r>
                <a:rPr lang="en-US" sz="1000" dirty="0" err="1"/>
                <a:t>KeyVault</a:t>
              </a:r>
              <a:endParaRPr lang="en-US" sz="1000" dirty="0"/>
            </a:p>
          </p:txBody>
        </p: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2ED6B8A-00D3-415B-B3FC-88FC4EA40FE5}"/>
              </a:ext>
            </a:extLst>
          </p:cNvPr>
          <p:cNvCxnSpPr>
            <a:stCxn id="6" idx="3"/>
            <a:endCxn id="1028" idx="1"/>
          </p:cNvCxnSpPr>
          <p:nvPr/>
        </p:nvCxnSpPr>
        <p:spPr>
          <a:xfrm flipV="1">
            <a:off x="6807236" y="3661249"/>
            <a:ext cx="1742508" cy="7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67EED9E1-480A-4671-854A-21865EDA3022}"/>
              </a:ext>
            </a:extLst>
          </p:cNvPr>
          <p:cNvSpPr txBox="1"/>
          <p:nvPr/>
        </p:nvSpPr>
        <p:spPr>
          <a:xfrm>
            <a:off x="7151007" y="4461445"/>
            <a:ext cx="122476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AUDIT TRAIL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96903A7-7DD1-4371-B726-E349FB0FACC7}"/>
              </a:ext>
            </a:extLst>
          </p:cNvPr>
          <p:cNvSpPr txBox="1"/>
          <p:nvPr/>
        </p:nvSpPr>
        <p:spPr>
          <a:xfrm>
            <a:off x="6929471" y="3439697"/>
            <a:ext cx="122476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pPr algn="ctr"/>
            <a:r>
              <a:rPr lang="en-US" dirty="0"/>
              <a:t>SECRETS</a:t>
            </a:r>
          </a:p>
        </p:txBody>
      </p: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36B34FA8-545A-4AD4-AD4D-FC55CABA9898}"/>
              </a:ext>
            </a:extLst>
          </p:cNvPr>
          <p:cNvCxnSpPr>
            <a:cxnSpLocks/>
            <a:endCxn id="1034" idx="1"/>
          </p:cNvCxnSpPr>
          <p:nvPr/>
        </p:nvCxnSpPr>
        <p:spPr>
          <a:xfrm>
            <a:off x="2520890" y="3774636"/>
            <a:ext cx="1466658" cy="2462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B3B75856-403A-4275-8D25-969A82F5CCC0}"/>
              </a:ext>
            </a:extLst>
          </p:cNvPr>
          <p:cNvCxnSpPr>
            <a:cxnSpLocks/>
            <a:stCxn id="1034" idx="3"/>
          </p:cNvCxnSpPr>
          <p:nvPr/>
        </p:nvCxnSpPr>
        <p:spPr>
          <a:xfrm flipV="1">
            <a:off x="4572528" y="3783359"/>
            <a:ext cx="1513657" cy="2374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58FEBA7C-7356-4206-AA52-F9116A41C8D1}"/>
              </a:ext>
            </a:extLst>
          </p:cNvPr>
          <p:cNvCxnSpPr>
            <a:cxnSpLocks/>
          </p:cNvCxnSpPr>
          <p:nvPr/>
        </p:nvCxnSpPr>
        <p:spPr>
          <a:xfrm flipH="1">
            <a:off x="2520890" y="3543238"/>
            <a:ext cx="35301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5AD48EC0-E17F-40DA-B39F-FD73D4679917}"/>
              </a:ext>
            </a:extLst>
          </p:cNvPr>
          <p:cNvGrpSpPr/>
          <p:nvPr/>
        </p:nvGrpSpPr>
        <p:grpSpPr>
          <a:xfrm>
            <a:off x="8746884" y="1512685"/>
            <a:ext cx="1350050" cy="767878"/>
            <a:chOff x="4042380" y="358243"/>
            <a:chExt cx="1350050" cy="767878"/>
          </a:xfrm>
        </p:grpSpPr>
        <p:pic>
          <p:nvPicPr>
            <p:cNvPr id="1044" name="Picture 20" descr="See the source image">
              <a:extLst>
                <a:ext uri="{FF2B5EF4-FFF2-40B4-BE49-F238E27FC236}">
                  <a16:creationId xmlns:a16="http://schemas.microsoft.com/office/drawing/2014/main" id="{642512C5-E240-40AD-9E97-6A7B5AE4D95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23" r="62635"/>
            <a:stretch/>
          </p:blipFill>
          <p:spPr bwMode="auto">
            <a:xfrm>
              <a:off x="4441224" y="358243"/>
              <a:ext cx="561472" cy="5434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793721C3-602F-4139-B2D3-C05133142935}"/>
                </a:ext>
              </a:extLst>
            </p:cNvPr>
            <p:cNvSpPr txBox="1"/>
            <p:nvPr/>
          </p:nvSpPr>
          <p:spPr>
            <a:xfrm>
              <a:off x="4042380" y="879900"/>
              <a:ext cx="135005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Azure Active Directory</a:t>
              </a:r>
            </a:p>
          </p:txBody>
        </p:sp>
      </p:grp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BA30DD14-653D-4781-808D-170AE61C2995}"/>
              </a:ext>
            </a:extLst>
          </p:cNvPr>
          <p:cNvCxnSpPr>
            <a:cxnSpLocks/>
            <a:stCxn id="4" idx="2"/>
          </p:cNvCxnSpPr>
          <p:nvPr/>
        </p:nvCxnSpPr>
        <p:spPr>
          <a:xfrm rot="16200000" flipH="1">
            <a:off x="5339178" y="2413392"/>
            <a:ext cx="1114317" cy="8520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or: Elbow 122">
            <a:extLst>
              <a:ext uri="{FF2B5EF4-FFF2-40B4-BE49-F238E27FC236}">
                <a16:creationId xmlns:a16="http://schemas.microsoft.com/office/drawing/2014/main" id="{82AD2820-68B8-4E6E-920A-3707DBBDE40A}"/>
              </a:ext>
            </a:extLst>
          </p:cNvPr>
          <p:cNvCxnSpPr>
            <a:cxnSpLocks/>
          </p:cNvCxnSpPr>
          <p:nvPr/>
        </p:nvCxnSpPr>
        <p:spPr>
          <a:xfrm rot="5400000">
            <a:off x="6519535" y="2421330"/>
            <a:ext cx="1082964" cy="8200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Connector: Elbow 1023">
            <a:extLst>
              <a:ext uri="{FF2B5EF4-FFF2-40B4-BE49-F238E27FC236}">
                <a16:creationId xmlns:a16="http://schemas.microsoft.com/office/drawing/2014/main" id="{2762904E-E081-4E0C-8842-D4056B630364}"/>
              </a:ext>
            </a:extLst>
          </p:cNvPr>
          <p:cNvCxnSpPr>
            <a:cxnSpLocks/>
          </p:cNvCxnSpPr>
          <p:nvPr/>
        </p:nvCxnSpPr>
        <p:spPr>
          <a:xfrm rot="16200000" flipH="1">
            <a:off x="7802036" y="2420064"/>
            <a:ext cx="1069660" cy="820036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254268D-6166-4529-B134-DA207A20F5DF}"/>
              </a:ext>
            </a:extLst>
          </p:cNvPr>
          <p:cNvSpPr txBox="1"/>
          <p:nvPr/>
        </p:nvSpPr>
        <p:spPr>
          <a:xfrm>
            <a:off x="5442555" y="2331248"/>
            <a:ext cx="7179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pPr algn="l"/>
            <a:r>
              <a:rPr lang="en-US" dirty="0"/>
              <a:t>APP IMAGE</a:t>
            </a:r>
          </a:p>
        </p:txBody>
      </p:sp>
      <p:cxnSp>
        <p:nvCxnSpPr>
          <p:cNvPr id="2" name="Connector: Elbow 1">
            <a:extLst>
              <a:ext uri="{FF2B5EF4-FFF2-40B4-BE49-F238E27FC236}">
                <a16:creationId xmlns:a16="http://schemas.microsoft.com/office/drawing/2014/main" id="{9FABF8EA-A0B1-4B1E-AB68-3A9895C3F009}"/>
              </a:ext>
            </a:extLst>
          </p:cNvPr>
          <p:cNvCxnSpPr>
            <a:cxnSpLocks/>
            <a:stCxn id="7" idx="2"/>
            <a:endCxn id="1036" idx="1"/>
          </p:cNvCxnSpPr>
          <p:nvPr/>
        </p:nvCxnSpPr>
        <p:spPr>
          <a:xfrm rot="16200000" flipH="1">
            <a:off x="7340720" y="3316249"/>
            <a:ext cx="329717" cy="20206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2CE497F-9CBA-4588-A3F3-812EAE5F16B5}"/>
              </a:ext>
            </a:extLst>
          </p:cNvPr>
          <p:cNvGrpSpPr/>
          <p:nvPr/>
        </p:nvGrpSpPr>
        <p:grpSpPr>
          <a:xfrm>
            <a:off x="7197727" y="1525429"/>
            <a:ext cx="1034257" cy="723885"/>
            <a:chOff x="10465573" y="2088106"/>
            <a:chExt cx="1034257" cy="723885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0FE0D012-38B4-4F64-826A-10B63FE206B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715989" y="2088106"/>
              <a:ext cx="533427" cy="520727"/>
            </a:xfrm>
            <a:prstGeom prst="rect">
              <a:avLst/>
            </a:prstGeom>
          </p:spPr>
        </p:pic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9123938A-CC83-4815-AAFE-2EEB2D9A0FED}"/>
                </a:ext>
              </a:extLst>
            </p:cNvPr>
            <p:cNvSpPr txBox="1"/>
            <p:nvPr/>
          </p:nvSpPr>
          <p:spPr>
            <a:xfrm>
              <a:off x="10465573" y="2565770"/>
              <a:ext cx="1034257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000"/>
              </a:lvl1pPr>
            </a:lstStyle>
            <a:p>
              <a:r>
                <a:rPr lang="en-US" dirty="0"/>
                <a:t>Service Principal</a:t>
              </a:r>
            </a:p>
          </p:txBody>
        </p:sp>
      </p:grp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85812B80-F87B-4D13-85CE-4D773FA65B15}"/>
              </a:ext>
            </a:extLst>
          </p:cNvPr>
          <p:cNvCxnSpPr>
            <a:cxnSpLocks/>
            <a:stCxn id="37" idx="1"/>
            <a:endCxn id="1030" idx="3"/>
          </p:cNvCxnSpPr>
          <p:nvPr/>
        </p:nvCxnSpPr>
        <p:spPr>
          <a:xfrm rot="10800000">
            <a:off x="5700247" y="1781251"/>
            <a:ext cx="1747897" cy="4542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34DE0772-6EE8-4F55-B2A0-8AAAC8C2721F}"/>
              </a:ext>
            </a:extLst>
          </p:cNvPr>
          <p:cNvCxnSpPr>
            <a:cxnSpLocks/>
            <a:stCxn id="1044" idx="1"/>
            <a:endCxn id="37" idx="3"/>
          </p:cNvCxnSpPr>
          <p:nvPr/>
        </p:nvCxnSpPr>
        <p:spPr>
          <a:xfrm rot="10800000" flipV="1">
            <a:off x="7981570" y="1784403"/>
            <a:ext cx="1164158" cy="138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0787A1DF-D659-4A42-A7BD-C539F9891149}"/>
              </a:ext>
            </a:extLst>
          </p:cNvPr>
          <p:cNvSpPr txBox="1"/>
          <p:nvPr/>
        </p:nvSpPr>
        <p:spPr>
          <a:xfrm>
            <a:off x="6338729" y="1562084"/>
            <a:ext cx="7825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r>
              <a:rPr lang="en-US" dirty="0" err="1"/>
              <a:t>AcrPull</a:t>
            </a:r>
            <a:r>
              <a:rPr lang="en-US" dirty="0"/>
              <a:t> role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9F0F370-A794-4566-B378-7C1AB72BE06C}"/>
              </a:ext>
            </a:extLst>
          </p:cNvPr>
          <p:cNvSpPr txBox="1"/>
          <p:nvPr/>
        </p:nvSpPr>
        <p:spPr>
          <a:xfrm>
            <a:off x="8107112" y="2603513"/>
            <a:ext cx="5373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r>
              <a:rPr lang="en-US" dirty="0"/>
              <a:t>?? role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A7E78FA-4CC1-4EB7-A5E2-BB950D3AC2F1}"/>
              </a:ext>
            </a:extLst>
          </p:cNvPr>
          <p:cNvSpPr txBox="1"/>
          <p:nvPr/>
        </p:nvSpPr>
        <p:spPr>
          <a:xfrm>
            <a:off x="1461873" y="2888951"/>
            <a:ext cx="11438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deployAll.sh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1B4D491-200F-4FAC-9929-76CD0E4C175F}"/>
              </a:ext>
            </a:extLst>
          </p:cNvPr>
          <p:cNvSpPr txBox="1"/>
          <p:nvPr/>
        </p:nvSpPr>
        <p:spPr>
          <a:xfrm>
            <a:off x="4572528" y="1144584"/>
            <a:ext cx="166717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PRE-REQUISITE</a:t>
            </a:r>
          </a:p>
        </p:txBody>
      </p:sp>
    </p:spTree>
    <p:extLst>
      <p:ext uri="{BB962C8B-B14F-4D97-AF65-F5344CB8AC3E}">
        <p14:creationId xmlns:p14="http://schemas.microsoft.com/office/powerpoint/2010/main" val="377857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278B6650-E555-466B-82DD-BFAA9EE21385}"/>
              </a:ext>
            </a:extLst>
          </p:cNvPr>
          <p:cNvSpPr/>
          <p:nvPr/>
        </p:nvSpPr>
        <p:spPr>
          <a:xfrm>
            <a:off x="1784599" y="3648118"/>
            <a:ext cx="8162580" cy="2563010"/>
          </a:xfrm>
          <a:prstGeom prst="roundRect">
            <a:avLst>
              <a:gd name="adj" fmla="val 434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640122-F9F0-4651-B039-C234418BF22D}"/>
              </a:ext>
            </a:extLst>
          </p:cNvPr>
          <p:cNvSpPr/>
          <p:nvPr/>
        </p:nvSpPr>
        <p:spPr>
          <a:xfrm>
            <a:off x="7030862" y="4040958"/>
            <a:ext cx="2195476" cy="997844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AEF91B3-317A-4AC7-9752-3F5D697AC46D}"/>
              </a:ext>
            </a:extLst>
          </p:cNvPr>
          <p:cNvSpPr/>
          <p:nvPr/>
        </p:nvSpPr>
        <p:spPr>
          <a:xfrm>
            <a:off x="2568863" y="4047038"/>
            <a:ext cx="4216859" cy="2052020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0FA12451-5CF3-4ECF-B2F8-9BADEEE76E0C}"/>
              </a:ext>
            </a:extLst>
          </p:cNvPr>
          <p:cNvCxnSpPr>
            <a:cxnSpLocks/>
          </p:cNvCxnSpPr>
          <p:nvPr/>
        </p:nvCxnSpPr>
        <p:spPr>
          <a:xfrm flipV="1">
            <a:off x="4622479" y="5671078"/>
            <a:ext cx="2442349" cy="135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5E9D7D3-6FCB-4911-9430-8D214BDDF5E6}"/>
              </a:ext>
            </a:extLst>
          </p:cNvPr>
          <p:cNvCxnSpPr>
            <a:cxnSpLocks/>
          </p:cNvCxnSpPr>
          <p:nvPr/>
        </p:nvCxnSpPr>
        <p:spPr>
          <a:xfrm>
            <a:off x="4620071" y="4681065"/>
            <a:ext cx="2585800" cy="100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6AFAB64A-C9D6-413B-A8C5-37D668E936B1}"/>
              </a:ext>
            </a:extLst>
          </p:cNvPr>
          <p:cNvSpPr txBox="1"/>
          <p:nvPr/>
        </p:nvSpPr>
        <p:spPr>
          <a:xfrm>
            <a:off x="7397643" y="5453507"/>
            <a:ext cx="183473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encrypted secrets store</a:t>
            </a:r>
          </a:p>
        </p:txBody>
      </p:sp>
      <p:pic>
        <p:nvPicPr>
          <p:cNvPr id="1040" name="Picture 16" descr="See the source image">
            <a:extLst>
              <a:ext uri="{FF2B5EF4-FFF2-40B4-BE49-F238E27FC236}">
                <a16:creationId xmlns:a16="http://schemas.microsoft.com/office/drawing/2014/main" id="{9AE115E1-77A8-47CC-AD9C-C8C64FF2EF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4828" y="5479562"/>
            <a:ext cx="339558" cy="360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See related image detail">
            <a:extLst>
              <a:ext uri="{FF2B5EF4-FFF2-40B4-BE49-F238E27FC236}">
                <a16:creationId xmlns:a16="http://schemas.microsoft.com/office/drawing/2014/main" id="{1C691ACB-EADE-4C97-B0B1-9807C68EA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7785" y="4245568"/>
            <a:ext cx="458245" cy="564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54E692B2-A5E1-4DF6-9FF8-EFE62655F428}"/>
              </a:ext>
            </a:extLst>
          </p:cNvPr>
          <p:cNvSpPr txBox="1"/>
          <p:nvPr/>
        </p:nvSpPr>
        <p:spPr>
          <a:xfrm>
            <a:off x="7397643" y="5641766"/>
            <a:ext cx="260613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usr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/local/cache/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secrets.json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2696ED8-823C-4AC1-A0BB-1B2DF4BEF8D2}"/>
              </a:ext>
            </a:extLst>
          </p:cNvPr>
          <p:cNvSpPr/>
          <p:nvPr/>
        </p:nvSpPr>
        <p:spPr>
          <a:xfrm>
            <a:off x="2781828" y="5444617"/>
            <a:ext cx="1832810" cy="4529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rgbClr val="569CD6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SecretManagerClient</a:t>
            </a:r>
            <a:endParaRPr lang="en-US" sz="1100" dirty="0">
              <a:solidFill>
                <a:srgbClr val="569CD6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41CE74-8BD1-4E0A-AFE9-FC7EE38B3BD7}"/>
              </a:ext>
            </a:extLst>
          </p:cNvPr>
          <p:cNvSpPr/>
          <p:nvPr/>
        </p:nvSpPr>
        <p:spPr>
          <a:xfrm>
            <a:off x="2781828" y="4225158"/>
            <a:ext cx="1832810" cy="58845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0" dirty="0" err="1">
                <a:solidFill>
                  <a:srgbClr val="569CD6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InfluxDBClient</a:t>
            </a:r>
            <a:endParaRPr lang="en-US" sz="1200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A222ED1-049E-4F09-AC1F-C6375493776E}"/>
              </a:ext>
            </a:extLst>
          </p:cNvPr>
          <p:cNvCxnSpPr>
            <a:cxnSpLocks/>
          </p:cNvCxnSpPr>
          <p:nvPr/>
        </p:nvCxnSpPr>
        <p:spPr>
          <a:xfrm flipV="1">
            <a:off x="2964302" y="4813611"/>
            <a:ext cx="0" cy="6310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3E0DBE02-3996-496A-829D-58141B527E06}"/>
              </a:ext>
            </a:extLst>
          </p:cNvPr>
          <p:cNvSpPr txBox="1"/>
          <p:nvPr/>
        </p:nvSpPr>
        <p:spPr>
          <a:xfrm>
            <a:off x="2965662" y="4867113"/>
            <a:ext cx="3563893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900" b="0">
                <a:solidFill>
                  <a:srgbClr val="569CD6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defRPr>
            </a:lvl1pPr>
          </a:lstStyle>
          <a:p>
            <a:r>
              <a:rPr lang="en-US" dirty="0" err="1"/>
              <a:t>dbPassword</a:t>
            </a:r>
            <a:r>
              <a:rPr lang="en-US" dirty="0"/>
              <a:t> = await </a:t>
            </a:r>
          </a:p>
          <a:p>
            <a:r>
              <a:rPr lang="en-US" dirty="0" err="1"/>
              <a:t>secretManagerClient.GetSecretValueAsync</a:t>
            </a:r>
            <a:r>
              <a:rPr lang="en-US" dirty="0"/>
              <a:t>(</a:t>
            </a:r>
            <a:br>
              <a:rPr lang="en-US" dirty="0"/>
            </a:br>
            <a:r>
              <a:rPr lang="en-US" dirty="0"/>
              <a:t>“</a:t>
            </a:r>
            <a:r>
              <a:rPr lang="en-US" dirty="0" err="1"/>
              <a:t>InfluxDbPassword</a:t>
            </a:r>
            <a:r>
              <a:rPr lang="en-US" dirty="0"/>
              <a:t>“, …)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8ECB9F5-4306-4A18-BADC-850CE7D59900}"/>
              </a:ext>
            </a:extLst>
          </p:cNvPr>
          <p:cNvSpPr txBox="1"/>
          <p:nvPr/>
        </p:nvSpPr>
        <p:spPr>
          <a:xfrm>
            <a:off x="4614638" y="4150900"/>
            <a:ext cx="2416224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0" dirty="0" err="1">
                <a:solidFill>
                  <a:srgbClr val="569CD6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influxDBClient</a:t>
            </a:r>
            <a:r>
              <a:rPr lang="en-US" sz="900" b="0" dirty="0">
                <a:solidFill>
                  <a:srgbClr val="569CD6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US" sz="900" b="0" dirty="0" err="1">
                <a:solidFill>
                  <a:srgbClr val="569CD6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InfluxDBClientFactory.Create</a:t>
            </a:r>
            <a:r>
              <a:rPr lang="en-US" sz="900" b="0" dirty="0">
                <a:solidFill>
                  <a:srgbClr val="569CD6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</a:p>
          <a:p>
            <a:r>
              <a:rPr lang="en-US" sz="900" b="0" dirty="0" err="1">
                <a:solidFill>
                  <a:srgbClr val="569CD6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url</a:t>
            </a:r>
            <a:r>
              <a:rPr lang="en-US" sz="900" b="0" dirty="0">
                <a:solidFill>
                  <a:srgbClr val="569CD6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, username, </a:t>
            </a:r>
            <a:r>
              <a:rPr lang="en-US" sz="900" b="0" dirty="0" err="1">
                <a:solidFill>
                  <a:srgbClr val="569CD6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dbPassword</a:t>
            </a:r>
            <a:r>
              <a:rPr lang="en-US" sz="900" b="0" dirty="0">
                <a:solidFill>
                  <a:srgbClr val="569CD6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);</a:t>
            </a:r>
            <a:endParaRPr lang="en-US" sz="900" b="0" dirty="0">
              <a:solidFill>
                <a:srgbClr val="D4D4D4"/>
              </a:solidFill>
              <a:effectLst/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0581664-4C4F-41AC-8809-6029FD5C0470}"/>
              </a:ext>
            </a:extLst>
          </p:cNvPr>
          <p:cNvSpPr txBox="1"/>
          <p:nvPr/>
        </p:nvSpPr>
        <p:spPr>
          <a:xfrm>
            <a:off x="2563000" y="3774538"/>
            <a:ext cx="60970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“</a:t>
            </a:r>
            <a:r>
              <a:rPr lang="en-US" sz="1400" dirty="0" err="1"/>
              <a:t>sampleApp</a:t>
            </a:r>
            <a:r>
              <a:rPr lang="en-US" sz="1400" dirty="0"/>
              <a:t>” module</a:t>
            </a:r>
          </a:p>
        </p:txBody>
      </p:sp>
      <p:pic>
        <p:nvPicPr>
          <p:cNvPr id="3" name="Picture 2" descr="See the source image">
            <a:extLst>
              <a:ext uri="{FF2B5EF4-FFF2-40B4-BE49-F238E27FC236}">
                <a16:creationId xmlns:a16="http://schemas.microsoft.com/office/drawing/2014/main" id="{AA859BBB-7220-4F45-915A-743FC1FEBF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21" t="38880" r="8904" b="36363"/>
          <a:stretch/>
        </p:blipFill>
        <p:spPr bwMode="auto">
          <a:xfrm>
            <a:off x="7732048" y="4345878"/>
            <a:ext cx="1443582" cy="354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50664F6-D638-4BBA-B82E-64EF9BCA251F}"/>
              </a:ext>
            </a:extLst>
          </p:cNvPr>
          <p:cNvSpPr txBox="1"/>
          <p:nvPr/>
        </p:nvSpPr>
        <p:spPr>
          <a:xfrm>
            <a:off x="6914476" y="3758493"/>
            <a:ext cx="18328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“</a:t>
            </a:r>
            <a:r>
              <a:rPr lang="en-US" sz="1400" dirty="0" err="1"/>
              <a:t>influxdb</a:t>
            </a:r>
            <a:r>
              <a:rPr lang="en-US" sz="1400" dirty="0"/>
              <a:t>” module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E935596-3BEF-491F-B484-8B1B4CED8529}"/>
              </a:ext>
            </a:extLst>
          </p:cNvPr>
          <p:cNvSpPr txBox="1"/>
          <p:nvPr/>
        </p:nvSpPr>
        <p:spPr>
          <a:xfrm>
            <a:off x="2359420" y="3376583"/>
            <a:ext cx="41602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“</a:t>
            </a:r>
            <a:r>
              <a:rPr lang="en-US" sz="1400" dirty="0" err="1"/>
              <a:t>deployment.influxdb.template.json</a:t>
            </a:r>
            <a:r>
              <a:rPr lang="en-US" sz="1400" dirty="0"/>
              <a:t>” edge solution</a:t>
            </a:r>
          </a:p>
        </p:txBody>
      </p:sp>
    </p:spTree>
    <p:extLst>
      <p:ext uri="{BB962C8B-B14F-4D97-AF65-F5344CB8AC3E}">
        <p14:creationId xmlns:p14="http://schemas.microsoft.com/office/powerpoint/2010/main" val="1287367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310</Words>
  <Application>Microsoft Office PowerPoint</Application>
  <PresentationFormat>Widescreen</PresentationFormat>
  <Paragraphs>92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Arial Nova Cond</vt:lpstr>
      <vt:lpstr>Calibri</vt:lpstr>
      <vt:lpstr>Calibri Light</vt:lpstr>
      <vt:lpstr>Cascadia Code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Vitaliy Slepakov</dc:creator>
  <cp:lastModifiedBy>Arturo Lotito</cp:lastModifiedBy>
  <cp:revision>18</cp:revision>
  <dcterms:created xsi:type="dcterms:W3CDTF">2021-09-09T08:43:54Z</dcterms:created>
  <dcterms:modified xsi:type="dcterms:W3CDTF">2022-01-28T16:23:16Z</dcterms:modified>
</cp:coreProperties>
</file>