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69" r:id="rId7"/>
    <p:sldId id="271" r:id="rId8"/>
    <p:sldId id="26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75B854-4144-4F0E-B1D8-706342EFDACF}"/>
              </a:ext>
            </a:extLst>
          </p:cNvPr>
          <p:cNvSpPr/>
          <p:nvPr/>
        </p:nvSpPr>
        <p:spPr>
          <a:xfrm>
            <a:off x="1798685" y="6297614"/>
            <a:ext cx="8162580" cy="554063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55082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3956210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3956211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520682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530669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303111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329166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64937" y="1274528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491370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294221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45276" y="3884129"/>
            <a:ext cx="2736099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747142"/>
            <a:ext cx="0" cy="660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074762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663215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716717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 err="1"/>
              <a:t>dbPassword</a:t>
            </a:r>
            <a:r>
              <a:rPr lang="en-US" sz="800" dirty="0"/>
              <a:t> = await </a:t>
            </a:r>
          </a:p>
          <a:p>
            <a:r>
              <a:rPr lang="en-US" sz="800" dirty="0" err="1"/>
              <a:t>secretManagerClient.GetSecretValueAsync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“</a:t>
            </a:r>
            <a:r>
              <a:rPr lang="en-US" sz="800" dirty="0" err="1"/>
              <a:t>InfluxDbPassword</a:t>
            </a:r>
            <a:r>
              <a:rPr lang="en-US" sz="800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000504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13325" y="3713612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sampleApp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241524" y="436898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68821" y="3710506"/>
            <a:ext cx="1832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influxdb</a:t>
            </a:r>
            <a:r>
              <a:rPr lang="en-US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220553" y="3402556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deployment.influxdb.template.json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7822946" y="63672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8218185" y="6352427"/>
            <a:ext cx="11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Azure IoT Edge RUNTIME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0386" y="6407330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6120724" y="195545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8194357" y="364980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4125680" y="348490"/>
            <a:ext cx="1063962" cy="472114"/>
            <a:chOff x="2739575" y="834058"/>
            <a:chExt cx="1063962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2739575" y="870060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619811" y="596368"/>
            <a:ext cx="7822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6130073" y="4578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8AB8508-DCAB-4C47-B7F2-7953C0F9A2D4}"/>
              </a:ext>
            </a:extLst>
          </p:cNvPr>
          <p:cNvGrpSpPr/>
          <p:nvPr/>
        </p:nvGrpSpPr>
        <p:grpSpPr>
          <a:xfrm>
            <a:off x="2051878" y="3463922"/>
            <a:ext cx="9718567" cy="2935358"/>
            <a:chOff x="354051" y="3047742"/>
            <a:chExt cx="11162207" cy="3583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533D81-AB13-47B8-AFB8-EF7CA3128E98}"/>
                </a:ext>
              </a:extLst>
            </p:cNvPr>
            <p:cNvSpPr/>
            <p:nvPr/>
          </p:nvSpPr>
          <p:spPr>
            <a:xfrm>
              <a:off x="357447" y="3050771"/>
              <a:ext cx="10048115" cy="358060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ova Cond" panose="020B0506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A511D-2FFB-4E1A-8CCE-8B7B66A43008}"/>
                </a:ext>
              </a:extLst>
            </p:cNvPr>
            <p:cNvSpPr/>
            <p:nvPr/>
          </p:nvSpPr>
          <p:spPr>
            <a:xfrm>
              <a:off x="1118566" y="3539987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Arial Nova Cond" panose="020B0506020202020204" pitchFamily="34" charset="0"/>
                </a:rPr>
                <a:t>IdentityServiceCryptoProvider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0FAB9F-3673-4D3B-9F1E-B732FB73A1F9}"/>
                </a:ext>
              </a:extLst>
            </p:cNvPr>
            <p:cNvSpPr/>
            <p:nvPr/>
          </p:nvSpPr>
          <p:spPr>
            <a:xfrm>
              <a:off x="1113428" y="4498470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dk1"/>
                  </a:solidFill>
                  <a:latin typeface="Arial Nova Cond" panose="020B0506020202020204" pitchFamily="34" charset="0"/>
                </a:rPr>
                <a:t>WorkloadApiCryptoProvider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B214EC-9D48-48D3-8340-CDDA1F75C3A1}"/>
                </a:ext>
              </a:extLst>
            </p:cNvPr>
            <p:cNvSpPr/>
            <p:nvPr/>
          </p:nvSpPr>
          <p:spPr>
            <a:xfrm>
              <a:off x="1113428" y="5446353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dk1"/>
                  </a:solidFill>
                  <a:latin typeface="Arial Nova Cond" panose="020B0506020202020204" pitchFamily="34" charset="0"/>
                </a:rPr>
                <a:t>AzureKeyVaultCryptoProvider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FF48F8-0259-4C0C-85F0-8774864B07AE}"/>
                </a:ext>
              </a:extLst>
            </p:cNvPr>
            <p:cNvSpPr/>
            <p:nvPr/>
          </p:nvSpPr>
          <p:spPr>
            <a:xfrm>
              <a:off x="4721277" y="4339882"/>
              <a:ext cx="2238838" cy="109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Arial Nova Cond" panose="020B0506020202020204" pitchFamily="34" charset="0"/>
                </a:rPr>
                <a:t>SecretManagerClient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3DC314-E595-41EB-A6B4-78217A355FCF}"/>
                </a:ext>
              </a:extLst>
            </p:cNvPr>
            <p:cNvCxnSpPr>
              <a:cxnSpLocks/>
              <a:stCxn id="24" idx="1"/>
              <a:endCxn id="7" idx="3"/>
            </p:cNvCxnSpPr>
            <p:nvPr/>
          </p:nvCxnSpPr>
          <p:spPr>
            <a:xfrm flipH="1" flipV="1">
              <a:off x="3804997" y="3925864"/>
              <a:ext cx="916280" cy="96367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FC5E48-82D7-4C2F-A147-C91793BB7CB6}"/>
                </a:ext>
              </a:extLst>
            </p:cNvPr>
            <p:cNvCxnSpPr>
              <a:cxnSpLocks/>
              <a:stCxn id="24" idx="1"/>
              <a:endCxn id="18" idx="3"/>
            </p:cNvCxnSpPr>
            <p:nvPr/>
          </p:nvCxnSpPr>
          <p:spPr>
            <a:xfrm flipH="1" flipV="1">
              <a:off x="3799859" y="4884347"/>
              <a:ext cx="921418" cy="519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A280485-871B-4717-9780-4F72D7263FF4}"/>
                </a:ext>
              </a:extLst>
            </p:cNvPr>
            <p:cNvCxnSpPr>
              <a:cxnSpLocks/>
              <a:stCxn id="24" idx="1"/>
              <a:endCxn id="19" idx="3"/>
            </p:cNvCxnSpPr>
            <p:nvPr/>
          </p:nvCxnSpPr>
          <p:spPr>
            <a:xfrm flipH="1">
              <a:off x="3799859" y="4889540"/>
              <a:ext cx="921418" cy="94269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611839-6498-4F46-9AB1-12395C1B8B68}"/>
                </a:ext>
              </a:extLst>
            </p:cNvPr>
            <p:cNvSpPr txBox="1"/>
            <p:nvPr/>
          </p:nvSpPr>
          <p:spPr>
            <a:xfrm>
              <a:off x="3874258" y="4572620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079C19-D337-4491-9304-23AD33861EB8}"/>
                </a:ext>
              </a:extLst>
            </p:cNvPr>
            <p:cNvSpPr txBox="1"/>
            <p:nvPr/>
          </p:nvSpPr>
          <p:spPr>
            <a:xfrm>
              <a:off x="4145088" y="3991972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66351E-B304-4A9B-9145-0EA2CBC7F85E}"/>
                </a:ext>
              </a:extLst>
            </p:cNvPr>
            <p:cNvSpPr txBox="1"/>
            <p:nvPr/>
          </p:nvSpPr>
          <p:spPr>
            <a:xfrm>
              <a:off x="5322304" y="3411028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69A67-09AA-4906-A208-76D8278FFAB3}"/>
                </a:ext>
              </a:extLst>
            </p:cNvPr>
            <p:cNvSpPr txBox="1"/>
            <p:nvPr/>
          </p:nvSpPr>
          <p:spPr>
            <a:xfrm>
              <a:off x="354051" y="3047742"/>
              <a:ext cx="2381854" cy="338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Arial Nova Cond" panose="020B0506020202020204" pitchFamily="34" charset="0"/>
                </a:rPr>
                <a:t>SecretManager</a:t>
              </a:r>
              <a:r>
                <a:rPr lang="en-US" sz="1200" dirty="0">
                  <a:latin typeface="Arial Nova Cond" panose="020B0506020202020204" pitchFamily="34" charset="0"/>
                </a:rPr>
                <a:t> </a:t>
              </a:r>
              <a:r>
                <a:rPr lang="en-US" sz="1200" dirty="0" err="1">
                  <a:latin typeface="Arial Nova Cond" panose="020B0506020202020204" pitchFamily="34" charset="0"/>
                </a:rPr>
                <a:t>Nuget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83A095-8066-4B56-A565-E18C2500A805}"/>
                </a:ext>
              </a:extLst>
            </p:cNvPr>
            <p:cNvSpPr txBox="1"/>
            <p:nvPr/>
          </p:nvSpPr>
          <p:spPr>
            <a:xfrm>
              <a:off x="7851251" y="6233648"/>
              <a:ext cx="195217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stores encrypted secrets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BA5043-53A3-4D24-BE67-7368FCA06321}"/>
                </a:ext>
              </a:extLst>
            </p:cNvPr>
            <p:cNvSpPr txBox="1"/>
            <p:nvPr/>
          </p:nvSpPr>
          <p:spPr>
            <a:xfrm>
              <a:off x="4105219" y="5333483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D1631F7-3F89-4174-829B-7FC9DD901F15}"/>
                </a:ext>
              </a:extLst>
            </p:cNvPr>
            <p:cNvCxnSpPr>
              <a:cxnSpLocks/>
              <a:stCxn id="24" idx="3"/>
              <a:endCxn id="46" idx="1"/>
            </p:cNvCxnSpPr>
            <p:nvPr/>
          </p:nvCxnSpPr>
          <p:spPr>
            <a:xfrm flipV="1">
              <a:off x="6960115" y="3934365"/>
              <a:ext cx="928526" cy="95517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110961-6177-4C89-863E-DC7B30BDC55D}"/>
                </a:ext>
              </a:extLst>
            </p:cNvPr>
            <p:cNvSpPr/>
            <p:nvPr/>
          </p:nvSpPr>
          <p:spPr>
            <a:xfrm>
              <a:off x="7888641" y="3548488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RemoteSecretStore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3B2C51-89DF-41A7-92CB-427339DBFCF4}"/>
                </a:ext>
              </a:extLst>
            </p:cNvPr>
            <p:cNvSpPr/>
            <p:nvPr/>
          </p:nvSpPr>
          <p:spPr>
            <a:xfrm>
              <a:off x="7883503" y="4506971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FileSecretStore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07302-B6A3-4F9E-A694-8CEAA2A1A13F}"/>
                </a:ext>
              </a:extLst>
            </p:cNvPr>
            <p:cNvSpPr/>
            <p:nvPr/>
          </p:nvSpPr>
          <p:spPr>
            <a:xfrm>
              <a:off x="7883503" y="5454854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InMemorySecretStore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EAAADBD-3E31-483D-BA54-594106561DAD}"/>
                </a:ext>
              </a:extLst>
            </p:cNvPr>
            <p:cNvCxnSpPr>
              <a:cxnSpLocks/>
              <a:stCxn id="24" idx="3"/>
              <a:endCxn id="48" idx="1"/>
            </p:cNvCxnSpPr>
            <p:nvPr/>
          </p:nvCxnSpPr>
          <p:spPr>
            <a:xfrm>
              <a:off x="6960115" y="4889540"/>
              <a:ext cx="923388" cy="95119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BF17B72-9E20-483C-BE3F-9722172B1864}"/>
                </a:ext>
              </a:extLst>
            </p:cNvPr>
            <p:cNvCxnSpPr>
              <a:cxnSpLocks/>
              <a:stCxn id="24" idx="3"/>
              <a:endCxn id="47" idx="1"/>
            </p:cNvCxnSpPr>
            <p:nvPr/>
          </p:nvCxnSpPr>
          <p:spPr>
            <a:xfrm>
              <a:off x="6960115" y="4889540"/>
              <a:ext cx="923388" cy="330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C6C0C5-2D3B-49BC-8323-BB736919F701}"/>
                </a:ext>
              </a:extLst>
            </p:cNvPr>
            <p:cNvSpPr txBox="1"/>
            <p:nvPr/>
          </p:nvSpPr>
          <p:spPr>
            <a:xfrm>
              <a:off x="7293186" y="4599398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6CFE3C-8A93-49D9-8BE8-3097905CA8FA}"/>
                </a:ext>
              </a:extLst>
            </p:cNvPr>
            <p:cNvSpPr txBox="1"/>
            <p:nvPr/>
          </p:nvSpPr>
          <p:spPr>
            <a:xfrm>
              <a:off x="7034514" y="4011187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F82517-9857-41E2-A67D-3C336F002D6A}"/>
                </a:ext>
              </a:extLst>
            </p:cNvPr>
            <p:cNvSpPr txBox="1"/>
            <p:nvPr/>
          </p:nvSpPr>
          <p:spPr>
            <a:xfrm>
              <a:off x="7015718" y="5355832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9" name="Cylinder 58">
              <a:extLst>
                <a:ext uri="{FF2B5EF4-FFF2-40B4-BE49-F238E27FC236}">
                  <a16:creationId xmlns:a16="http://schemas.microsoft.com/office/drawing/2014/main" id="{E5B6A02C-84BF-4D20-98C4-BED9ADC8595C}"/>
                </a:ext>
              </a:extLst>
            </p:cNvPr>
            <p:cNvSpPr/>
            <p:nvPr/>
          </p:nvSpPr>
          <p:spPr>
            <a:xfrm>
              <a:off x="10706123" y="4499201"/>
              <a:ext cx="810135" cy="794849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  <a:t>File</a:t>
              </a:r>
              <a:b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</a:br>
              <a: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  <a:t>System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A68427-E302-4655-9E29-31DAF6D25098}"/>
                </a:ext>
              </a:extLst>
            </p:cNvPr>
            <p:cNvCxnSpPr>
              <a:cxnSpLocks/>
              <a:stCxn id="47" idx="3"/>
              <a:endCxn id="59" idx="2"/>
            </p:cNvCxnSpPr>
            <p:nvPr/>
          </p:nvCxnSpPr>
          <p:spPr>
            <a:xfrm>
              <a:off x="9847354" y="4892848"/>
              <a:ext cx="858769" cy="377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810AE9-4A8C-497C-AF82-0C54CCF46553}"/>
                </a:ext>
              </a:extLst>
            </p:cNvPr>
            <p:cNvSpPr txBox="1"/>
            <p:nvPr/>
          </p:nvSpPr>
          <p:spPr>
            <a:xfrm>
              <a:off x="1478699" y="6255652"/>
              <a:ext cx="1872789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encrypt/decrypt secrets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D2E9B0-B05D-4F23-A971-9D7858293162}"/>
              </a:ext>
            </a:extLst>
          </p:cNvPr>
          <p:cNvCxnSpPr>
            <a:cxnSpLocks/>
          </p:cNvCxnSpPr>
          <p:nvPr/>
        </p:nvCxnSpPr>
        <p:spPr>
          <a:xfrm>
            <a:off x="5257821" y="584547"/>
            <a:ext cx="838179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5E5ABA-DE58-4122-B719-5D8B82D0B491}"/>
              </a:ext>
            </a:extLst>
          </p:cNvPr>
          <p:cNvSpPr/>
          <p:nvPr/>
        </p:nvSpPr>
        <p:spPr>
          <a:xfrm>
            <a:off x="2051878" y="1973177"/>
            <a:ext cx="8748564" cy="742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ova Cond" panose="020B0506020202020204" pitchFamily="34" charset="0"/>
              </a:rPr>
              <a:t>your application consuming the secrets</a:t>
            </a:r>
          </a:p>
          <a:p>
            <a:pPr algn="ctr"/>
            <a:r>
              <a:rPr lang="en-US" sz="1200" dirty="0">
                <a:latin typeface="Arial Nova Cond" panose="020B0506020202020204" pitchFamily="34" charset="0"/>
              </a:rPr>
              <a:t>(IoT Edge module, host-level application, …)</a:t>
            </a:r>
            <a:endParaRPr lang="en-US" dirty="0">
              <a:latin typeface="Arial Nova Cond" panose="020B0506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135C26-54E3-4740-80D8-786545330F6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19324" y="2715325"/>
            <a:ext cx="9596" cy="180699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See the source image">
            <a:extLst>
              <a:ext uri="{FF2B5EF4-FFF2-40B4-BE49-F238E27FC236}">
                <a16:creationId xmlns:a16="http://schemas.microsoft.com/office/drawing/2014/main" id="{20ADA1AE-366D-433C-893B-98864B38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057556" y="4775154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0B08FFC-D9C3-447B-A632-4E8BF6DD536E}"/>
              </a:ext>
            </a:extLst>
          </p:cNvPr>
          <p:cNvSpPr txBox="1"/>
          <p:nvPr/>
        </p:nvSpPr>
        <p:spPr>
          <a:xfrm>
            <a:off x="-351648" y="4775976"/>
            <a:ext cx="14591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Azure IoT Edge </a:t>
            </a:r>
            <a:b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</a:br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1.1+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283CB0-C72F-4E42-B8AC-2FFDAB4D01B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49032" y="4968288"/>
            <a:ext cx="106401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177AD9C-3286-445E-A3BF-5A0E9BFA70BA}"/>
              </a:ext>
            </a:extLst>
          </p:cNvPr>
          <p:cNvSpPr txBox="1"/>
          <p:nvPr/>
        </p:nvSpPr>
        <p:spPr>
          <a:xfrm>
            <a:off x="2074141" y="473488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05846D1-DB67-42F0-A01E-0072F3F7EEE7}"/>
              </a:ext>
            </a:extLst>
          </p:cNvPr>
          <p:cNvSpPr txBox="1"/>
          <p:nvPr/>
        </p:nvSpPr>
        <p:spPr>
          <a:xfrm>
            <a:off x="62982" y="4168008"/>
            <a:ext cx="18504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dk1"/>
                </a:solidFill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(or the </a:t>
            </a:r>
            <a:r>
              <a:rPr lang="en-US" dirty="0" err="1"/>
              <a:t>iot</a:t>
            </a:r>
            <a:r>
              <a:rPr lang="en-US" dirty="0"/>
              <a:t>-identity-service stand-alone component)</a:t>
            </a:r>
          </a:p>
        </p:txBody>
      </p:sp>
      <p:pic>
        <p:nvPicPr>
          <p:cNvPr id="1025" name="Picture 2" descr="See the source image">
            <a:extLst>
              <a:ext uri="{FF2B5EF4-FFF2-40B4-BE49-F238E27FC236}">
                <a16:creationId xmlns:a16="http://schemas.microsoft.com/office/drawing/2014/main" id="{97850453-D0F0-413E-A50E-2E9EBFB53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048836" y="38210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DD951993-8670-48D0-BA40-A7101564F4C7}"/>
              </a:ext>
            </a:extLst>
          </p:cNvPr>
          <p:cNvSpPr txBox="1"/>
          <p:nvPr/>
        </p:nvSpPr>
        <p:spPr>
          <a:xfrm>
            <a:off x="74195" y="3821830"/>
            <a:ext cx="10245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Azure IoT Edge </a:t>
            </a:r>
            <a:b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</a:br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1.2+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8FC3665-968B-4E22-BF6A-93EDE05DADA3}"/>
              </a:ext>
            </a:extLst>
          </p:cNvPr>
          <p:cNvCxnSpPr>
            <a:cxnSpLocks/>
          </p:cNvCxnSpPr>
          <p:nvPr/>
        </p:nvCxnSpPr>
        <p:spPr>
          <a:xfrm flipH="1">
            <a:off x="1649032" y="4183193"/>
            <a:ext cx="1072853" cy="69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B298EF6-CAC2-4911-8468-2F1AF8E84DF5}"/>
              </a:ext>
            </a:extLst>
          </p:cNvPr>
          <p:cNvSpPr txBox="1"/>
          <p:nvPr/>
        </p:nvSpPr>
        <p:spPr>
          <a:xfrm>
            <a:off x="2082983" y="394979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4AF48FF1-4617-4A7A-9D6E-F105AE415F36}"/>
              </a:ext>
            </a:extLst>
          </p:cNvPr>
          <p:cNvCxnSpPr>
            <a:cxnSpLocks/>
          </p:cNvCxnSpPr>
          <p:nvPr/>
        </p:nvCxnSpPr>
        <p:spPr>
          <a:xfrm flipH="1">
            <a:off x="1644559" y="5744701"/>
            <a:ext cx="106401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6933550-568B-416C-BDF9-1A6CFF1F36F4}"/>
              </a:ext>
            </a:extLst>
          </p:cNvPr>
          <p:cNvSpPr txBox="1"/>
          <p:nvPr/>
        </p:nvSpPr>
        <p:spPr>
          <a:xfrm>
            <a:off x="2069668" y="5511299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22B069D-CED1-4E03-8402-E6577DA91F84}"/>
              </a:ext>
            </a:extLst>
          </p:cNvPr>
          <p:cNvGrpSpPr/>
          <p:nvPr/>
        </p:nvGrpSpPr>
        <p:grpSpPr>
          <a:xfrm>
            <a:off x="474572" y="5530067"/>
            <a:ext cx="970254" cy="414730"/>
            <a:chOff x="2828278" y="890395"/>
            <a:chExt cx="970254" cy="414730"/>
          </a:xfrm>
        </p:grpSpPr>
        <p:pic>
          <p:nvPicPr>
            <p:cNvPr id="160" name="Picture 4" descr="See related image detail">
              <a:extLst>
                <a:ext uri="{FF2B5EF4-FFF2-40B4-BE49-F238E27FC236}">
                  <a16:creationId xmlns:a16="http://schemas.microsoft.com/office/drawing/2014/main" id="{4B07E0CD-4570-436B-9382-766228B1C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023" y="904930"/>
              <a:ext cx="364509" cy="40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5C2AC13-28AD-4C79-AC2C-908A422B93AC}"/>
                </a:ext>
              </a:extLst>
            </p:cNvPr>
            <p:cNvSpPr txBox="1"/>
            <p:nvPr/>
          </p:nvSpPr>
          <p:spPr>
            <a:xfrm>
              <a:off x="2828278" y="890395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6E3BB8F-D79B-4CAC-9CAB-2A8836DCBDD5}"/>
              </a:ext>
            </a:extLst>
          </p:cNvPr>
          <p:cNvSpPr txBox="1"/>
          <p:nvPr/>
        </p:nvSpPr>
        <p:spPr>
          <a:xfrm>
            <a:off x="6828920" y="281169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r>
              <a:rPr lang="en-US" sz="1200" dirty="0">
                <a:latin typeface="Arial Nova Cond" panose="020B0506020202020204" pitchFamily="34" charset="0"/>
              </a:rPr>
              <a:t> defined through ENVs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94C1651-8B66-4E7B-93FC-E50A4F0B8DB7}"/>
              </a:ext>
            </a:extLst>
          </p:cNvPr>
          <p:cNvSpPr txBox="1"/>
          <p:nvPr/>
        </p:nvSpPr>
        <p:spPr>
          <a:xfrm>
            <a:off x="6828920" y="3024152"/>
            <a:ext cx="2285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SecretStore</a:t>
            </a:r>
            <a:r>
              <a:rPr lang="en-US" sz="1200" dirty="0">
                <a:latin typeface="Arial Nova Cond" panose="020B0506020202020204" pitchFamily="34" charset="0"/>
              </a:rPr>
              <a:t> defined through code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38F98FF-6EB0-4C51-B072-91D11F55E4B0}"/>
              </a:ext>
            </a:extLst>
          </p:cNvPr>
          <p:cNvSpPr/>
          <p:nvPr/>
        </p:nvSpPr>
        <p:spPr>
          <a:xfrm>
            <a:off x="156412" y="1630044"/>
            <a:ext cx="11905230" cy="9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04F4B08-2120-48C8-9BAD-B5B8C7F6F445}"/>
              </a:ext>
            </a:extLst>
          </p:cNvPr>
          <p:cNvCxnSpPr>
            <a:cxnSpLocks/>
            <a:stCxn id="46" idx="3"/>
            <a:endCxn id="1032" idx="3"/>
          </p:cNvCxnSpPr>
          <p:nvPr/>
        </p:nvCxnSpPr>
        <p:spPr>
          <a:xfrm flipH="1" flipV="1">
            <a:off x="8910987" y="600219"/>
            <a:ext cx="1410872" cy="3589937"/>
          </a:xfrm>
          <a:prstGeom prst="bentConnector3">
            <a:avLst>
              <a:gd name="adj1" fmla="val -8058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Oval 1053">
            <a:extLst>
              <a:ext uri="{FF2B5EF4-FFF2-40B4-BE49-F238E27FC236}">
                <a16:creationId xmlns:a16="http://schemas.microsoft.com/office/drawing/2014/main" id="{41983FA8-ADF5-4C9A-9EB8-20A60176584F}"/>
              </a:ext>
            </a:extLst>
          </p:cNvPr>
          <p:cNvSpPr/>
          <p:nvPr/>
        </p:nvSpPr>
        <p:spPr>
          <a:xfrm>
            <a:off x="1835921" y="3463922"/>
            <a:ext cx="270710" cy="276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 Cond" panose="020B0506020202020204" pitchFamily="34" charset="0"/>
              </a:rPr>
              <a:t>1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BE69717C-09DA-45B6-909B-6DB3888F9C31}"/>
              </a:ext>
            </a:extLst>
          </p:cNvPr>
          <p:cNvSpPr/>
          <p:nvPr/>
        </p:nvSpPr>
        <p:spPr>
          <a:xfrm>
            <a:off x="5994718" y="790028"/>
            <a:ext cx="270710" cy="276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 Cond" panose="020B0506020202020204" pitchFamily="34" charset="0"/>
              </a:rPr>
              <a:t>2</a:t>
            </a:r>
            <a:endParaRPr lang="en-US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D4D09A-A4F7-4373-B930-F3B92E3871E0}"/>
              </a:ext>
            </a:extLst>
          </p:cNvPr>
          <p:cNvSpPr/>
          <p:nvPr/>
        </p:nvSpPr>
        <p:spPr>
          <a:xfrm>
            <a:off x="4071932" y="652057"/>
            <a:ext cx="1769023" cy="57394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7A90C-EC9D-4BBE-85BD-0AF812102DA1}"/>
              </a:ext>
            </a:extLst>
          </p:cNvPr>
          <p:cNvSpPr/>
          <p:nvPr/>
        </p:nvSpPr>
        <p:spPr>
          <a:xfrm>
            <a:off x="1714499" y="1683547"/>
            <a:ext cx="8484975" cy="174545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95378-DF03-4159-8328-A54FA2FDB740}"/>
              </a:ext>
            </a:extLst>
          </p:cNvPr>
          <p:cNvSpPr txBox="1"/>
          <p:nvPr/>
        </p:nvSpPr>
        <p:spPr>
          <a:xfrm>
            <a:off x="1714499" y="1412803"/>
            <a:ext cx="122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74194" y="1200721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425E3-E197-4017-898D-8EBCC66D4619}"/>
              </a:ext>
            </a:extLst>
          </p:cNvPr>
          <p:cNvSpPr txBox="1"/>
          <p:nvPr/>
        </p:nvSpPr>
        <p:spPr>
          <a:xfrm>
            <a:off x="3960294" y="399100"/>
            <a:ext cx="1801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</p:spTree>
    <p:extLst>
      <p:ext uri="{BB962C8B-B14F-4D97-AF65-F5344CB8AC3E}">
        <p14:creationId xmlns:p14="http://schemas.microsoft.com/office/powerpoint/2010/main" val="18738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D4D09A-A4F7-4373-B930-F3B92E3871E0}"/>
              </a:ext>
            </a:extLst>
          </p:cNvPr>
          <p:cNvSpPr/>
          <p:nvPr/>
        </p:nvSpPr>
        <p:spPr>
          <a:xfrm>
            <a:off x="4071932" y="652057"/>
            <a:ext cx="1769023" cy="57394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7A90C-EC9D-4BBE-85BD-0AF812102DA1}"/>
              </a:ext>
            </a:extLst>
          </p:cNvPr>
          <p:cNvSpPr/>
          <p:nvPr/>
        </p:nvSpPr>
        <p:spPr>
          <a:xfrm>
            <a:off x="1714499" y="1683547"/>
            <a:ext cx="8484975" cy="174545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95378-DF03-4159-8328-A54FA2FDB740}"/>
              </a:ext>
            </a:extLst>
          </p:cNvPr>
          <p:cNvSpPr txBox="1"/>
          <p:nvPr/>
        </p:nvSpPr>
        <p:spPr>
          <a:xfrm>
            <a:off x="1714499" y="1412803"/>
            <a:ext cx="122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74194" y="1200721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425E3-E197-4017-898D-8EBCC66D4619}"/>
              </a:ext>
            </a:extLst>
          </p:cNvPr>
          <p:cNvSpPr txBox="1"/>
          <p:nvPr/>
        </p:nvSpPr>
        <p:spPr>
          <a:xfrm>
            <a:off x="3960294" y="399100"/>
            <a:ext cx="1801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60849-CF3A-4E2E-A8D5-F42BD87E8E51}"/>
              </a:ext>
            </a:extLst>
          </p:cNvPr>
          <p:cNvSpPr txBox="1"/>
          <p:nvPr/>
        </p:nvSpPr>
        <p:spPr>
          <a:xfrm>
            <a:off x="1721148" y="166590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ED6AB-5E24-434A-92CA-11700F86E1D5}"/>
              </a:ext>
            </a:extLst>
          </p:cNvPr>
          <p:cNvSpPr txBox="1"/>
          <p:nvPr/>
        </p:nvSpPr>
        <p:spPr>
          <a:xfrm>
            <a:off x="2594521" y="699444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BB5E9-CDB4-4E8B-8585-A85CB3ABF8A1}"/>
              </a:ext>
            </a:extLst>
          </p:cNvPr>
          <p:cNvSpPr txBox="1"/>
          <p:nvPr/>
        </p:nvSpPr>
        <p:spPr>
          <a:xfrm>
            <a:off x="9437070" y="613117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6252E25-C25B-4EAD-B9F5-7C314D5C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485" y="3010469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37163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92ED1F-A13D-499D-A637-9984772E8E7D}"/>
              </a:ext>
            </a:extLst>
          </p:cNvPr>
          <p:cNvSpPr/>
          <p:nvPr/>
        </p:nvSpPr>
        <p:spPr>
          <a:xfrm>
            <a:off x="1820694" y="1922535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48BBF-9AA8-4F23-8008-FFADE16634A3}"/>
              </a:ext>
            </a:extLst>
          </p:cNvPr>
          <p:cNvSpPr/>
          <p:nvPr/>
        </p:nvSpPr>
        <p:spPr>
          <a:xfrm>
            <a:off x="7066957" y="2223663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E603C-C70B-4502-9BB1-C6040CFF9F5D}"/>
              </a:ext>
            </a:extLst>
          </p:cNvPr>
          <p:cNvSpPr/>
          <p:nvPr/>
        </p:nvSpPr>
        <p:spPr>
          <a:xfrm>
            <a:off x="2604958" y="2223664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851B9-FC86-440E-A85F-480146194260}"/>
              </a:ext>
            </a:extLst>
          </p:cNvPr>
          <p:cNvCxnSpPr>
            <a:cxnSpLocks/>
          </p:cNvCxnSpPr>
          <p:nvPr/>
        </p:nvCxnSpPr>
        <p:spPr>
          <a:xfrm flipV="1">
            <a:off x="4658574" y="3788135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D7DA0-1498-4661-96CF-6059EB9D76D3}"/>
              </a:ext>
            </a:extLst>
          </p:cNvPr>
          <p:cNvCxnSpPr>
            <a:cxnSpLocks/>
          </p:cNvCxnSpPr>
          <p:nvPr/>
        </p:nvCxnSpPr>
        <p:spPr>
          <a:xfrm>
            <a:off x="4656166" y="2798122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DEACF2-1E7F-4A51-9C33-D9B80835FD2A}"/>
              </a:ext>
            </a:extLst>
          </p:cNvPr>
          <p:cNvSpPr txBox="1"/>
          <p:nvPr/>
        </p:nvSpPr>
        <p:spPr>
          <a:xfrm>
            <a:off x="7433738" y="3570564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" name="Picture 16" descr="See the source image">
            <a:extLst>
              <a:ext uri="{FF2B5EF4-FFF2-40B4-BE49-F238E27FC236}">
                <a16:creationId xmlns:a16="http://schemas.microsoft.com/office/drawing/2014/main" id="{4672EBC4-723E-4B67-84C4-AF1593D7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23" y="3596619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BAF6B-EE39-4EF8-A675-6EA1850CEFE5}"/>
              </a:ext>
            </a:extLst>
          </p:cNvPr>
          <p:cNvSpPr txBox="1"/>
          <p:nvPr/>
        </p:nvSpPr>
        <p:spPr>
          <a:xfrm>
            <a:off x="7433738" y="3758823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B256B-0345-4013-BE3E-FB3CB071427A}"/>
              </a:ext>
            </a:extLst>
          </p:cNvPr>
          <p:cNvSpPr/>
          <p:nvPr/>
        </p:nvSpPr>
        <p:spPr>
          <a:xfrm>
            <a:off x="2817923" y="3561674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4464C-9A4C-4F09-9737-BCC418676079}"/>
              </a:ext>
            </a:extLst>
          </p:cNvPr>
          <p:cNvSpPr/>
          <p:nvPr/>
        </p:nvSpPr>
        <p:spPr>
          <a:xfrm>
            <a:off x="2817923" y="2342215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9EB022-9B95-45B2-8A65-B8D9D2A89E43}"/>
              </a:ext>
            </a:extLst>
          </p:cNvPr>
          <p:cNvCxnSpPr>
            <a:cxnSpLocks/>
          </p:cNvCxnSpPr>
          <p:nvPr/>
        </p:nvCxnSpPr>
        <p:spPr>
          <a:xfrm flipV="1">
            <a:off x="3000397" y="2930668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11508-206A-4572-B9E4-651D7D73FA3E}"/>
              </a:ext>
            </a:extLst>
          </p:cNvPr>
          <p:cNvSpPr txBox="1"/>
          <p:nvPr/>
        </p:nvSpPr>
        <p:spPr>
          <a:xfrm>
            <a:off x="3001757" y="2984170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 err="1"/>
              <a:t>dbPassword</a:t>
            </a:r>
            <a:r>
              <a:rPr lang="en-US" sz="800" dirty="0"/>
              <a:t> = await </a:t>
            </a:r>
          </a:p>
          <a:p>
            <a:r>
              <a:rPr lang="en-US" sz="800" dirty="0" err="1"/>
              <a:t>secretManagerClient.GetSecretValueAsync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“</a:t>
            </a:r>
            <a:r>
              <a:rPr lang="en-US" sz="800" dirty="0" err="1"/>
              <a:t>InfluxDbPassword</a:t>
            </a:r>
            <a:r>
              <a:rPr lang="en-US" sz="800" dirty="0"/>
              <a:t>“, …)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2EA79-BD11-4BC5-9904-5D2BF51B06F9}"/>
              </a:ext>
            </a:extLst>
          </p:cNvPr>
          <p:cNvSpPr txBox="1"/>
          <p:nvPr/>
        </p:nvSpPr>
        <p:spPr>
          <a:xfrm>
            <a:off x="4650733" y="2267957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79936-4B33-4F3B-9339-009CAC64A330}"/>
              </a:ext>
            </a:extLst>
          </p:cNvPr>
          <p:cNvSpPr txBox="1"/>
          <p:nvPr/>
        </p:nvSpPr>
        <p:spPr>
          <a:xfrm>
            <a:off x="2549420" y="1981065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sampleApp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pic>
        <p:nvPicPr>
          <p:cNvPr id="23" name="Picture 22" descr="See the source image">
            <a:extLst>
              <a:ext uri="{FF2B5EF4-FFF2-40B4-BE49-F238E27FC236}">
                <a16:creationId xmlns:a16="http://schemas.microsoft.com/office/drawing/2014/main" id="{AB7AF7C9-0CB6-433C-8B88-7FEE6F409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277619" y="2636441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EA9D5A-6CC9-45EE-8E7D-503405961671}"/>
              </a:ext>
            </a:extLst>
          </p:cNvPr>
          <p:cNvSpPr txBox="1"/>
          <p:nvPr/>
        </p:nvSpPr>
        <p:spPr>
          <a:xfrm>
            <a:off x="7004916" y="1977959"/>
            <a:ext cx="1832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influxdb</a:t>
            </a:r>
            <a:r>
              <a:rPr lang="en-US" dirty="0"/>
              <a:t>”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F4AE5-FC4A-4389-A4AD-D38B307C759B}"/>
              </a:ext>
            </a:extLst>
          </p:cNvPr>
          <p:cNvSpPr txBox="1"/>
          <p:nvPr/>
        </p:nvSpPr>
        <p:spPr>
          <a:xfrm>
            <a:off x="1820694" y="1694173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deployment.influxdb.template.json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</p:spTree>
    <p:extLst>
      <p:ext uri="{BB962C8B-B14F-4D97-AF65-F5344CB8AC3E}">
        <p14:creationId xmlns:p14="http://schemas.microsoft.com/office/powerpoint/2010/main" val="12873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469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Nova Cond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25</cp:revision>
  <dcterms:created xsi:type="dcterms:W3CDTF">2021-09-09T08:43:54Z</dcterms:created>
  <dcterms:modified xsi:type="dcterms:W3CDTF">2022-02-04T10:55:05Z</dcterms:modified>
</cp:coreProperties>
</file>