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70" r:id="rId6"/>
    <p:sldId id="269" r:id="rId7"/>
    <p:sldId id="271" r:id="rId8"/>
    <p:sldId id="267" r:id="rId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DC9873-C7A7-49AC-ACDA-1C5A478E6416}" v="2" dt="2022-01-20T07:47:49.2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30" d="100"/>
          <a:sy n="130" d="100"/>
        </p:scale>
        <p:origin x="143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5CF8C-240C-4B8D-B2A0-F1A30C25C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BEFBCC-4727-4FB5-B601-1F6BA9D2A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ACBEA-15CD-439B-826D-C05054BF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380CF-B32E-4E4B-9B5D-106165C00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0DB5A-B359-4FCE-AF6D-FC0A04773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38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CBBD3-4584-4EAB-BD20-19BA23EC0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520FF4-A573-4942-8336-9EF90FD3A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D212D-ED52-4C73-AC49-8885DFDBF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EEDF0-11FF-4294-9718-8D9EF0F79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D761F-108D-4252-B96D-63616013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2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D9F58B-8D27-4F4A-8CFF-FF434E0915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19D19-5CE7-4199-BE51-0722655D5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8DE5F-C48D-4AF5-86D7-DD8057754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A64CE-ECFE-48FC-8675-AFFADDD4F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5EB42-DCB6-4E3E-9FDC-0445F591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7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BB3E7-0B62-4B7C-B8E1-DFD79E757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32933-9EDA-429C-9216-1AD0638BD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D8BAC-A39E-467B-BAE9-410357B31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B4376-4EB2-4B1B-A77E-74A566D7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971AD-E639-4396-A42C-EF664C267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31821-84BB-45AE-AA6D-5BB562036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88C11-800E-4FF8-ABCA-73C6B6E59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18422-856D-442C-A75C-9DBD9DF92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C4B61-02C1-412E-BBC1-BA1C1B1F0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FA134-C465-4559-8335-CF9356794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02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80808-D351-4F67-B4B8-017E805B3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51F6A-4BFD-4C4A-9357-37881C5E7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774FC-84CD-4087-9CFD-C4D1088B7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5482A-B9F8-491D-8174-46837AE6A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EFE8E-97BC-4E3A-B316-BC09579A6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3E129-5FB6-4FB5-8311-7A7E0DDF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4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77683-FC82-42D8-9A6F-7A39BCEF9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8B394-A572-4996-AC93-7509ACD4D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A36EE-D06F-4350-8A5E-8386B98C9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19FF9F-2BE6-4C5B-A88A-2F3BB739E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CB22F2-5126-4B13-9122-41F20D6B1B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58ADD9-C763-4396-8A67-1D37E5809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84A6D0-BFCB-402D-850D-517304B06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FE28B3-16DE-4782-9044-0A9F48525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0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008B0-C00F-4E77-8F5A-1D8B9C36B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845DA-480D-4B7A-9E9A-BB19CB35C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C1A616-6451-4BBF-84AE-BD09DC55C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42ECC-34E5-4802-B7FE-548533B7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84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088AEE-B913-43CC-B0E0-CA28F491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CB8603-BAC7-489F-BEA3-D9C4A9FE0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687AC-09E5-4536-A4E6-C7C8E47A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37F93-5FA5-4841-9915-3406A90B5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06461-1BE5-45DF-9D7E-48286F218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53BA07-5145-440D-8AA8-3FF57E064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A42C3-449F-4CFE-8350-D7A4FBC4E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A0121-5187-4670-BA90-29445A8AB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66EA3-84E9-4522-9B9B-AEA6A984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8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5F36-26BD-447B-97B2-BD1BD3630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294D20-6B33-4557-BECF-065AAAE71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4D709-ADA6-48BA-A9C2-1E89DBAF7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4ADB3-990E-4A4D-A342-EFDB70A0C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9BCCE-4183-4577-9869-6E4F54CA9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0A9B5-BE47-444B-9E2D-A07923494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9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69C740-C951-457F-8626-2BEF1D1C6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198F6-32BF-4905-AA99-282F99617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7D2B8-1361-4036-BADB-307F5244C6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5A699-4281-42A6-A7CC-966666C96966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EC05B-67B4-4EF1-96FE-73838537E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CF0ED-3578-4183-8B67-0B4D25A6F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9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12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4.pn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jpe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jpe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1AFF83-010F-4BD4-8A7C-FE3849A10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144" y="1166631"/>
            <a:ext cx="6909786" cy="341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071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16F90900-1A01-46BE-BECA-3F192B7E7534}"/>
              </a:ext>
            </a:extLst>
          </p:cNvPr>
          <p:cNvSpPr/>
          <p:nvPr/>
        </p:nvSpPr>
        <p:spPr>
          <a:xfrm>
            <a:off x="1534025" y="1744583"/>
            <a:ext cx="8319837" cy="25327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AFC29AB-BAF8-4DF9-A1B2-0E1B11F74D9E}"/>
              </a:ext>
            </a:extLst>
          </p:cNvPr>
          <p:cNvGrpSpPr/>
          <p:nvPr/>
        </p:nvGrpSpPr>
        <p:grpSpPr>
          <a:xfrm>
            <a:off x="4774895" y="139299"/>
            <a:ext cx="1475084" cy="740601"/>
            <a:chOff x="4304628" y="841206"/>
            <a:chExt cx="1475084" cy="740601"/>
          </a:xfrm>
        </p:grpSpPr>
        <p:pic>
          <p:nvPicPr>
            <p:cNvPr id="1030" name="Picture 6" descr="See the source image">
              <a:extLst>
                <a:ext uri="{FF2B5EF4-FFF2-40B4-BE49-F238E27FC236}">
                  <a16:creationId xmlns:a16="http://schemas.microsoft.com/office/drawing/2014/main" id="{2A09822F-2DC0-4F1B-BB9E-84F8191D47C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20" t="6762" r="18882" b="6381"/>
            <a:stretch/>
          </p:blipFill>
          <p:spPr bwMode="auto">
            <a:xfrm>
              <a:off x="4720010" y="841206"/>
              <a:ext cx="552079" cy="479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8C1812-13AD-48CC-B0D3-9431E0898AF4}"/>
                </a:ext>
              </a:extLst>
            </p:cNvPr>
            <p:cNvSpPr txBox="1"/>
            <p:nvPr/>
          </p:nvSpPr>
          <p:spPr>
            <a:xfrm>
              <a:off x="4304628" y="1335586"/>
              <a:ext cx="14750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Container Registry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8ACBFC6-029D-47F1-A1D0-1ED06685DC36}"/>
              </a:ext>
            </a:extLst>
          </p:cNvPr>
          <p:cNvGrpSpPr/>
          <p:nvPr/>
        </p:nvGrpSpPr>
        <p:grpSpPr>
          <a:xfrm>
            <a:off x="5879975" y="1953581"/>
            <a:ext cx="1314784" cy="805788"/>
            <a:chOff x="6235002" y="769945"/>
            <a:chExt cx="1314784" cy="80578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DE2DFB2-1CA0-409B-8C30-623357984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545093" y="769945"/>
              <a:ext cx="659280" cy="61218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527EA6-243A-406D-BFD9-0A9E374D205A}"/>
                </a:ext>
              </a:extLst>
            </p:cNvPr>
            <p:cNvSpPr txBox="1"/>
            <p:nvPr/>
          </p:nvSpPr>
          <p:spPr>
            <a:xfrm>
              <a:off x="6235002" y="1329512"/>
              <a:ext cx="13147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Container Apps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3C193924-C71D-40E3-A6DB-67EDB888C004}"/>
              </a:ext>
            </a:extLst>
          </p:cNvPr>
          <p:cNvSpPr/>
          <p:nvPr/>
        </p:nvSpPr>
        <p:spPr>
          <a:xfrm>
            <a:off x="1534026" y="4573669"/>
            <a:ext cx="5314753" cy="17877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877793F-3423-4985-A4F8-20C4FDCAAC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8" t="10038" r="25450" b="10287"/>
          <a:stretch/>
        </p:blipFill>
        <p:spPr bwMode="auto">
          <a:xfrm>
            <a:off x="1160759" y="5920817"/>
            <a:ext cx="746533" cy="79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51D2E4-69F0-4A99-8563-0C5DC63588D4}"/>
              </a:ext>
            </a:extLst>
          </p:cNvPr>
          <p:cNvSpPr txBox="1"/>
          <p:nvPr/>
        </p:nvSpPr>
        <p:spPr>
          <a:xfrm>
            <a:off x="1872916" y="6416459"/>
            <a:ext cx="1109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Azure IoT Edge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510F61-56ED-42E0-87A5-B090FDBB45C2}"/>
              </a:ext>
            </a:extLst>
          </p:cNvPr>
          <p:cNvGrpSpPr/>
          <p:nvPr/>
        </p:nvGrpSpPr>
        <p:grpSpPr>
          <a:xfrm>
            <a:off x="2007186" y="2026656"/>
            <a:ext cx="920445" cy="757927"/>
            <a:chOff x="8056429" y="808366"/>
            <a:chExt cx="920445" cy="757927"/>
          </a:xfrm>
        </p:grpSpPr>
        <p:pic>
          <p:nvPicPr>
            <p:cNvPr id="1032" name="Picture 8" descr="See the source image">
              <a:extLst>
                <a:ext uri="{FF2B5EF4-FFF2-40B4-BE49-F238E27FC236}">
                  <a16:creationId xmlns:a16="http://schemas.microsoft.com/office/drawing/2014/main" id="{CEA7BEC5-A5F6-4C1C-AEF8-2C1D2F04CC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4355" y="808366"/>
              <a:ext cx="508704" cy="470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01C87A-1A6C-464E-9B93-C047BB13FAA6}"/>
                </a:ext>
              </a:extLst>
            </p:cNvPr>
            <p:cNvSpPr txBox="1"/>
            <p:nvPr/>
          </p:nvSpPr>
          <p:spPr>
            <a:xfrm>
              <a:off x="8056429" y="1320072"/>
              <a:ext cx="9204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IoT Hub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674AD4-3B93-4CE7-8588-F15AB4A4D551}"/>
              </a:ext>
            </a:extLst>
          </p:cNvPr>
          <p:cNvGrpSpPr/>
          <p:nvPr/>
        </p:nvGrpSpPr>
        <p:grpSpPr>
          <a:xfrm>
            <a:off x="5825272" y="3350617"/>
            <a:ext cx="1392882" cy="689397"/>
            <a:chOff x="9235805" y="863086"/>
            <a:chExt cx="1392882" cy="689397"/>
          </a:xfrm>
        </p:grpSpPr>
        <p:pic>
          <p:nvPicPr>
            <p:cNvPr id="1036" name="Picture 12" descr="See the source image">
              <a:extLst>
                <a:ext uri="{FF2B5EF4-FFF2-40B4-BE49-F238E27FC236}">
                  <a16:creationId xmlns:a16="http://schemas.microsoft.com/office/drawing/2014/main" id="{2A90732C-F539-41DC-BBBE-8EE70183D1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2893" y="863086"/>
              <a:ext cx="430015" cy="430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C526A7-C1F0-4B75-8C88-78E682792851}"/>
                </a:ext>
              </a:extLst>
            </p:cNvPr>
            <p:cNvSpPr txBox="1"/>
            <p:nvPr/>
          </p:nvSpPr>
          <p:spPr>
            <a:xfrm>
              <a:off x="9235805" y="1275484"/>
              <a:ext cx="13928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Azure Log Analytics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0FE710E-9F19-40C0-AC5C-1CD451BC91F3}"/>
              </a:ext>
            </a:extLst>
          </p:cNvPr>
          <p:cNvGrpSpPr/>
          <p:nvPr/>
        </p:nvGrpSpPr>
        <p:grpSpPr>
          <a:xfrm>
            <a:off x="3792195" y="2326023"/>
            <a:ext cx="1059906" cy="805254"/>
            <a:chOff x="10587444" y="764507"/>
            <a:chExt cx="1059906" cy="805254"/>
          </a:xfrm>
        </p:grpSpPr>
        <p:pic>
          <p:nvPicPr>
            <p:cNvPr id="1034" name="Picture 10" descr="See related image detail">
              <a:extLst>
                <a:ext uri="{FF2B5EF4-FFF2-40B4-BE49-F238E27FC236}">
                  <a16:creationId xmlns:a16="http://schemas.microsoft.com/office/drawing/2014/main" id="{BB75325C-BE80-4716-B3AB-888FDA93A3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4907" y="764507"/>
              <a:ext cx="584980" cy="58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ACD0CC-6F04-4067-8439-7BB4106B3467}"/>
                </a:ext>
              </a:extLst>
            </p:cNvPr>
            <p:cNvSpPr txBox="1"/>
            <p:nvPr/>
          </p:nvSpPr>
          <p:spPr>
            <a:xfrm>
              <a:off x="10587444" y="1323540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Event Grid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4D241D0-F5D6-4665-9CD5-6C50C04D2831}"/>
              </a:ext>
            </a:extLst>
          </p:cNvPr>
          <p:cNvGrpSpPr/>
          <p:nvPr/>
        </p:nvGrpSpPr>
        <p:grpSpPr>
          <a:xfrm>
            <a:off x="8318586" y="2022848"/>
            <a:ext cx="976549" cy="736521"/>
            <a:chOff x="3100254" y="834058"/>
            <a:chExt cx="976549" cy="736521"/>
          </a:xfrm>
        </p:grpSpPr>
        <p:pic>
          <p:nvPicPr>
            <p:cNvPr id="1028" name="Picture 4" descr="See related image detail">
              <a:extLst>
                <a:ext uri="{FF2B5EF4-FFF2-40B4-BE49-F238E27FC236}">
                  <a16:creationId xmlns:a16="http://schemas.microsoft.com/office/drawing/2014/main" id="{650EC945-E073-4979-BA21-343CE6D70B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3522" y="834058"/>
              <a:ext cx="430015" cy="472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6FE8E9-8258-4E11-90B2-20FF286B149A}"/>
                </a:ext>
              </a:extLst>
            </p:cNvPr>
            <p:cNvSpPr txBox="1"/>
            <p:nvPr/>
          </p:nvSpPr>
          <p:spPr>
            <a:xfrm>
              <a:off x="3100254" y="1324358"/>
              <a:ext cx="9765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</a:t>
              </a:r>
              <a:r>
                <a:rPr lang="en-US" sz="1000" dirty="0" err="1"/>
                <a:t>KeyVault</a:t>
              </a:r>
              <a:endParaRPr lang="en-US" sz="1000" dirty="0"/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ED6B8A-00D3-415B-B3FC-88FC4EA40FE5}"/>
              </a:ext>
            </a:extLst>
          </p:cNvPr>
          <p:cNvCxnSpPr>
            <a:stCxn id="6" idx="3"/>
            <a:endCxn id="1028" idx="1"/>
          </p:cNvCxnSpPr>
          <p:nvPr/>
        </p:nvCxnSpPr>
        <p:spPr>
          <a:xfrm flipV="1">
            <a:off x="6849346" y="2258905"/>
            <a:ext cx="1742508" cy="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C0970ED-B5CC-4154-812F-1A6EB26A979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67409" y="2784583"/>
            <a:ext cx="1" cy="20046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497DBB9-2FCD-4F1B-8E76-0F89598AE580}"/>
              </a:ext>
            </a:extLst>
          </p:cNvPr>
          <p:cNvSpPr/>
          <p:nvPr/>
        </p:nvSpPr>
        <p:spPr>
          <a:xfrm>
            <a:off x="1872916" y="4807657"/>
            <a:ext cx="1832810" cy="8791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SecretManager</a:t>
            </a:r>
            <a:endParaRPr lang="en-US" sz="1200" dirty="0"/>
          </a:p>
          <a:p>
            <a:pPr algn="ctr"/>
            <a:r>
              <a:rPr lang="en-US" sz="1200" dirty="0"/>
              <a:t>EDGE MODULE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7EED9E1-480A-4671-854A-21865EDA3022}"/>
              </a:ext>
            </a:extLst>
          </p:cNvPr>
          <p:cNvSpPr txBox="1"/>
          <p:nvPr/>
        </p:nvSpPr>
        <p:spPr>
          <a:xfrm>
            <a:off x="6547052" y="2906046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AUDIT TRAIL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8792EB-7951-4AC1-9349-01E570DA7FEA}"/>
              </a:ext>
            </a:extLst>
          </p:cNvPr>
          <p:cNvSpPr txBox="1"/>
          <p:nvPr/>
        </p:nvSpPr>
        <p:spPr>
          <a:xfrm>
            <a:off x="4287668" y="979430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pPr algn="r"/>
            <a:r>
              <a:rPr lang="en-US" dirty="0"/>
              <a:t>APP IMAGE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6903A7-7DD1-4371-B726-E349FB0FACC7}"/>
              </a:ext>
            </a:extLst>
          </p:cNvPr>
          <p:cNvSpPr txBox="1"/>
          <p:nvPr/>
        </p:nvSpPr>
        <p:spPr>
          <a:xfrm>
            <a:off x="7149751" y="2025482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algn="ctr"/>
            <a:r>
              <a:rPr lang="en-US" dirty="0"/>
              <a:t>SECRETS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51341B5-6EDA-4998-9416-7E25780EA541}"/>
              </a:ext>
            </a:extLst>
          </p:cNvPr>
          <p:cNvCxnSpPr>
            <a:cxnSpLocks/>
            <a:stCxn id="7" idx="2"/>
            <a:endCxn id="1036" idx="0"/>
          </p:cNvCxnSpPr>
          <p:nvPr/>
        </p:nvCxnSpPr>
        <p:spPr>
          <a:xfrm>
            <a:off x="6537367" y="2759369"/>
            <a:ext cx="1" cy="591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36B34FA8-545A-4AD4-AD4D-FC55CABA9898}"/>
              </a:ext>
            </a:extLst>
          </p:cNvPr>
          <p:cNvCxnSpPr>
            <a:cxnSpLocks/>
            <a:endCxn id="1034" idx="1"/>
          </p:cNvCxnSpPr>
          <p:nvPr/>
        </p:nvCxnSpPr>
        <p:spPr>
          <a:xfrm>
            <a:off x="2848176" y="2381061"/>
            <a:ext cx="1181482" cy="2374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FA12451-5CF3-4ECF-B2F8-9BADEEE76E0C}"/>
              </a:ext>
            </a:extLst>
          </p:cNvPr>
          <p:cNvCxnSpPr>
            <a:cxnSpLocks/>
          </p:cNvCxnSpPr>
          <p:nvPr/>
        </p:nvCxnSpPr>
        <p:spPr>
          <a:xfrm>
            <a:off x="3734795" y="5011160"/>
            <a:ext cx="2665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5E9D7D3-6FCB-4911-9430-8D214BDDF5E6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3705726" y="5499517"/>
            <a:ext cx="152300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66B9D300-630D-432D-8984-B9F493B7F590}"/>
              </a:ext>
            </a:extLst>
          </p:cNvPr>
          <p:cNvSpPr/>
          <p:nvPr/>
        </p:nvSpPr>
        <p:spPr>
          <a:xfrm>
            <a:off x="5228732" y="5312204"/>
            <a:ext cx="1432391" cy="3746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client(s)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AFAB64A-C9D6-413B-A8C5-37D668E936B1}"/>
              </a:ext>
            </a:extLst>
          </p:cNvPr>
          <p:cNvSpPr txBox="1"/>
          <p:nvPr/>
        </p:nvSpPr>
        <p:spPr>
          <a:xfrm>
            <a:off x="4322148" y="4755778"/>
            <a:ext cx="11902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encrypted secrets store</a:t>
            </a:r>
          </a:p>
        </p:txBody>
      </p:sp>
      <p:pic>
        <p:nvPicPr>
          <p:cNvPr id="1040" name="Picture 16" descr="See the source image">
            <a:extLst>
              <a:ext uri="{FF2B5EF4-FFF2-40B4-BE49-F238E27FC236}">
                <a16:creationId xmlns:a16="http://schemas.microsoft.com/office/drawing/2014/main" id="{9AE115E1-77A8-47CC-AD9C-C8C64FF2E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487" y="4806138"/>
            <a:ext cx="339558" cy="36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1400136E-BEBB-486F-82D4-515152FAFBB4}"/>
              </a:ext>
            </a:extLst>
          </p:cNvPr>
          <p:cNvSpPr/>
          <p:nvPr/>
        </p:nvSpPr>
        <p:spPr>
          <a:xfrm>
            <a:off x="1872916" y="5781592"/>
            <a:ext cx="1832810" cy="3199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CryptoProvider</a:t>
            </a:r>
            <a:endParaRPr lang="en-US" sz="1400" dirty="0"/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B3B75856-403A-4275-8D25-969A82F5CCC0}"/>
              </a:ext>
            </a:extLst>
          </p:cNvPr>
          <p:cNvCxnSpPr>
            <a:cxnSpLocks/>
            <a:stCxn id="1034" idx="3"/>
          </p:cNvCxnSpPr>
          <p:nvPr/>
        </p:nvCxnSpPr>
        <p:spPr>
          <a:xfrm flipV="1">
            <a:off x="4614638" y="2381015"/>
            <a:ext cx="1513657" cy="2374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8FEBA7C-7356-4206-AA52-F9116A41C8D1}"/>
              </a:ext>
            </a:extLst>
          </p:cNvPr>
          <p:cNvCxnSpPr>
            <a:cxnSpLocks/>
          </p:cNvCxnSpPr>
          <p:nvPr/>
        </p:nvCxnSpPr>
        <p:spPr>
          <a:xfrm flipH="1">
            <a:off x="2789321" y="2140894"/>
            <a:ext cx="3303804" cy="7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AD48EC0-E17F-40DA-B39F-FD73D4679917}"/>
              </a:ext>
            </a:extLst>
          </p:cNvPr>
          <p:cNvGrpSpPr/>
          <p:nvPr/>
        </p:nvGrpSpPr>
        <p:grpSpPr>
          <a:xfrm>
            <a:off x="7100606" y="108027"/>
            <a:ext cx="1350050" cy="767878"/>
            <a:chOff x="4042380" y="358243"/>
            <a:chExt cx="1350050" cy="767878"/>
          </a:xfrm>
        </p:grpSpPr>
        <p:pic>
          <p:nvPicPr>
            <p:cNvPr id="1044" name="Picture 20" descr="See the source image">
              <a:extLst>
                <a:ext uri="{FF2B5EF4-FFF2-40B4-BE49-F238E27FC236}">
                  <a16:creationId xmlns:a16="http://schemas.microsoft.com/office/drawing/2014/main" id="{642512C5-E240-40AD-9E97-6A7B5AE4D9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23" r="62635"/>
            <a:stretch/>
          </p:blipFill>
          <p:spPr bwMode="auto">
            <a:xfrm>
              <a:off x="4441224" y="358243"/>
              <a:ext cx="561472" cy="543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93721C3-602F-4139-B2D3-C05133142935}"/>
                </a:ext>
              </a:extLst>
            </p:cNvPr>
            <p:cNvSpPr txBox="1"/>
            <p:nvPr/>
          </p:nvSpPr>
          <p:spPr>
            <a:xfrm>
              <a:off x="4042380" y="879900"/>
              <a:ext cx="13500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Active Directory</a:t>
              </a:r>
            </a:p>
          </p:txBody>
        </p:sp>
      </p:grp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BA30DD14-653D-4781-808D-170AE61C2995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5381288" y="1011048"/>
            <a:ext cx="1114317" cy="8520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82AD2820-68B8-4E6E-920A-3707DBBDE40A}"/>
              </a:ext>
            </a:extLst>
          </p:cNvPr>
          <p:cNvCxnSpPr>
            <a:cxnSpLocks/>
          </p:cNvCxnSpPr>
          <p:nvPr/>
        </p:nvCxnSpPr>
        <p:spPr>
          <a:xfrm rot="5400000">
            <a:off x="6561645" y="1018986"/>
            <a:ext cx="1082964" cy="8200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nector: Elbow 1023">
            <a:extLst>
              <a:ext uri="{FF2B5EF4-FFF2-40B4-BE49-F238E27FC236}">
                <a16:creationId xmlns:a16="http://schemas.microsoft.com/office/drawing/2014/main" id="{2762904E-E081-4E0C-8842-D4056B6303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44146" y="1017720"/>
            <a:ext cx="1069660" cy="8200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TextBox 1038">
            <a:extLst>
              <a:ext uri="{FF2B5EF4-FFF2-40B4-BE49-F238E27FC236}">
                <a16:creationId xmlns:a16="http://schemas.microsoft.com/office/drawing/2014/main" id="{FD16AE4A-F49E-4CC4-B196-877BC70D302C}"/>
              </a:ext>
            </a:extLst>
          </p:cNvPr>
          <p:cNvSpPr txBox="1"/>
          <p:nvPr/>
        </p:nvSpPr>
        <p:spPr>
          <a:xfrm>
            <a:off x="7780186" y="903468"/>
            <a:ext cx="12247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APP SERVICE PRINCIPAL</a:t>
            </a:r>
          </a:p>
        </p:txBody>
      </p:sp>
    </p:spTree>
    <p:extLst>
      <p:ext uri="{BB962C8B-B14F-4D97-AF65-F5344CB8AC3E}">
        <p14:creationId xmlns:p14="http://schemas.microsoft.com/office/powerpoint/2010/main" val="359937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16F90900-1A01-46BE-BECA-3F192B7E7534}"/>
              </a:ext>
            </a:extLst>
          </p:cNvPr>
          <p:cNvSpPr/>
          <p:nvPr/>
        </p:nvSpPr>
        <p:spPr>
          <a:xfrm>
            <a:off x="1534025" y="1744583"/>
            <a:ext cx="8319837" cy="25327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AFC29AB-BAF8-4DF9-A1B2-0E1B11F74D9E}"/>
              </a:ext>
            </a:extLst>
          </p:cNvPr>
          <p:cNvGrpSpPr/>
          <p:nvPr/>
        </p:nvGrpSpPr>
        <p:grpSpPr>
          <a:xfrm>
            <a:off x="4774895" y="139299"/>
            <a:ext cx="1475084" cy="740601"/>
            <a:chOff x="4304628" y="841206"/>
            <a:chExt cx="1475084" cy="740601"/>
          </a:xfrm>
        </p:grpSpPr>
        <p:pic>
          <p:nvPicPr>
            <p:cNvPr id="1030" name="Picture 6" descr="See the source image">
              <a:extLst>
                <a:ext uri="{FF2B5EF4-FFF2-40B4-BE49-F238E27FC236}">
                  <a16:creationId xmlns:a16="http://schemas.microsoft.com/office/drawing/2014/main" id="{2A09822F-2DC0-4F1B-BB9E-84F8191D47C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20" t="6762" r="18882" b="6381"/>
            <a:stretch/>
          </p:blipFill>
          <p:spPr bwMode="auto">
            <a:xfrm>
              <a:off x="4720010" y="841206"/>
              <a:ext cx="552079" cy="479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8C1812-13AD-48CC-B0D3-9431E0898AF4}"/>
                </a:ext>
              </a:extLst>
            </p:cNvPr>
            <p:cNvSpPr txBox="1"/>
            <p:nvPr/>
          </p:nvSpPr>
          <p:spPr>
            <a:xfrm>
              <a:off x="4304628" y="1335586"/>
              <a:ext cx="14750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Container Registry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8ACBFC6-029D-47F1-A1D0-1ED06685DC36}"/>
              </a:ext>
            </a:extLst>
          </p:cNvPr>
          <p:cNvGrpSpPr/>
          <p:nvPr/>
        </p:nvGrpSpPr>
        <p:grpSpPr>
          <a:xfrm>
            <a:off x="5879975" y="1953581"/>
            <a:ext cx="1314784" cy="805788"/>
            <a:chOff x="6235002" y="769945"/>
            <a:chExt cx="1314784" cy="80578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DE2DFB2-1CA0-409B-8C30-623357984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545093" y="769945"/>
              <a:ext cx="659280" cy="61218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527EA6-243A-406D-BFD9-0A9E374D205A}"/>
                </a:ext>
              </a:extLst>
            </p:cNvPr>
            <p:cNvSpPr txBox="1"/>
            <p:nvPr/>
          </p:nvSpPr>
          <p:spPr>
            <a:xfrm>
              <a:off x="6235002" y="1329512"/>
              <a:ext cx="13147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Container Apps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3C193924-C71D-40E3-A6DB-67EDB888C004}"/>
              </a:ext>
            </a:extLst>
          </p:cNvPr>
          <p:cNvSpPr/>
          <p:nvPr/>
        </p:nvSpPr>
        <p:spPr>
          <a:xfrm>
            <a:off x="1534026" y="4573669"/>
            <a:ext cx="5314753" cy="17877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877793F-3423-4985-A4F8-20C4FDCAAC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8" t="10038" r="25450" b="10287"/>
          <a:stretch/>
        </p:blipFill>
        <p:spPr bwMode="auto">
          <a:xfrm>
            <a:off x="1160759" y="5920817"/>
            <a:ext cx="746533" cy="79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51D2E4-69F0-4A99-8563-0C5DC63588D4}"/>
              </a:ext>
            </a:extLst>
          </p:cNvPr>
          <p:cNvSpPr txBox="1"/>
          <p:nvPr/>
        </p:nvSpPr>
        <p:spPr>
          <a:xfrm>
            <a:off x="1872916" y="6416459"/>
            <a:ext cx="1109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Azure IoT Edge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510F61-56ED-42E0-87A5-B090FDBB45C2}"/>
              </a:ext>
            </a:extLst>
          </p:cNvPr>
          <p:cNvGrpSpPr/>
          <p:nvPr/>
        </p:nvGrpSpPr>
        <p:grpSpPr>
          <a:xfrm>
            <a:off x="2007186" y="2026656"/>
            <a:ext cx="920445" cy="757927"/>
            <a:chOff x="8056429" y="808366"/>
            <a:chExt cx="920445" cy="757927"/>
          </a:xfrm>
        </p:grpSpPr>
        <p:pic>
          <p:nvPicPr>
            <p:cNvPr id="1032" name="Picture 8" descr="See the source image">
              <a:extLst>
                <a:ext uri="{FF2B5EF4-FFF2-40B4-BE49-F238E27FC236}">
                  <a16:creationId xmlns:a16="http://schemas.microsoft.com/office/drawing/2014/main" id="{CEA7BEC5-A5F6-4C1C-AEF8-2C1D2F04CC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4355" y="808366"/>
              <a:ext cx="508704" cy="470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01C87A-1A6C-464E-9B93-C047BB13FAA6}"/>
                </a:ext>
              </a:extLst>
            </p:cNvPr>
            <p:cNvSpPr txBox="1"/>
            <p:nvPr/>
          </p:nvSpPr>
          <p:spPr>
            <a:xfrm>
              <a:off x="8056429" y="1320072"/>
              <a:ext cx="9204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IoT Hub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674AD4-3B93-4CE7-8588-F15AB4A4D551}"/>
              </a:ext>
            </a:extLst>
          </p:cNvPr>
          <p:cNvGrpSpPr/>
          <p:nvPr/>
        </p:nvGrpSpPr>
        <p:grpSpPr>
          <a:xfrm>
            <a:off x="5825272" y="3350617"/>
            <a:ext cx="1392882" cy="689397"/>
            <a:chOff x="9235805" y="863086"/>
            <a:chExt cx="1392882" cy="689397"/>
          </a:xfrm>
        </p:grpSpPr>
        <p:pic>
          <p:nvPicPr>
            <p:cNvPr id="1036" name="Picture 12" descr="See the source image">
              <a:extLst>
                <a:ext uri="{FF2B5EF4-FFF2-40B4-BE49-F238E27FC236}">
                  <a16:creationId xmlns:a16="http://schemas.microsoft.com/office/drawing/2014/main" id="{2A90732C-F539-41DC-BBBE-8EE70183D1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2893" y="863086"/>
              <a:ext cx="430015" cy="430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C526A7-C1F0-4B75-8C88-78E682792851}"/>
                </a:ext>
              </a:extLst>
            </p:cNvPr>
            <p:cNvSpPr txBox="1"/>
            <p:nvPr/>
          </p:nvSpPr>
          <p:spPr>
            <a:xfrm>
              <a:off x="9235805" y="1275484"/>
              <a:ext cx="13928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Azure Log Analytics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0FE710E-9F19-40C0-AC5C-1CD451BC91F3}"/>
              </a:ext>
            </a:extLst>
          </p:cNvPr>
          <p:cNvGrpSpPr/>
          <p:nvPr/>
        </p:nvGrpSpPr>
        <p:grpSpPr>
          <a:xfrm>
            <a:off x="3792195" y="2326023"/>
            <a:ext cx="1059906" cy="805254"/>
            <a:chOff x="10587444" y="764507"/>
            <a:chExt cx="1059906" cy="805254"/>
          </a:xfrm>
        </p:grpSpPr>
        <p:pic>
          <p:nvPicPr>
            <p:cNvPr id="1034" name="Picture 10" descr="See related image detail">
              <a:extLst>
                <a:ext uri="{FF2B5EF4-FFF2-40B4-BE49-F238E27FC236}">
                  <a16:creationId xmlns:a16="http://schemas.microsoft.com/office/drawing/2014/main" id="{BB75325C-BE80-4716-B3AB-888FDA93A3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4907" y="764507"/>
              <a:ext cx="584980" cy="58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ACD0CC-6F04-4067-8439-7BB4106B3467}"/>
                </a:ext>
              </a:extLst>
            </p:cNvPr>
            <p:cNvSpPr txBox="1"/>
            <p:nvPr/>
          </p:nvSpPr>
          <p:spPr>
            <a:xfrm>
              <a:off x="10587444" y="1323540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Event Grid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4D241D0-F5D6-4665-9CD5-6C50C04D2831}"/>
              </a:ext>
            </a:extLst>
          </p:cNvPr>
          <p:cNvGrpSpPr/>
          <p:nvPr/>
        </p:nvGrpSpPr>
        <p:grpSpPr>
          <a:xfrm>
            <a:off x="8318586" y="2022848"/>
            <a:ext cx="976549" cy="736521"/>
            <a:chOff x="3100254" y="834058"/>
            <a:chExt cx="976549" cy="736521"/>
          </a:xfrm>
        </p:grpSpPr>
        <p:pic>
          <p:nvPicPr>
            <p:cNvPr id="1028" name="Picture 4" descr="See related image detail">
              <a:extLst>
                <a:ext uri="{FF2B5EF4-FFF2-40B4-BE49-F238E27FC236}">
                  <a16:creationId xmlns:a16="http://schemas.microsoft.com/office/drawing/2014/main" id="{650EC945-E073-4979-BA21-343CE6D70B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3522" y="834058"/>
              <a:ext cx="430015" cy="472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6FE8E9-8258-4E11-90B2-20FF286B149A}"/>
                </a:ext>
              </a:extLst>
            </p:cNvPr>
            <p:cNvSpPr txBox="1"/>
            <p:nvPr/>
          </p:nvSpPr>
          <p:spPr>
            <a:xfrm>
              <a:off x="3100254" y="1324358"/>
              <a:ext cx="9765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</a:t>
              </a:r>
              <a:r>
                <a:rPr lang="en-US" sz="1000" dirty="0" err="1"/>
                <a:t>KeyVault</a:t>
              </a:r>
              <a:endParaRPr lang="en-US" sz="1000" dirty="0"/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ED6B8A-00D3-415B-B3FC-88FC4EA40FE5}"/>
              </a:ext>
            </a:extLst>
          </p:cNvPr>
          <p:cNvCxnSpPr>
            <a:stCxn id="6" idx="3"/>
            <a:endCxn id="1028" idx="1"/>
          </p:cNvCxnSpPr>
          <p:nvPr/>
        </p:nvCxnSpPr>
        <p:spPr>
          <a:xfrm flipV="1">
            <a:off x="6849346" y="2258905"/>
            <a:ext cx="1742508" cy="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C0970ED-B5CC-4154-812F-1A6EB26A979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67409" y="2784583"/>
            <a:ext cx="1" cy="20046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497DBB9-2FCD-4F1B-8E76-0F89598AE580}"/>
              </a:ext>
            </a:extLst>
          </p:cNvPr>
          <p:cNvSpPr/>
          <p:nvPr/>
        </p:nvSpPr>
        <p:spPr>
          <a:xfrm>
            <a:off x="1872916" y="4807657"/>
            <a:ext cx="1832810" cy="8791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SecretManager</a:t>
            </a:r>
            <a:endParaRPr lang="en-US" sz="1200" dirty="0"/>
          </a:p>
          <a:p>
            <a:pPr algn="ctr"/>
            <a:r>
              <a:rPr lang="en-US" sz="1200" dirty="0"/>
              <a:t>EDGE MODULE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7EED9E1-480A-4671-854A-21865EDA3022}"/>
              </a:ext>
            </a:extLst>
          </p:cNvPr>
          <p:cNvSpPr txBox="1"/>
          <p:nvPr/>
        </p:nvSpPr>
        <p:spPr>
          <a:xfrm>
            <a:off x="6547052" y="2906046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AUDIT TRAIL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6903A7-7DD1-4371-B726-E349FB0FACC7}"/>
              </a:ext>
            </a:extLst>
          </p:cNvPr>
          <p:cNvSpPr txBox="1"/>
          <p:nvPr/>
        </p:nvSpPr>
        <p:spPr>
          <a:xfrm>
            <a:off x="7149751" y="2025482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algn="ctr"/>
            <a:r>
              <a:rPr lang="en-US" dirty="0"/>
              <a:t>SECRETS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51341B5-6EDA-4998-9416-7E25780EA541}"/>
              </a:ext>
            </a:extLst>
          </p:cNvPr>
          <p:cNvCxnSpPr>
            <a:cxnSpLocks/>
            <a:stCxn id="7" idx="2"/>
            <a:endCxn id="1036" idx="0"/>
          </p:cNvCxnSpPr>
          <p:nvPr/>
        </p:nvCxnSpPr>
        <p:spPr>
          <a:xfrm>
            <a:off x="6537367" y="2759369"/>
            <a:ext cx="1" cy="591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36B34FA8-545A-4AD4-AD4D-FC55CABA9898}"/>
              </a:ext>
            </a:extLst>
          </p:cNvPr>
          <p:cNvCxnSpPr>
            <a:cxnSpLocks/>
            <a:endCxn id="1034" idx="1"/>
          </p:cNvCxnSpPr>
          <p:nvPr/>
        </p:nvCxnSpPr>
        <p:spPr>
          <a:xfrm>
            <a:off x="2848176" y="2381061"/>
            <a:ext cx="1181482" cy="2374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FA12451-5CF3-4ECF-B2F8-9BADEEE76E0C}"/>
              </a:ext>
            </a:extLst>
          </p:cNvPr>
          <p:cNvCxnSpPr>
            <a:cxnSpLocks/>
          </p:cNvCxnSpPr>
          <p:nvPr/>
        </p:nvCxnSpPr>
        <p:spPr>
          <a:xfrm>
            <a:off x="3734795" y="5011160"/>
            <a:ext cx="2665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5E9D7D3-6FCB-4911-9430-8D214BDDF5E6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3705726" y="5499517"/>
            <a:ext cx="152300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66B9D300-630D-432D-8984-B9F493B7F590}"/>
              </a:ext>
            </a:extLst>
          </p:cNvPr>
          <p:cNvSpPr/>
          <p:nvPr/>
        </p:nvSpPr>
        <p:spPr>
          <a:xfrm>
            <a:off x="5228732" y="5312204"/>
            <a:ext cx="1432391" cy="3746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client(s)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AFAB64A-C9D6-413B-A8C5-37D668E936B1}"/>
              </a:ext>
            </a:extLst>
          </p:cNvPr>
          <p:cNvSpPr txBox="1"/>
          <p:nvPr/>
        </p:nvSpPr>
        <p:spPr>
          <a:xfrm>
            <a:off x="4322148" y="4755778"/>
            <a:ext cx="11902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encrypted secrets store</a:t>
            </a:r>
          </a:p>
        </p:txBody>
      </p:sp>
      <p:pic>
        <p:nvPicPr>
          <p:cNvPr id="1040" name="Picture 16" descr="See the source image">
            <a:extLst>
              <a:ext uri="{FF2B5EF4-FFF2-40B4-BE49-F238E27FC236}">
                <a16:creationId xmlns:a16="http://schemas.microsoft.com/office/drawing/2014/main" id="{9AE115E1-77A8-47CC-AD9C-C8C64FF2E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487" y="4806138"/>
            <a:ext cx="339558" cy="36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1400136E-BEBB-486F-82D4-515152FAFBB4}"/>
              </a:ext>
            </a:extLst>
          </p:cNvPr>
          <p:cNvSpPr/>
          <p:nvPr/>
        </p:nvSpPr>
        <p:spPr>
          <a:xfrm>
            <a:off x="1872916" y="5781592"/>
            <a:ext cx="1832810" cy="3199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CryptoProvider</a:t>
            </a:r>
            <a:endParaRPr lang="en-US" sz="1400" dirty="0"/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B3B75856-403A-4275-8D25-969A82F5CCC0}"/>
              </a:ext>
            </a:extLst>
          </p:cNvPr>
          <p:cNvCxnSpPr>
            <a:cxnSpLocks/>
            <a:stCxn id="1034" idx="3"/>
          </p:cNvCxnSpPr>
          <p:nvPr/>
        </p:nvCxnSpPr>
        <p:spPr>
          <a:xfrm flipV="1">
            <a:off x="4614638" y="2381015"/>
            <a:ext cx="1513657" cy="2374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8FEBA7C-7356-4206-AA52-F9116A41C8D1}"/>
              </a:ext>
            </a:extLst>
          </p:cNvPr>
          <p:cNvCxnSpPr>
            <a:cxnSpLocks/>
          </p:cNvCxnSpPr>
          <p:nvPr/>
        </p:nvCxnSpPr>
        <p:spPr>
          <a:xfrm flipH="1">
            <a:off x="2789321" y="2140894"/>
            <a:ext cx="3303804" cy="7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AD48EC0-E17F-40DA-B39F-FD73D4679917}"/>
              </a:ext>
            </a:extLst>
          </p:cNvPr>
          <p:cNvGrpSpPr/>
          <p:nvPr/>
        </p:nvGrpSpPr>
        <p:grpSpPr>
          <a:xfrm>
            <a:off x="7100606" y="108027"/>
            <a:ext cx="1350050" cy="767878"/>
            <a:chOff x="4042380" y="358243"/>
            <a:chExt cx="1350050" cy="767878"/>
          </a:xfrm>
        </p:grpSpPr>
        <p:pic>
          <p:nvPicPr>
            <p:cNvPr id="1044" name="Picture 20" descr="See the source image">
              <a:extLst>
                <a:ext uri="{FF2B5EF4-FFF2-40B4-BE49-F238E27FC236}">
                  <a16:creationId xmlns:a16="http://schemas.microsoft.com/office/drawing/2014/main" id="{642512C5-E240-40AD-9E97-6A7B5AE4D9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23" r="62635"/>
            <a:stretch/>
          </p:blipFill>
          <p:spPr bwMode="auto">
            <a:xfrm>
              <a:off x="4441224" y="358243"/>
              <a:ext cx="561472" cy="543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93721C3-602F-4139-B2D3-C05133142935}"/>
                </a:ext>
              </a:extLst>
            </p:cNvPr>
            <p:cNvSpPr txBox="1"/>
            <p:nvPr/>
          </p:nvSpPr>
          <p:spPr>
            <a:xfrm>
              <a:off x="4042380" y="879900"/>
              <a:ext cx="13500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Active Directory</a:t>
              </a:r>
            </a:p>
          </p:txBody>
        </p:sp>
      </p:grp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BA30DD14-653D-4781-808D-170AE61C2995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5381288" y="1011048"/>
            <a:ext cx="1114317" cy="8520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82AD2820-68B8-4E6E-920A-3707DBBDE40A}"/>
              </a:ext>
            </a:extLst>
          </p:cNvPr>
          <p:cNvCxnSpPr>
            <a:cxnSpLocks/>
          </p:cNvCxnSpPr>
          <p:nvPr/>
        </p:nvCxnSpPr>
        <p:spPr>
          <a:xfrm rot="5400000">
            <a:off x="6561645" y="1018986"/>
            <a:ext cx="1082964" cy="8200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nector: Elbow 1023">
            <a:extLst>
              <a:ext uri="{FF2B5EF4-FFF2-40B4-BE49-F238E27FC236}">
                <a16:creationId xmlns:a16="http://schemas.microsoft.com/office/drawing/2014/main" id="{2762904E-E081-4E0C-8842-D4056B6303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44146" y="1017720"/>
            <a:ext cx="1069660" cy="8200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TextBox 1038">
            <a:extLst>
              <a:ext uri="{FF2B5EF4-FFF2-40B4-BE49-F238E27FC236}">
                <a16:creationId xmlns:a16="http://schemas.microsoft.com/office/drawing/2014/main" id="{FD16AE4A-F49E-4CC4-B196-877BC70D302C}"/>
              </a:ext>
            </a:extLst>
          </p:cNvPr>
          <p:cNvSpPr txBox="1"/>
          <p:nvPr/>
        </p:nvSpPr>
        <p:spPr>
          <a:xfrm>
            <a:off x="7780186" y="903468"/>
            <a:ext cx="12247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APP SERVICE PRINCIPAL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7DCDE4-66C1-4591-A56A-1E61EF95D2FE}"/>
              </a:ext>
            </a:extLst>
          </p:cNvPr>
          <p:cNvSpPr txBox="1"/>
          <p:nvPr/>
        </p:nvSpPr>
        <p:spPr>
          <a:xfrm>
            <a:off x="1499047" y="1473304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pPr algn="l"/>
            <a:r>
              <a:rPr lang="en-US" dirty="0">
                <a:solidFill>
                  <a:srgbClr val="FF0000"/>
                </a:solidFill>
              </a:rPr>
              <a:t>[RG NAME]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98133D-ADD4-47AC-94D0-EE9AD0A896A6}"/>
              </a:ext>
            </a:extLst>
          </p:cNvPr>
          <p:cNvSpPr txBox="1"/>
          <p:nvPr/>
        </p:nvSpPr>
        <p:spPr>
          <a:xfrm>
            <a:off x="4048948" y="927106"/>
            <a:ext cx="1507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pPr algn="r"/>
            <a:r>
              <a:rPr lang="en-US" dirty="0">
                <a:solidFill>
                  <a:srgbClr val="FF0000"/>
                </a:solidFill>
              </a:rPr>
              <a:t>[CONTAINER REGISTRY]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[IMAGE URI]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54268D-6166-4529-B134-DA207A20F5DF}"/>
              </a:ext>
            </a:extLst>
          </p:cNvPr>
          <p:cNvSpPr txBox="1"/>
          <p:nvPr/>
        </p:nvSpPr>
        <p:spPr>
          <a:xfrm>
            <a:off x="5472090" y="1005265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pPr algn="l"/>
            <a:r>
              <a:rPr lang="en-US" dirty="0"/>
              <a:t>APP 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DF8C9C-F35D-4C54-9292-C52614181D20}"/>
              </a:ext>
            </a:extLst>
          </p:cNvPr>
          <p:cNvSpPr txBox="1"/>
          <p:nvPr/>
        </p:nvSpPr>
        <p:spPr>
          <a:xfrm>
            <a:off x="8731780" y="850162"/>
            <a:ext cx="15074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pPr algn="l"/>
            <a:r>
              <a:rPr lang="en-US" dirty="0">
                <a:solidFill>
                  <a:srgbClr val="FF0000"/>
                </a:solidFill>
              </a:rPr>
              <a:t>[TENANT ID]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[APP CLIENT ID]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[APP PASSWORD]</a:t>
            </a: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EE3AD52C-9A94-498D-99FE-4EB28E8F6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8240" y="2120250"/>
            <a:ext cx="120452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000" dirty="0">
                <a:solidFill>
                  <a:srgbClr val="FF0000"/>
                </a:solidFill>
              </a:rPr>
              <a:t>[</a:t>
            </a:r>
            <a:r>
              <a:rPr lang="en-US" altLang="en-US" sz="1000" dirty="0" err="1">
                <a:solidFill>
                  <a:srgbClr val="FF0000"/>
                </a:solidFill>
              </a:rPr>
              <a:t>WebHook</a:t>
            </a:r>
            <a:r>
              <a:rPr lang="en-US" altLang="en-US" sz="1000" dirty="0">
                <a:solidFill>
                  <a:srgbClr val="FF0000"/>
                </a:solidFill>
              </a:rPr>
              <a:t> API Key] </a:t>
            </a:r>
          </a:p>
        </p:txBody>
      </p:sp>
    </p:spTree>
    <p:extLst>
      <p:ext uri="{BB962C8B-B14F-4D97-AF65-F5344CB8AC3E}">
        <p14:creationId xmlns:p14="http://schemas.microsoft.com/office/powerpoint/2010/main" val="2861387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687DD2-4605-4F84-853B-7A106D4D849C}"/>
              </a:ext>
            </a:extLst>
          </p:cNvPr>
          <p:cNvSpPr/>
          <p:nvPr/>
        </p:nvSpPr>
        <p:spPr>
          <a:xfrm>
            <a:off x="5944623" y="2033024"/>
            <a:ext cx="1497029" cy="793079"/>
          </a:xfrm>
          <a:prstGeom prst="roundRect">
            <a:avLst>
              <a:gd name="adj" fmla="val 434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 Nova Cond" panose="020B0506020202020204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C75B854-4144-4F0E-B1D8-706342EFDACF}"/>
              </a:ext>
            </a:extLst>
          </p:cNvPr>
          <p:cNvSpPr/>
          <p:nvPr/>
        </p:nvSpPr>
        <p:spPr>
          <a:xfrm>
            <a:off x="1784599" y="6242571"/>
            <a:ext cx="8162580" cy="554063"/>
          </a:xfrm>
          <a:prstGeom prst="roundRect">
            <a:avLst>
              <a:gd name="adj" fmla="val 4345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78B6650-E555-466B-82DD-BFAA9EE21385}"/>
              </a:ext>
            </a:extLst>
          </p:cNvPr>
          <p:cNvSpPr/>
          <p:nvPr/>
        </p:nvSpPr>
        <p:spPr>
          <a:xfrm>
            <a:off x="1784599" y="3655082"/>
            <a:ext cx="8162580" cy="2308041"/>
          </a:xfrm>
          <a:prstGeom prst="roundRect">
            <a:avLst>
              <a:gd name="adj" fmla="val 4345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640122-F9F0-4651-B039-C234418BF22D}"/>
              </a:ext>
            </a:extLst>
          </p:cNvPr>
          <p:cNvSpPr/>
          <p:nvPr/>
        </p:nvSpPr>
        <p:spPr>
          <a:xfrm>
            <a:off x="10104185" y="4015354"/>
            <a:ext cx="1721853" cy="932195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AEF91B3-317A-4AC7-9752-3F5D697AC46D}"/>
              </a:ext>
            </a:extLst>
          </p:cNvPr>
          <p:cNvSpPr/>
          <p:nvPr/>
        </p:nvSpPr>
        <p:spPr>
          <a:xfrm>
            <a:off x="2568863" y="3956211"/>
            <a:ext cx="4216859" cy="1888482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AFC29AB-BAF8-4DF9-A1B2-0E1B11F74D9E}"/>
              </a:ext>
            </a:extLst>
          </p:cNvPr>
          <p:cNvGrpSpPr/>
          <p:nvPr/>
        </p:nvGrpSpPr>
        <p:grpSpPr>
          <a:xfrm>
            <a:off x="4071932" y="721507"/>
            <a:ext cx="1629482" cy="479216"/>
            <a:chOff x="3642607" y="841206"/>
            <a:chExt cx="1629482" cy="479216"/>
          </a:xfrm>
        </p:grpSpPr>
        <p:pic>
          <p:nvPicPr>
            <p:cNvPr id="1030" name="Picture 6" descr="See the source image">
              <a:extLst>
                <a:ext uri="{FF2B5EF4-FFF2-40B4-BE49-F238E27FC236}">
                  <a16:creationId xmlns:a16="http://schemas.microsoft.com/office/drawing/2014/main" id="{2A09822F-2DC0-4F1B-BB9E-84F8191D47C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20" t="6762" r="18882" b="6381"/>
            <a:stretch/>
          </p:blipFill>
          <p:spPr bwMode="auto">
            <a:xfrm>
              <a:off x="4720010" y="841206"/>
              <a:ext cx="552079" cy="479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8C1812-13AD-48CC-B0D3-9431E0898AF4}"/>
                </a:ext>
              </a:extLst>
            </p:cNvPr>
            <p:cNvSpPr txBox="1"/>
            <p:nvPr/>
          </p:nvSpPr>
          <p:spPr>
            <a:xfrm>
              <a:off x="3642607" y="846808"/>
              <a:ext cx="11288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>
                  <a:latin typeface="Arial Nova Cond" panose="020B0506020202020204" pitchFamily="34" charset="0"/>
                </a:rPr>
                <a:t>Azure </a:t>
              </a:r>
              <a:br>
                <a:rPr lang="en-US" sz="1000" dirty="0">
                  <a:latin typeface="Arial Nova Cond" panose="020B0506020202020204" pitchFamily="34" charset="0"/>
                </a:rPr>
              </a:br>
              <a:r>
                <a:rPr lang="en-US" sz="1000" dirty="0">
                  <a:latin typeface="Arial Nova Cond" panose="020B0506020202020204" pitchFamily="34" charset="0"/>
                </a:rPr>
                <a:t>Container Registry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510F61-56ED-42E0-87A5-B090FDBB45C2}"/>
              </a:ext>
            </a:extLst>
          </p:cNvPr>
          <p:cNvGrpSpPr/>
          <p:nvPr/>
        </p:nvGrpSpPr>
        <p:grpSpPr>
          <a:xfrm>
            <a:off x="1784599" y="2026656"/>
            <a:ext cx="920445" cy="757927"/>
            <a:chOff x="8056429" y="808366"/>
            <a:chExt cx="920445" cy="757927"/>
          </a:xfrm>
        </p:grpSpPr>
        <p:pic>
          <p:nvPicPr>
            <p:cNvPr id="1032" name="Picture 8" descr="See the source image">
              <a:extLst>
                <a:ext uri="{FF2B5EF4-FFF2-40B4-BE49-F238E27FC236}">
                  <a16:creationId xmlns:a16="http://schemas.microsoft.com/office/drawing/2014/main" id="{CEA7BEC5-A5F6-4C1C-AEF8-2C1D2F04CC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4355" y="808366"/>
              <a:ext cx="508704" cy="470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01C87A-1A6C-464E-9B93-C047BB13FAA6}"/>
                </a:ext>
              </a:extLst>
            </p:cNvPr>
            <p:cNvSpPr txBox="1"/>
            <p:nvPr/>
          </p:nvSpPr>
          <p:spPr>
            <a:xfrm>
              <a:off x="8056429" y="1320072"/>
              <a:ext cx="9204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 Nova Cond" panose="020B0506020202020204" pitchFamily="34" charset="0"/>
                </a:rPr>
                <a:t>Azure IoT Hub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674AD4-3B93-4CE7-8588-F15AB4A4D551}"/>
              </a:ext>
            </a:extLst>
          </p:cNvPr>
          <p:cNvGrpSpPr/>
          <p:nvPr/>
        </p:nvGrpSpPr>
        <p:grpSpPr>
          <a:xfrm>
            <a:off x="8806705" y="2804067"/>
            <a:ext cx="1265913" cy="445047"/>
            <a:chOff x="9732893" y="848054"/>
            <a:chExt cx="1265913" cy="445047"/>
          </a:xfrm>
        </p:grpSpPr>
        <p:pic>
          <p:nvPicPr>
            <p:cNvPr id="1036" name="Picture 12" descr="See the source image">
              <a:extLst>
                <a:ext uri="{FF2B5EF4-FFF2-40B4-BE49-F238E27FC236}">
                  <a16:creationId xmlns:a16="http://schemas.microsoft.com/office/drawing/2014/main" id="{2A90732C-F539-41DC-BBBE-8EE70183D1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2893" y="863086"/>
              <a:ext cx="430015" cy="430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C526A7-C1F0-4B75-8C88-78E682792851}"/>
                </a:ext>
              </a:extLst>
            </p:cNvPr>
            <p:cNvSpPr txBox="1"/>
            <p:nvPr/>
          </p:nvSpPr>
          <p:spPr>
            <a:xfrm>
              <a:off x="10131261" y="848054"/>
              <a:ext cx="8675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000"/>
              </a:lvl1pPr>
            </a:lstStyle>
            <a:p>
              <a:r>
                <a:rPr lang="en-US" dirty="0">
                  <a:latin typeface="Arial Nova Cond" panose="020B0506020202020204" pitchFamily="34" charset="0"/>
                </a:rPr>
                <a:t>Azure </a:t>
              </a:r>
              <a:br>
                <a:rPr lang="en-US" dirty="0">
                  <a:latin typeface="Arial Nova Cond" panose="020B0506020202020204" pitchFamily="34" charset="0"/>
                </a:rPr>
              </a:br>
              <a:r>
                <a:rPr lang="en-US" dirty="0">
                  <a:latin typeface="Arial Nova Cond" panose="020B0506020202020204" pitchFamily="34" charset="0"/>
                </a:rPr>
                <a:t>Log Analytics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0FE710E-9F19-40C0-AC5C-1CD451BC91F3}"/>
              </a:ext>
            </a:extLst>
          </p:cNvPr>
          <p:cNvGrpSpPr/>
          <p:nvPr/>
        </p:nvGrpSpPr>
        <p:grpSpPr>
          <a:xfrm>
            <a:off x="3541979" y="2318729"/>
            <a:ext cx="1059906" cy="805254"/>
            <a:chOff x="10587444" y="764507"/>
            <a:chExt cx="1059906" cy="805254"/>
          </a:xfrm>
        </p:grpSpPr>
        <p:pic>
          <p:nvPicPr>
            <p:cNvPr id="1034" name="Picture 10" descr="See related image detail">
              <a:extLst>
                <a:ext uri="{FF2B5EF4-FFF2-40B4-BE49-F238E27FC236}">
                  <a16:creationId xmlns:a16="http://schemas.microsoft.com/office/drawing/2014/main" id="{BB75325C-BE80-4716-B3AB-888FDA93A3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4907" y="764507"/>
              <a:ext cx="584980" cy="58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ACD0CC-6F04-4067-8439-7BB4106B3467}"/>
                </a:ext>
              </a:extLst>
            </p:cNvPr>
            <p:cNvSpPr txBox="1"/>
            <p:nvPr/>
          </p:nvSpPr>
          <p:spPr>
            <a:xfrm>
              <a:off x="10587444" y="1323540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 Nova Cond" panose="020B0506020202020204" pitchFamily="34" charset="0"/>
                </a:rPr>
                <a:t>Azure Event Grid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4D241D0-F5D6-4665-9CD5-6C50C04D2831}"/>
              </a:ext>
            </a:extLst>
          </p:cNvPr>
          <p:cNvGrpSpPr/>
          <p:nvPr/>
        </p:nvGrpSpPr>
        <p:grpSpPr>
          <a:xfrm>
            <a:off x="8850547" y="2165853"/>
            <a:ext cx="1028669" cy="472114"/>
            <a:chOff x="3373522" y="834058"/>
            <a:chExt cx="1028669" cy="472114"/>
          </a:xfrm>
        </p:grpSpPr>
        <p:pic>
          <p:nvPicPr>
            <p:cNvPr id="1028" name="Picture 4" descr="See related image detail">
              <a:extLst>
                <a:ext uri="{FF2B5EF4-FFF2-40B4-BE49-F238E27FC236}">
                  <a16:creationId xmlns:a16="http://schemas.microsoft.com/office/drawing/2014/main" id="{650EC945-E073-4979-BA21-343CE6D70B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3522" y="834058"/>
              <a:ext cx="430015" cy="472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6FE8E9-8258-4E11-90B2-20FF286B149A}"/>
                </a:ext>
              </a:extLst>
            </p:cNvPr>
            <p:cNvSpPr txBox="1"/>
            <p:nvPr/>
          </p:nvSpPr>
          <p:spPr>
            <a:xfrm>
              <a:off x="3771890" y="858449"/>
              <a:ext cx="6303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 Nova Cond" panose="020B0506020202020204" pitchFamily="34" charset="0"/>
                </a:rPr>
                <a:t>Azure </a:t>
              </a:r>
              <a:br>
                <a:rPr lang="en-US" sz="1000" dirty="0">
                  <a:latin typeface="Arial Nova Cond" panose="020B0506020202020204" pitchFamily="34" charset="0"/>
                </a:rPr>
              </a:br>
              <a:r>
                <a:rPr lang="en-US" sz="1000" dirty="0" err="1">
                  <a:latin typeface="Arial Nova Cond" panose="020B0506020202020204" pitchFamily="34" charset="0"/>
                </a:rPr>
                <a:t>KeyVault</a:t>
              </a:r>
              <a:endParaRPr lang="en-US" sz="1000" dirty="0">
                <a:latin typeface="Arial Nova Cond" panose="020B0506020202020204" pitchFamily="34" charset="0"/>
              </a:endParaRP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ED6B8A-00D3-415B-B3FC-88FC4EA40FE5}"/>
              </a:ext>
            </a:extLst>
          </p:cNvPr>
          <p:cNvCxnSpPr>
            <a:cxnSpLocks/>
            <a:stCxn id="72" idx="3"/>
            <a:endCxn id="1028" idx="1"/>
          </p:cNvCxnSpPr>
          <p:nvPr/>
        </p:nvCxnSpPr>
        <p:spPr>
          <a:xfrm flipV="1">
            <a:off x="7441652" y="2401910"/>
            <a:ext cx="1408895" cy="36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7EED9E1-480A-4671-854A-21865EDA3022}"/>
              </a:ext>
            </a:extLst>
          </p:cNvPr>
          <p:cNvSpPr txBox="1"/>
          <p:nvPr/>
        </p:nvSpPr>
        <p:spPr>
          <a:xfrm>
            <a:off x="7916640" y="3040185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Arial Nova Cond" panose="020B0506020202020204" pitchFamily="34" charset="0"/>
              </a:rPr>
              <a:t>AUDIT LOGS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6903A7-7DD1-4371-B726-E349FB0FACC7}"/>
              </a:ext>
            </a:extLst>
          </p:cNvPr>
          <p:cNvSpPr txBox="1"/>
          <p:nvPr/>
        </p:nvSpPr>
        <p:spPr>
          <a:xfrm>
            <a:off x="7986229" y="2199276"/>
            <a:ext cx="9647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algn="ctr"/>
            <a:r>
              <a:rPr lang="en-US" dirty="0">
                <a:latin typeface="Arial Nova Cond" panose="020B0506020202020204" pitchFamily="34" charset="0"/>
              </a:rPr>
              <a:t>SECRETS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36B34FA8-545A-4AD4-AD4D-FC55CABA9898}"/>
              </a:ext>
            </a:extLst>
          </p:cNvPr>
          <p:cNvCxnSpPr>
            <a:cxnSpLocks/>
            <a:endCxn id="1034" idx="1"/>
          </p:cNvCxnSpPr>
          <p:nvPr/>
        </p:nvCxnSpPr>
        <p:spPr>
          <a:xfrm>
            <a:off x="2312784" y="2364998"/>
            <a:ext cx="1466658" cy="2462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FA12451-5CF3-4ECF-B2F8-9BADEEE76E0C}"/>
              </a:ext>
            </a:extLst>
          </p:cNvPr>
          <p:cNvCxnSpPr>
            <a:cxnSpLocks/>
          </p:cNvCxnSpPr>
          <p:nvPr/>
        </p:nvCxnSpPr>
        <p:spPr>
          <a:xfrm flipV="1">
            <a:off x="4622479" y="5520682"/>
            <a:ext cx="2442349" cy="135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5E9D7D3-6FCB-4911-9430-8D214BDDF5E6}"/>
              </a:ext>
            </a:extLst>
          </p:cNvPr>
          <p:cNvCxnSpPr>
            <a:cxnSpLocks/>
          </p:cNvCxnSpPr>
          <p:nvPr/>
        </p:nvCxnSpPr>
        <p:spPr>
          <a:xfrm flipV="1">
            <a:off x="4614638" y="4508681"/>
            <a:ext cx="5489547" cy="259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6AFAB64A-C9D6-413B-A8C5-37D668E936B1}"/>
              </a:ext>
            </a:extLst>
          </p:cNvPr>
          <p:cNvSpPr txBox="1"/>
          <p:nvPr/>
        </p:nvSpPr>
        <p:spPr>
          <a:xfrm>
            <a:off x="7397643" y="5303111"/>
            <a:ext cx="18347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 Nova Cond" panose="020B0506020202020204" pitchFamily="34" charset="0"/>
              </a:rPr>
              <a:t>encrypted secrets store</a:t>
            </a:r>
          </a:p>
        </p:txBody>
      </p:sp>
      <p:pic>
        <p:nvPicPr>
          <p:cNvPr id="1040" name="Picture 16" descr="See the source image">
            <a:extLst>
              <a:ext uri="{FF2B5EF4-FFF2-40B4-BE49-F238E27FC236}">
                <a16:creationId xmlns:a16="http://schemas.microsoft.com/office/drawing/2014/main" id="{9AE115E1-77A8-47CC-AD9C-C8C64FF2E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828" y="5329166"/>
            <a:ext cx="339558" cy="36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B3B75856-403A-4275-8D25-969A82F5CCC0}"/>
              </a:ext>
            </a:extLst>
          </p:cNvPr>
          <p:cNvCxnSpPr>
            <a:cxnSpLocks/>
            <a:stCxn id="1034" idx="3"/>
            <a:endCxn id="13" idx="1"/>
          </p:cNvCxnSpPr>
          <p:nvPr/>
        </p:nvCxnSpPr>
        <p:spPr>
          <a:xfrm flipV="1">
            <a:off x="4364422" y="2429564"/>
            <a:ext cx="1580201" cy="1816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8FEBA7C-7356-4206-AA52-F9116A41C8D1}"/>
              </a:ext>
            </a:extLst>
          </p:cNvPr>
          <p:cNvCxnSpPr>
            <a:cxnSpLocks/>
          </p:cNvCxnSpPr>
          <p:nvPr/>
        </p:nvCxnSpPr>
        <p:spPr>
          <a:xfrm flipH="1">
            <a:off x="2563000" y="2140894"/>
            <a:ext cx="3359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AD48EC0-E17F-40DA-B39F-FD73D4679917}"/>
              </a:ext>
            </a:extLst>
          </p:cNvPr>
          <p:cNvGrpSpPr/>
          <p:nvPr/>
        </p:nvGrpSpPr>
        <p:grpSpPr>
          <a:xfrm>
            <a:off x="8072563" y="644396"/>
            <a:ext cx="1458136" cy="543437"/>
            <a:chOff x="4441224" y="358243"/>
            <a:chExt cx="1458136" cy="543437"/>
          </a:xfrm>
        </p:grpSpPr>
        <p:pic>
          <p:nvPicPr>
            <p:cNvPr id="1044" name="Picture 20" descr="See the source image">
              <a:extLst>
                <a:ext uri="{FF2B5EF4-FFF2-40B4-BE49-F238E27FC236}">
                  <a16:creationId xmlns:a16="http://schemas.microsoft.com/office/drawing/2014/main" id="{642512C5-E240-40AD-9E97-6A7B5AE4D9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23" r="62635"/>
            <a:stretch/>
          </p:blipFill>
          <p:spPr bwMode="auto">
            <a:xfrm>
              <a:off x="4441224" y="358243"/>
              <a:ext cx="561472" cy="543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93721C3-602F-4139-B2D3-C05133142935}"/>
                </a:ext>
              </a:extLst>
            </p:cNvPr>
            <p:cNvSpPr txBox="1"/>
            <p:nvPr/>
          </p:nvSpPr>
          <p:spPr>
            <a:xfrm>
              <a:off x="4901971" y="445933"/>
              <a:ext cx="9973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 Nova Cond" panose="020B0506020202020204" pitchFamily="34" charset="0"/>
                </a:rPr>
                <a:t>Azure </a:t>
              </a:r>
              <a:br>
                <a:rPr lang="en-US" sz="1000" dirty="0">
                  <a:latin typeface="Arial Nova Cond" panose="020B0506020202020204" pitchFamily="34" charset="0"/>
                </a:rPr>
              </a:br>
              <a:r>
                <a:rPr lang="en-US" sz="1000" dirty="0">
                  <a:latin typeface="Arial Nova Cond" panose="020B0506020202020204" pitchFamily="34" charset="0"/>
                </a:rPr>
                <a:t>Active Directory</a:t>
              </a:r>
            </a:p>
          </p:txBody>
        </p:sp>
      </p:grp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BA30DD14-653D-4781-808D-170AE61C2995}"/>
              </a:ext>
            </a:extLst>
          </p:cNvPr>
          <p:cNvCxnSpPr>
            <a:cxnSpLocks/>
            <a:stCxn id="1030" idx="2"/>
          </p:cNvCxnSpPr>
          <p:nvPr/>
        </p:nvCxnSpPr>
        <p:spPr>
          <a:xfrm rot="16200000" flipH="1">
            <a:off x="5421525" y="1204572"/>
            <a:ext cx="820623" cy="8129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254268D-6166-4529-B134-DA207A20F5DF}"/>
              </a:ext>
            </a:extLst>
          </p:cNvPr>
          <p:cNvSpPr txBox="1"/>
          <p:nvPr/>
        </p:nvSpPr>
        <p:spPr>
          <a:xfrm>
            <a:off x="4564937" y="1274528"/>
            <a:ext cx="9014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pPr algn="r"/>
            <a:r>
              <a:rPr lang="en-US" dirty="0">
                <a:latin typeface="Arial Nova Cond" panose="020B0506020202020204" pitchFamily="34" charset="0"/>
              </a:rPr>
              <a:t>APP IMAGE PULL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E692B2-A5E1-4DF6-9FF8-EFE62655F428}"/>
              </a:ext>
            </a:extLst>
          </p:cNvPr>
          <p:cNvSpPr txBox="1"/>
          <p:nvPr/>
        </p:nvSpPr>
        <p:spPr>
          <a:xfrm>
            <a:off x="7397643" y="5491370"/>
            <a:ext cx="260613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/local/cache/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secrets.json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696ED8-823C-4AC1-A0BB-1B2DF4BEF8D2}"/>
              </a:ext>
            </a:extLst>
          </p:cNvPr>
          <p:cNvSpPr/>
          <p:nvPr/>
        </p:nvSpPr>
        <p:spPr>
          <a:xfrm>
            <a:off x="2781828" y="5294221"/>
            <a:ext cx="1832810" cy="452921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569CD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SecretManagerClient</a:t>
            </a:r>
            <a:endParaRPr lang="en-US" sz="1100" dirty="0">
              <a:solidFill>
                <a:srgbClr val="569CD6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A5A1B8B-17E9-49BC-9AF4-91D75F460E54}"/>
              </a:ext>
            </a:extLst>
          </p:cNvPr>
          <p:cNvCxnSpPr>
            <a:cxnSpLocks/>
            <a:stCxn id="10" idx="2"/>
            <a:endCxn id="26" idx="1"/>
          </p:cNvCxnSpPr>
          <p:nvPr/>
        </p:nvCxnSpPr>
        <p:spPr>
          <a:xfrm rot="16200000" flipH="1">
            <a:off x="1145276" y="3884129"/>
            <a:ext cx="2736099" cy="5370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7E996ED-F63C-4500-A7DC-FD168CF2B0F8}"/>
              </a:ext>
            </a:extLst>
          </p:cNvPr>
          <p:cNvCxnSpPr>
            <a:cxnSpLocks/>
          </p:cNvCxnSpPr>
          <p:nvPr/>
        </p:nvCxnSpPr>
        <p:spPr>
          <a:xfrm flipV="1">
            <a:off x="2964302" y="5747142"/>
            <a:ext cx="0" cy="660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F41CE74-8BD1-4E0A-AFE9-FC7EE38B3BD7}"/>
              </a:ext>
            </a:extLst>
          </p:cNvPr>
          <p:cNvSpPr/>
          <p:nvPr/>
        </p:nvSpPr>
        <p:spPr>
          <a:xfrm>
            <a:off x="2781828" y="4074762"/>
            <a:ext cx="1832810" cy="588453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0" dirty="0" err="1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InfluxDBClient</a:t>
            </a:r>
            <a:endParaRPr lang="en-US" sz="12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A222ED1-049E-4F09-AC1F-C6375493776E}"/>
              </a:ext>
            </a:extLst>
          </p:cNvPr>
          <p:cNvCxnSpPr>
            <a:cxnSpLocks/>
          </p:cNvCxnSpPr>
          <p:nvPr/>
        </p:nvCxnSpPr>
        <p:spPr>
          <a:xfrm flipV="1">
            <a:off x="2964302" y="4663215"/>
            <a:ext cx="0" cy="6310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E0DBE02-3996-496A-829D-58141B527E06}"/>
              </a:ext>
            </a:extLst>
          </p:cNvPr>
          <p:cNvSpPr txBox="1"/>
          <p:nvPr/>
        </p:nvSpPr>
        <p:spPr>
          <a:xfrm>
            <a:off x="2965662" y="4716717"/>
            <a:ext cx="38179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900" b="0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defRPr>
            </a:lvl1pPr>
          </a:lstStyle>
          <a:p>
            <a:r>
              <a:rPr lang="en-US" sz="800" dirty="0"/>
              <a:t>dbPassword = await </a:t>
            </a:r>
          </a:p>
          <a:p>
            <a:r>
              <a:rPr lang="en-US" sz="800" dirty="0"/>
              <a:t>secretManagerClient.GetSecretValueAsync(</a:t>
            </a:r>
            <a:br>
              <a:rPr lang="en-US" sz="800" dirty="0"/>
            </a:br>
            <a:r>
              <a:rPr lang="en-US" sz="800" dirty="0"/>
              <a:t>“InfluxDbPassword“, …)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8ECB9F5-4306-4A18-BADC-850CE7D59900}"/>
              </a:ext>
            </a:extLst>
          </p:cNvPr>
          <p:cNvSpPr txBox="1"/>
          <p:nvPr/>
        </p:nvSpPr>
        <p:spPr>
          <a:xfrm>
            <a:off x="4614638" y="4000504"/>
            <a:ext cx="24162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dirty="0" err="1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influxDBClient</a:t>
            </a:r>
            <a:r>
              <a:rPr lang="en-US" sz="8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InfluxDBClientFactory.Create</a:t>
            </a:r>
            <a:r>
              <a:rPr lang="en-US" sz="8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</a:p>
          <a:p>
            <a:r>
              <a:rPr lang="en-US" sz="800" b="0" dirty="0" err="1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url</a:t>
            </a:r>
            <a:r>
              <a:rPr lang="en-US" sz="8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, username, dbPassword);</a:t>
            </a:r>
            <a:endParaRPr lang="en-US" sz="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0581664-4C4F-41AC-8809-6029FD5C0470}"/>
              </a:ext>
            </a:extLst>
          </p:cNvPr>
          <p:cNvSpPr txBox="1"/>
          <p:nvPr/>
        </p:nvSpPr>
        <p:spPr>
          <a:xfrm>
            <a:off x="2513325" y="3713612"/>
            <a:ext cx="60970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Arial Nova Cond" panose="020B0506020202020204" pitchFamily="34" charset="0"/>
              </a:rPr>
              <a:t>“</a:t>
            </a:r>
            <a:r>
              <a:rPr lang="en-US" sz="1100" dirty="0" err="1">
                <a:latin typeface="Arial Nova Cond" panose="020B0506020202020204" pitchFamily="34" charset="0"/>
              </a:rPr>
              <a:t>SecretManager</a:t>
            </a:r>
            <a:r>
              <a:rPr lang="en-US" sz="1100" dirty="0">
                <a:latin typeface="Arial Nova Cond" panose="020B0506020202020204" pitchFamily="34" charset="0"/>
              </a:rPr>
              <a:t>” module</a:t>
            </a:r>
          </a:p>
        </p:txBody>
      </p: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9FABF8EA-A0B1-4B1E-AB68-3A9895C3F009}"/>
              </a:ext>
            </a:extLst>
          </p:cNvPr>
          <p:cNvCxnSpPr>
            <a:cxnSpLocks/>
            <a:endCxn id="1036" idx="1"/>
          </p:cNvCxnSpPr>
          <p:nvPr/>
        </p:nvCxnSpPr>
        <p:spPr>
          <a:xfrm>
            <a:off x="7463560" y="2572738"/>
            <a:ext cx="1343145" cy="4613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2CE497F-9CBA-4588-A3F3-812EAE5F16B5}"/>
              </a:ext>
            </a:extLst>
          </p:cNvPr>
          <p:cNvGrpSpPr/>
          <p:nvPr/>
        </p:nvGrpSpPr>
        <p:grpSpPr>
          <a:xfrm>
            <a:off x="6351808" y="1831836"/>
            <a:ext cx="1304851" cy="309058"/>
            <a:chOff x="9891239" y="2672994"/>
            <a:chExt cx="1304851" cy="309058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123938A-CC83-4815-AAFE-2EEB2D9A0FED}"/>
                </a:ext>
              </a:extLst>
            </p:cNvPr>
            <p:cNvSpPr txBox="1"/>
            <p:nvPr/>
          </p:nvSpPr>
          <p:spPr>
            <a:xfrm>
              <a:off x="9891239" y="2683553"/>
              <a:ext cx="10329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00"/>
              </a:lvl1pPr>
            </a:lstStyle>
            <a:p>
              <a:pPr algn="r"/>
              <a:r>
                <a:rPr lang="en-US" sz="800" dirty="0">
                  <a:latin typeface="Arial Nova Cond" panose="020B0506020202020204" pitchFamily="34" charset="0"/>
                </a:rPr>
                <a:t>Service Principal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0FE0D012-38B4-4F64-826A-10B63FE206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b="7712"/>
            <a:stretch/>
          </p:blipFill>
          <p:spPr>
            <a:xfrm>
              <a:off x="10853037" y="2672994"/>
              <a:ext cx="343053" cy="309058"/>
            </a:xfrm>
            <a:prstGeom prst="rect">
              <a:avLst/>
            </a:prstGeom>
          </p:spPr>
        </p:pic>
      </p:grp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5812B80-F87B-4D13-85CE-4D773FA65B15}"/>
              </a:ext>
            </a:extLst>
          </p:cNvPr>
          <p:cNvCxnSpPr>
            <a:cxnSpLocks/>
            <a:stCxn id="37" idx="0"/>
            <a:endCxn id="1030" idx="3"/>
          </p:cNvCxnSpPr>
          <p:nvPr/>
        </p:nvCxnSpPr>
        <p:spPr>
          <a:xfrm rot="16200000" flipV="1">
            <a:off x="6157914" y="504616"/>
            <a:ext cx="870721" cy="1783719"/>
          </a:xfrm>
          <a:prstGeom prst="bentConnector2">
            <a:avLst/>
          </a:prstGeom>
          <a:ln w="9525">
            <a:prstDash val="lgDashDot"/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787A1DF-D659-4A42-A7BD-C539F9891149}"/>
              </a:ext>
            </a:extLst>
          </p:cNvPr>
          <p:cNvSpPr txBox="1"/>
          <p:nvPr/>
        </p:nvSpPr>
        <p:spPr>
          <a:xfrm>
            <a:off x="6156261" y="729048"/>
            <a:ext cx="782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 err="1">
                <a:latin typeface="Arial Nova Cond" panose="020B0506020202020204" pitchFamily="34" charset="0"/>
              </a:rPr>
              <a:t>AcrPull</a:t>
            </a:r>
            <a:r>
              <a:rPr lang="en-US" dirty="0">
                <a:latin typeface="Arial Nova Cond" panose="020B0506020202020204" pitchFamily="34" charset="0"/>
              </a:rPr>
              <a:t> role</a:t>
            </a:r>
          </a:p>
        </p:txBody>
      </p:sp>
      <p:pic>
        <p:nvPicPr>
          <p:cNvPr id="3" name="Picture 2" descr="See the source image">
            <a:extLst>
              <a:ext uri="{FF2B5EF4-FFF2-40B4-BE49-F238E27FC236}">
                <a16:creationId xmlns:a16="http://schemas.microsoft.com/office/drawing/2014/main" id="{AA859BBB-7220-4F45-915A-743FC1FEBF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1" t="38880" r="8904" b="36363"/>
          <a:stretch/>
        </p:blipFill>
        <p:spPr bwMode="auto">
          <a:xfrm>
            <a:off x="10243320" y="4368988"/>
            <a:ext cx="1443582" cy="35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E935596-3BEF-491F-B484-8B1B4CED8529}"/>
              </a:ext>
            </a:extLst>
          </p:cNvPr>
          <p:cNvSpPr txBox="1"/>
          <p:nvPr/>
        </p:nvSpPr>
        <p:spPr>
          <a:xfrm>
            <a:off x="2220553" y="3402556"/>
            <a:ext cx="41602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Arial Nova Cond" panose="020B0506020202020204" pitchFamily="34" charset="0"/>
              </a:rPr>
              <a:t>“</a:t>
            </a:r>
            <a:r>
              <a:rPr lang="en-US" sz="1100" dirty="0" err="1">
                <a:latin typeface="Arial Nova Cond" panose="020B0506020202020204" pitchFamily="34" charset="0"/>
              </a:rPr>
              <a:t>deployment.template.json</a:t>
            </a:r>
            <a:r>
              <a:rPr lang="en-US" sz="1100" dirty="0">
                <a:latin typeface="Arial Nova Cond" panose="020B0506020202020204" pitchFamily="34" charset="0"/>
              </a:rPr>
              <a:t>” edge solution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877793F-3423-4985-A4F8-20C4FDCAAC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8" t="10038" r="25450" b="10287"/>
          <a:stretch/>
        </p:blipFill>
        <p:spPr bwMode="auto">
          <a:xfrm>
            <a:off x="7822946" y="6367208"/>
            <a:ext cx="377684" cy="40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51D2E4-69F0-4A99-8563-0C5DC63588D4}"/>
              </a:ext>
            </a:extLst>
          </p:cNvPr>
          <p:cNvSpPr txBox="1"/>
          <p:nvPr/>
        </p:nvSpPr>
        <p:spPr>
          <a:xfrm>
            <a:off x="8218185" y="6352427"/>
            <a:ext cx="1109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 Nova Cond" panose="020B0506020202020204" pitchFamily="34" charset="0"/>
              </a:rPr>
              <a:t>Azure IoT Edge RUNTIME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400136E-BEBB-486F-82D4-515152FAFBB4}"/>
              </a:ext>
            </a:extLst>
          </p:cNvPr>
          <p:cNvSpPr/>
          <p:nvPr/>
        </p:nvSpPr>
        <p:spPr>
          <a:xfrm>
            <a:off x="2780386" y="6407330"/>
            <a:ext cx="1832810" cy="3199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Arial Nova Cond" panose="020B0506020202020204" pitchFamily="34" charset="0"/>
              </a:rPr>
              <a:t>CryptoProvider</a:t>
            </a:r>
            <a:endParaRPr lang="en-US" sz="1200" dirty="0">
              <a:latin typeface="Arial Nova Cond" panose="020B0506020202020204" pitchFamily="34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54AD928-993B-494D-967D-A7B0BA2DEB1D}"/>
              </a:ext>
            </a:extLst>
          </p:cNvPr>
          <p:cNvGrpSpPr/>
          <p:nvPr/>
        </p:nvGrpSpPr>
        <p:grpSpPr>
          <a:xfrm>
            <a:off x="5588099" y="2456576"/>
            <a:ext cx="2068560" cy="612189"/>
            <a:chOff x="6629364" y="753871"/>
            <a:chExt cx="2068560" cy="612189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0144E38D-537F-4D85-B89A-AF08EBD37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29364" y="753871"/>
              <a:ext cx="659280" cy="612189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B4C5FC4-B034-45C3-8083-21E419B9FA1B}"/>
                </a:ext>
              </a:extLst>
            </p:cNvPr>
            <p:cNvSpPr txBox="1"/>
            <p:nvPr/>
          </p:nvSpPr>
          <p:spPr>
            <a:xfrm>
              <a:off x="7081362" y="1084529"/>
              <a:ext cx="16165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Arial Nova Cond" panose="020B0506020202020204" pitchFamily="34" charset="0"/>
                </a:rPr>
                <a:t>Azure Container Apps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5B4098B0-34C3-4339-A20B-46D9DF20065A}"/>
              </a:ext>
            </a:extLst>
          </p:cNvPr>
          <p:cNvSpPr txBox="1"/>
          <p:nvPr/>
        </p:nvSpPr>
        <p:spPr>
          <a:xfrm>
            <a:off x="5951914" y="2267068"/>
            <a:ext cx="14897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latin typeface="Arial Nova Cond" panose="020B0506020202020204" pitchFamily="34" charset="0"/>
              </a:rPr>
              <a:t>SecretDeliveryApp</a:t>
            </a:r>
            <a:endParaRPr lang="en-US" sz="1200" dirty="0">
              <a:latin typeface="Arial Nova Cond" panose="020B0506020202020204" pitchFamily="34" charset="0"/>
            </a:endParaRP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3FCC4A0C-A699-403A-B571-D7C26546D649}"/>
              </a:ext>
            </a:extLst>
          </p:cNvPr>
          <p:cNvCxnSpPr>
            <a:cxnSpLocks/>
            <a:stCxn id="37" idx="3"/>
            <a:endCxn id="1028" idx="0"/>
          </p:cNvCxnSpPr>
          <p:nvPr/>
        </p:nvCxnSpPr>
        <p:spPr>
          <a:xfrm>
            <a:off x="7656659" y="1986365"/>
            <a:ext cx="1408896" cy="179488"/>
          </a:xfrm>
          <a:prstGeom prst="bentConnector2">
            <a:avLst/>
          </a:prstGeom>
          <a:ln w="9525">
            <a:prstDash val="lgDashDot"/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4D51C3F-C7E9-4AA4-B71E-51AC03D7EF0A}"/>
              </a:ext>
            </a:extLst>
          </p:cNvPr>
          <p:cNvSpPr txBox="1"/>
          <p:nvPr/>
        </p:nvSpPr>
        <p:spPr>
          <a:xfrm>
            <a:off x="8200630" y="1771225"/>
            <a:ext cx="380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>
                <a:latin typeface="Arial Nova Cond" panose="020B0506020202020204" pitchFamily="34" charset="0"/>
              </a:rPr>
              <a:t>role</a:t>
            </a:r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B50947AE-8B6B-4779-BFBA-4A9845D4B9D8}"/>
              </a:ext>
            </a:extLst>
          </p:cNvPr>
          <p:cNvCxnSpPr/>
          <p:nvPr/>
        </p:nvCxnSpPr>
        <p:spPr>
          <a:xfrm flipH="1">
            <a:off x="7597942" y="1127219"/>
            <a:ext cx="602688" cy="704617"/>
          </a:xfrm>
          <a:prstGeom prst="straightConnector1">
            <a:avLst/>
          </a:prstGeom>
          <a:ln w="9525">
            <a:prstDash val="lgDashDot"/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122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687DD2-4605-4F84-853B-7A106D4D849C}"/>
              </a:ext>
            </a:extLst>
          </p:cNvPr>
          <p:cNvSpPr/>
          <p:nvPr/>
        </p:nvSpPr>
        <p:spPr>
          <a:xfrm>
            <a:off x="6120724" y="195545"/>
            <a:ext cx="1497029" cy="793079"/>
          </a:xfrm>
          <a:prstGeom prst="roundRect">
            <a:avLst>
              <a:gd name="adj" fmla="val 434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 Nova Cond" panose="020B0506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510F61-56ED-42E0-87A5-B090FDBB45C2}"/>
              </a:ext>
            </a:extLst>
          </p:cNvPr>
          <p:cNvGrpSpPr/>
          <p:nvPr/>
        </p:nvGrpSpPr>
        <p:grpSpPr>
          <a:xfrm>
            <a:off x="8194357" y="364980"/>
            <a:ext cx="920445" cy="757927"/>
            <a:chOff x="8056429" y="808366"/>
            <a:chExt cx="920445" cy="757927"/>
          </a:xfrm>
        </p:grpSpPr>
        <p:pic>
          <p:nvPicPr>
            <p:cNvPr id="1032" name="Picture 8" descr="See the source image">
              <a:extLst>
                <a:ext uri="{FF2B5EF4-FFF2-40B4-BE49-F238E27FC236}">
                  <a16:creationId xmlns:a16="http://schemas.microsoft.com/office/drawing/2014/main" id="{CEA7BEC5-A5F6-4C1C-AEF8-2C1D2F04CC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4355" y="808366"/>
              <a:ext cx="508704" cy="470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01C87A-1A6C-464E-9B93-C047BB13FAA6}"/>
                </a:ext>
              </a:extLst>
            </p:cNvPr>
            <p:cNvSpPr txBox="1"/>
            <p:nvPr/>
          </p:nvSpPr>
          <p:spPr>
            <a:xfrm>
              <a:off x="8056429" y="1320072"/>
              <a:ext cx="9204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 Nova Cond" panose="020B0506020202020204" pitchFamily="34" charset="0"/>
                </a:rPr>
                <a:t>Azure IoT Hub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4D241D0-F5D6-4665-9CD5-6C50C04D2831}"/>
              </a:ext>
            </a:extLst>
          </p:cNvPr>
          <p:cNvGrpSpPr/>
          <p:nvPr/>
        </p:nvGrpSpPr>
        <p:grpSpPr>
          <a:xfrm>
            <a:off x="4125680" y="348490"/>
            <a:ext cx="1063962" cy="472114"/>
            <a:chOff x="2739575" y="834058"/>
            <a:chExt cx="1063962" cy="472114"/>
          </a:xfrm>
        </p:grpSpPr>
        <p:pic>
          <p:nvPicPr>
            <p:cNvPr id="1028" name="Picture 4" descr="See related image detail">
              <a:extLst>
                <a:ext uri="{FF2B5EF4-FFF2-40B4-BE49-F238E27FC236}">
                  <a16:creationId xmlns:a16="http://schemas.microsoft.com/office/drawing/2014/main" id="{650EC945-E073-4979-BA21-343CE6D70B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3522" y="834058"/>
              <a:ext cx="430015" cy="472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6FE8E9-8258-4E11-90B2-20FF286B149A}"/>
                </a:ext>
              </a:extLst>
            </p:cNvPr>
            <p:cNvSpPr txBox="1"/>
            <p:nvPr/>
          </p:nvSpPr>
          <p:spPr>
            <a:xfrm>
              <a:off x="2739575" y="870060"/>
              <a:ext cx="6303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>
                  <a:latin typeface="Arial Nova Cond" panose="020B0506020202020204" pitchFamily="34" charset="0"/>
                </a:rPr>
                <a:t>Azure </a:t>
              </a:r>
              <a:br>
                <a:rPr lang="en-US" sz="1000" dirty="0">
                  <a:latin typeface="Arial Nova Cond" panose="020B0506020202020204" pitchFamily="34" charset="0"/>
                </a:rPr>
              </a:br>
              <a:r>
                <a:rPr lang="en-US" sz="1000" dirty="0" err="1">
                  <a:latin typeface="Arial Nova Cond" panose="020B0506020202020204" pitchFamily="34" charset="0"/>
                </a:rPr>
                <a:t>KeyVault</a:t>
              </a:r>
              <a:endParaRPr lang="en-US" sz="1000" dirty="0">
                <a:latin typeface="Arial Nova Cond" panose="020B0506020202020204" pitchFamily="34" charset="0"/>
              </a:endParaRP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ED6B8A-00D3-415B-B3FC-88FC4EA40FE5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7619811" y="596368"/>
            <a:ext cx="78224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B4098B0-34C3-4339-A20B-46D9DF20065A}"/>
              </a:ext>
            </a:extLst>
          </p:cNvPr>
          <p:cNvSpPr txBox="1"/>
          <p:nvPr/>
        </p:nvSpPr>
        <p:spPr>
          <a:xfrm>
            <a:off x="6130073" y="457868"/>
            <a:ext cx="14897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latin typeface="Arial Nova Cond" panose="020B0506020202020204" pitchFamily="34" charset="0"/>
              </a:rPr>
              <a:t>SecretDeliveryApp</a:t>
            </a:r>
            <a:endParaRPr lang="en-US" sz="1200" dirty="0">
              <a:latin typeface="Arial Nova Cond" panose="020B0506020202020204" pitchFamily="34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8AB8508-DCAB-4C47-B7F2-7953C0F9A2D4}"/>
              </a:ext>
            </a:extLst>
          </p:cNvPr>
          <p:cNvGrpSpPr/>
          <p:nvPr/>
        </p:nvGrpSpPr>
        <p:grpSpPr>
          <a:xfrm>
            <a:off x="2051878" y="3463922"/>
            <a:ext cx="9718567" cy="2935358"/>
            <a:chOff x="354051" y="3047742"/>
            <a:chExt cx="11162207" cy="358363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2533D81-AB13-47B8-AFB8-EF7CA3128E98}"/>
                </a:ext>
              </a:extLst>
            </p:cNvPr>
            <p:cNvSpPr/>
            <p:nvPr/>
          </p:nvSpPr>
          <p:spPr>
            <a:xfrm>
              <a:off x="357447" y="3050771"/>
              <a:ext cx="10048115" cy="3580602"/>
            </a:xfrm>
            <a:prstGeom prst="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ova Cond" panose="020B0506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FA511D-2FFB-4E1A-8CCE-8B7B66A43008}"/>
                </a:ext>
              </a:extLst>
            </p:cNvPr>
            <p:cNvSpPr/>
            <p:nvPr/>
          </p:nvSpPr>
          <p:spPr>
            <a:xfrm>
              <a:off x="1118566" y="3539987"/>
              <a:ext cx="2686431" cy="77175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latin typeface="Arial Nova Cond" panose="020B0506020202020204" pitchFamily="34" charset="0"/>
                </a:rPr>
                <a:t>IdentityServiceCryptoProvider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90FAB9F-3673-4D3B-9F1E-B732FB73A1F9}"/>
                </a:ext>
              </a:extLst>
            </p:cNvPr>
            <p:cNvSpPr/>
            <p:nvPr/>
          </p:nvSpPr>
          <p:spPr>
            <a:xfrm>
              <a:off x="1113428" y="4498470"/>
              <a:ext cx="2686431" cy="77175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dk1"/>
                  </a:solidFill>
                  <a:latin typeface="Arial Nova Cond" panose="020B0506020202020204" pitchFamily="34" charset="0"/>
                </a:rPr>
                <a:t>WorkloadApiCryptoProvider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5B214EC-9D48-48D3-8340-CDDA1F75C3A1}"/>
                </a:ext>
              </a:extLst>
            </p:cNvPr>
            <p:cNvSpPr/>
            <p:nvPr/>
          </p:nvSpPr>
          <p:spPr>
            <a:xfrm>
              <a:off x="1113428" y="5446353"/>
              <a:ext cx="2686431" cy="77175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dk1"/>
                  </a:solidFill>
                  <a:latin typeface="Arial Nova Cond" panose="020B0506020202020204" pitchFamily="34" charset="0"/>
                </a:rPr>
                <a:t>AzureKeyVaultCryptoProvider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EFF48F8-0259-4C0C-85F0-8774864B07AE}"/>
                </a:ext>
              </a:extLst>
            </p:cNvPr>
            <p:cNvSpPr/>
            <p:nvPr/>
          </p:nvSpPr>
          <p:spPr>
            <a:xfrm>
              <a:off x="4721277" y="4339882"/>
              <a:ext cx="2238838" cy="1099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 Nova Cond" panose="020B0506020202020204" pitchFamily="34" charset="0"/>
                </a:rPr>
                <a:t>SecretManagerClient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D3DC314-E595-41EB-A6B4-78217A355FCF}"/>
                </a:ext>
              </a:extLst>
            </p:cNvPr>
            <p:cNvCxnSpPr>
              <a:cxnSpLocks/>
              <a:stCxn id="24" idx="1"/>
              <a:endCxn id="7" idx="3"/>
            </p:cNvCxnSpPr>
            <p:nvPr/>
          </p:nvCxnSpPr>
          <p:spPr>
            <a:xfrm flipH="1" flipV="1">
              <a:off x="3804997" y="3925864"/>
              <a:ext cx="916280" cy="963676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BFC5E48-82D7-4C2F-A147-C91793BB7CB6}"/>
                </a:ext>
              </a:extLst>
            </p:cNvPr>
            <p:cNvCxnSpPr>
              <a:cxnSpLocks/>
              <a:stCxn id="24" idx="1"/>
              <a:endCxn id="18" idx="3"/>
            </p:cNvCxnSpPr>
            <p:nvPr/>
          </p:nvCxnSpPr>
          <p:spPr>
            <a:xfrm flipH="1" flipV="1">
              <a:off x="3799859" y="4884347"/>
              <a:ext cx="921418" cy="5193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A280485-871B-4717-9780-4F72D7263FF4}"/>
                </a:ext>
              </a:extLst>
            </p:cNvPr>
            <p:cNvCxnSpPr>
              <a:cxnSpLocks/>
              <a:stCxn id="24" idx="1"/>
              <a:endCxn id="19" idx="3"/>
            </p:cNvCxnSpPr>
            <p:nvPr/>
          </p:nvCxnSpPr>
          <p:spPr>
            <a:xfrm flipH="1">
              <a:off x="3799859" y="4889540"/>
              <a:ext cx="921418" cy="94269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6611839-6498-4F46-9AB1-12395C1B8B68}"/>
                </a:ext>
              </a:extLst>
            </p:cNvPr>
            <p:cNvSpPr txBox="1"/>
            <p:nvPr/>
          </p:nvSpPr>
          <p:spPr>
            <a:xfrm>
              <a:off x="3874258" y="4572620"/>
              <a:ext cx="541658" cy="3381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>
                  <a:latin typeface="Arial Nova Cond" panose="020B0506020202020204" pitchFamily="34" charset="0"/>
                </a:rPr>
                <a:t>uses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3079C19-D337-4491-9304-23AD33861EB8}"/>
                </a:ext>
              </a:extLst>
            </p:cNvPr>
            <p:cNvSpPr txBox="1"/>
            <p:nvPr/>
          </p:nvSpPr>
          <p:spPr>
            <a:xfrm>
              <a:off x="4145088" y="3991972"/>
              <a:ext cx="541658" cy="3381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 Nova Cond" panose="020B0506020202020204" pitchFamily="34" charset="0"/>
                </a:rPr>
                <a:t>uses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D66351E-B304-4A9B-9145-0EA2CBC7F85E}"/>
                </a:ext>
              </a:extLst>
            </p:cNvPr>
            <p:cNvSpPr txBox="1"/>
            <p:nvPr/>
          </p:nvSpPr>
          <p:spPr>
            <a:xfrm>
              <a:off x="5322304" y="3411028"/>
              <a:ext cx="541658" cy="3381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 Nova Cond" panose="020B0506020202020204" pitchFamily="34" charset="0"/>
                </a:rPr>
                <a:t>uses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CE69A67-09AA-4906-A208-76D8278FFAB3}"/>
                </a:ext>
              </a:extLst>
            </p:cNvPr>
            <p:cNvSpPr txBox="1"/>
            <p:nvPr/>
          </p:nvSpPr>
          <p:spPr>
            <a:xfrm>
              <a:off x="354051" y="3047742"/>
              <a:ext cx="2381854" cy="338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Arial Nova Cond" panose="020B0506020202020204" pitchFamily="34" charset="0"/>
                </a:rPr>
                <a:t>SecretManager</a:t>
              </a:r>
              <a:r>
                <a:rPr lang="en-US" sz="1200" dirty="0">
                  <a:latin typeface="Arial Nova Cond" panose="020B0506020202020204" pitchFamily="34" charset="0"/>
                </a:rPr>
                <a:t> </a:t>
              </a:r>
              <a:r>
                <a:rPr lang="en-US" sz="1200" dirty="0" err="1">
                  <a:latin typeface="Arial Nova Cond" panose="020B0506020202020204" pitchFamily="34" charset="0"/>
                </a:rPr>
                <a:t>Nuget</a:t>
              </a:r>
              <a:endParaRPr lang="en-US" sz="1200" dirty="0">
                <a:latin typeface="Arial Nova Cond" panose="020B05060202020202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D83A095-8066-4B56-A565-E18C2500A805}"/>
                </a:ext>
              </a:extLst>
            </p:cNvPr>
            <p:cNvSpPr txBox="1"/>
            <p:nvPr/>
          </p:nvSpPr>
          <p:spPr>
            <a:xfrm>
              <a:off x="7851251" y="6233648"/>
              <a:ext cx="1952178" cy="3381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Arial Nova Cond" panose="020B0506020202020204" pitchFamily="34" charset="0"/>
                </a:rPr>
                <a:t>stores encrypted secrets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0BA5043-53A3-4D24-BE67-7368FCA06321}"/>
                </a:ext>
              </a:extLst>
            </p:cNvPr>
            <p:cNvSpPr txBox="1"/>
            <p:nvPr/>
          </p:nvSpPr>
          <p:spPr>
            <a:xfrm>
              <a:off x="4105219" y="5333483"/>
              <a:ext cx="541658" cy="3381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 Nova Cond" panose="020B0506020202020204" pitchFamily="34" charset="0"/>
                </a:rPr>
                <a:t>uses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4D1631F7-3F89-4174-829B-7FC9DD901F15}"/>
                </a:ext>
              </a:extLst>
            </p:cNvPr>
            <p:cNvCxnSpPr>
              <a:cxnSpLocks/>
              <a:stCxn id="24" idx="3"/>
              <a:endCxn id="46" idx="1"/>
            </p:cNvCxnSpPr>
            <p:nvPr/>
          </p:nvCxnSpPr>
          <p:spPr>
            <a:xfrm flipV="1">
              <a:off x="6960115" y="3934365"/>
              <a:ext cx="928526" cy="955175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9110961-6177-4C89-863E-DC7B30BDC55D}"/>
                </a:ext>
              </a:extLst>
            </p:cNvPr>
            <p:cNvSpPr/>
            <p:nvPr/>
          </p:nvSpPr>
          <p:spPr>
            <a:xfrm>
              <a:off x="7888641" y="3548488"/>
              <a:ext cx="1963851" cy="7717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err="1">
                  <a:solidFill>
                    <a:schemeClr val="dk1"/>
                  </a:solidFill>
                  <a:latin typeface="Arial Nova Cond" panose="020B0506020202020204" pitchFamily="34" charset="0"/>
                </a:rPr>
                <a:t>RemoteSecretStore</a:t>
              </a:r>
              <a:endParaRPr lang="en-US" sz="1200">
                <a:solidFill>
                  <a:schemeClr val="dk1"/>
                </a:solidFill>
                <a:latin typeface="Arial Nova Cond" panose="020B0506020202020204" pitchFamily="34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53B2C51-89DF-41A7-92CB-427339DBFCF4}"/>
                </a:ext>
              </a:extLst>
            </p:cNvPr>
            <p:cNvSpPr/>
            <p:nvPr/>
          </p:nvSpPr>
          <p:spPr>
            <a:xfrm>
              <a:off x="7883503" y="4506971"/>
              <a:ext cx="1963851" cy="7717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err="1">
                  <a:solidFill>
                    <a:schemeClr val="dk1"/>
                  </a:solidFill>
                  <a:latin typeface="Arial Nova Cond" panose="020B0506020202020204" pitchFamily="34" charset="0"/>
                </a:rPr>
                <a:t>FileSecretStore</a:t>
              </a:r>
              <a:endParaRPr lang="en-US" sz="1200">
                <a:solidFill>
                  <a:schemeClr val="dk1"/>
                </a:solidFill>
                <a:latin typeface="Arial Nova Cond" panose="020B0506020202020204" pitchFamily="34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6C07302-B6A3-4F9E-A694-8CEAA2A1A13F}"/>
                </a:ext>
              </a:extLst>
            </p:cNvPr>
            <p:cNvSpPr/>
            <p:nvPr/>
          </p:nvSpPr>
          <p:spPr>
            <a:xfrm>
              <a:off x="7883503" y="5454854"/>
              <a:ext cx="1963851" cy="7717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err="1">
                  <a:solidFill>
                    <a:schemeClr val="dk1"/>
                  </a:solidFill>
                  <a:latin typeface="Arial Nova Cond" panose="020B0506020202020204" pitchFamily="34" charset="0"/>
                </a:rPr>
                <a:t>InMemorySecretStore</a:t>
              </a:r>
              <a:endParaRPr lang="en-US" sz="1200">
                <a:solidFill>
                  <a:schemeClr val="dk1"/>
                </a:solidFill>
                <a:latin typeface="Arial Nova Cond" panose="020B0506020202020204" pitchFamily="34" charset="0"/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EAAADBD-3E31-483D-BA54-594106561DAD}"/>
                </a:ext>
              </a:extLst>
            </p:cNvPr>
            <p:cNvCxnSpPr>
              <a:cxnSpLocks/>
              <a:stCxn id="24" idx="3"/>
              <a:endCxn id="48" idx="1"/>
            </p:cNvCxnSpPr>
            <p:nvPr/>
          </p:nvCxnSpPr>
          <p:spPr>
            <a:xfrm>
              <a:off x="6960115" y="4889540"/>
              <a:ext cx="923388" cy="95119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BF17B72-9E20-483C-BE3F-9722172B1864}"/>
                </a:ext>
              </a:extLst>
            </p:cNvPr>
            <p:cNvCxnSpPr>
              <a:cxnSpLocks/>
              <a:stCxn id="24" idx="3"/>
              <a:endCxn id="47" idx="1"/>
            </p:cNvCxnSpPr>
            <p:nvPr/>
          </p:nvCxnSpPr>
          <p:spPr>
            <a:xfrm>
              <a:off x="6960115" y="4889540"/>
              <a:ext cx="923388" cy="330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EC6C0C5-2D3B-49BC-8323-BB736919F701}"/>
                </a:ext>
              </a:extLst>
            </p:cNvPr>
            <p:cNvSpPr txBox="1"/>
            <p:nvPr/>
          </p:nvSpPr>
          <p:spPr>
            <a:xfrm>
              <a:off x="7293186" y="4599398"/>
              <a:ext cx="541658" cy="3381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 Nova Cond" panose="020B0506020202020204" pitchFamily="34" charset="0"/>
                </a:rPr>
                <a:t>uses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D6CFE3C-8A93-49D9-8BE8-3097905CA8FA}"/>
                </a:ext>
              </a:extLst>
            </p:cNvPr>
            <p:cNvSpPr txBox="1"/>
            <p:nvPr/>
          </p:nvSpPr>
          <p:spPr>
            <a:xfrm>
              <a:off x="7034514" y="4011187"/>
              <a:ext cx="541658" cy="3381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 Nova Cond" panose="020B0506020202020204" pitchFamily="34" charset="0"/>
                </a:rPr>
                <a:t>uses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0F82517-9857-41E2-A67D-3C336F002D6A}"/>
                </a:ext>
              </a:extLst>
            </p:cNvPr>
            <p:cNvSpPr txBox="1"/>
            <p:nvPr/>
          </p:nvSpPr>
          <p:spPr>
            <a:xfrm>
              <a:off x="7015718" y="5355832"/>
              <a:ext cx="541658" cy="3381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latin typeface="Arial Nova Cond" panose="020B0506020202020204" pitchFamily="34" charset="0"/>
                </a:rPr>
                <a:t>uses</a:t>
              </a:r>
            </a:p>
          </p:txBody>
        </p:sp>
        <p:sp>
          <p:nvSpPr>
            <p:cNvPr id="59" name="Cylinder 58">
              <a:extLst>
                <a:ext uri="{FF2B5EF4-FFF2-40B4-BE49-F238E27FC236}">
                  <a16:creationId xmlns:a16="http://schemas.microsoft.com/office/drawing/2014/main" id="{E5B6A02C-84BF-4D20-98C4-BED9ADC8595C}"/>
                </a:ext>
              </a:extLst>
            </p:cNvPr>
            <p:cNvSpPr/>
            <p:nvPr/>
          </p:nvSpPr>
          <p:spPr>
            <a:xfrm>
              <a:off x="10706123" y="4499201"/>
              <a:ext cx="810135" cy="794849"/>
            </a:xfrm>
            <a:prstGeom prst="ca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dk1"/>
                  </a:solidFill>
                  <a:latin typeface="Arial Nova Cond" panose="020B0506020202020204" pitchFamily="34" charset="0"/>
                </a:rPr>
                <a:t>File</a:t>
              </a:r>
              <a:br>
                <a:rPr lang="en-US" sz="1200" dirty="0">
                  <a:solidFill>
                    <a:schemeClr val="dk1"/>
                  </a:solidFill>
                  <a:latin typeface="Arial Nova Cond" panose="020B0506020202020204" pitchFamily="34" charset="0"/>
                </a:rPr>
              </a:br>
              <a:r>
                <a:rPr lang="en-US" sz="1200" dirty="0">
                  <a:solidFill>
                    <a:schemeClr val="dk1"/>
                  </a:solidFill>
                  <a:latin typeface="Arial Nova Cond" panose="020B0506020202020204" pitchFamily="34" charset="0"/>
                </a:rPr>
                <a:t>System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DA68427-E302-4655-9E29-31DAF6D25098}"/>
                </a:ext>
              </a:extLst>
            </p:cNvPr>
            <p:cNvCxnSpPr>
              <a:cxnSpLocks/>
              <a:stCxn id="47" idx="3"/>
              <a:endCxn id="59" idx="2"/>
            </p:cNvCxnSpPr>
            <p:nvPr/>
          </p:nvCxnSpPr>
          <p:spPr>
            <a:xfrm>
              <a:off x="9847354" y="4892848"/>
              <a:ext cx="858769" cy="377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8810AE9-4A8C-497C-AF82-0C54CCF46553}"/>
                </a:ext>
              </a:extLst>
            </p:cNvPr>
            <p:cNvSpPr txBox="1"/>
            <p:nvPr/>
          </p:nvSpPr>
          <p:spPr>
            <a:xfrm>
              <a:off x="1478699" y="6255652"/>
              <a:ext cx="1872789" cy="3381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Arial Nova Cond" panose="020B0506020202020204" pitchFamily="34" charset="0"/>
                </a:rPr>
                <a:t>encrypt/decrypt secrets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6D2E9B0-B05D-4F23-A971-9D7858293162}"/>
              </a:ext>
            </a:extLst>
          </p:cNvPr>
          <p:cNvCxnSpPr>
            <a:cxnSpLocks/>
          </p:cNvCxnSpPr>
          <p:nvPr/>
        </p:nvCxnSpPr>
        <p:spPr>
          <a:xfrm>
            <a:off x="5257821" y="584547"/>
            <a:ext cx="838179" cy="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145E5ABA-DE58-4122-B719-5D8B82D0B491}"/>
              </a:ext>
            </a:extLst>
          </p:cNvPr>
          <p:cNvSpPr/>
          <p:nvPr/>
        </p:nvSpPr>
        <p:spPr>
          <a:xfrm>
            <a:off x="2051878" y="1973177"/>
            <a:ext cx="8748564" cy="7421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ova Cond" panose="020B0506020202020204" pitchFamily="34" charset="0"/>
              </a:rPr>
              <a:t>your application consuming the secrets</a:t>
            </a:r>
          </a:p>
          <a:p>
            <a:pPr algn="ctr"/>
            <a:r>
              <a:rPr lang="en-US" sz="1200" dirty="0">
                <a:latin typeface="Arial Nova Cond" panose="020B0506020202020204" pitchFamily="34" charset="0"/>
              </a:rPr>
              <a:t>(IoT Edge module, host-level application, …)</a:t>
            </a:r>
            <a:endParaRPr lang="en-US" dirty="0">
              <a:latin typeface="Arial Nova Cond" panose="020B0506020202020204" pitchFamily="34" charset="0"/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1135C26-54E3-4740-80D8-786545330F6F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6819324" y="2715325"/>
            <a:ext cx="9596" cy="180699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Picture 2" descr="See the source image">
            <a:extLst>
              <a:ext uri="{FF2B5EF4-FFF2-40B4-BE49-F238E27FC236}">
                <a16:creationId xmlns:a16="http://schemas.microsoft.com/office/drawing/2014/main" id="{20ADA1AE-366D-433C-893B-98864B38BA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8" t="10038" r="25450" b="10287"/>
          <a:stretch/>
        </p:blipFill>
        <p:spPr bwMode="auto">
          <a:xfrm>
            <a:off x="1057556" y="4775154"/>
            <a:ext cx="377684" cy="40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80B08FFC-D9C3-447B-A632-4E8BF6DD536E}"/>
              </a:ext>
            </a:extLst>
          </p:cNvPr>
          <p:cNvSpPr txBox="1"/>
          <p:nvPr/>
        </p:nvSpPr>
        <p:spPr>
          <a:xfrm>
            <a:off x="-351648" y="4775976"/>
            <a:ext cx="145912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100" dirty="0">
                <a:solidFill>
                  <a:schemeClr val="dk1"/>
                </a:solidFill>
                <a:latin typeface="Arial Nova Cond" panose="020B0506020202020204" pitchFamily="34" charset="0"/>
              </a:rPr>
              <a:t>Azure IoT Edge </a:t>
            </a:r>
            <a:br>
              <a:rPr lang="en-US" sz="1100" dirty="0">
                <a:solidFill>
                  <a:schemeClr val="dk1"/>
                </a:solidFill>
                <a:latin typeface="Arial Nova Cond" panose="020B0506020202020204" pitchFamily="34" charset="0"/>
              </a:rPr>
            </a:br>
            <a:r>
              <a:rPr lang="en-US" sz="1100" dirty="0">
                <a:solidFill>
                  <a:schemeClr val="dk1"/>
                </a:solidFill>
                <a:latin typeface="Arial Nova Cond" panose="020B0506020202020204" pitchFamily="34" charset="0"/>
              </a:rPr>
              <a:t>1.1+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6283CB0-C72F-4E42-B8AC-2FFDAB4D01B3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1649032" y="4968288"/>
            <a:ext cx="1064011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177AD9C-3286-445E-A3BF-5A0E9BFA70BA}"/>
              </a:ext>
            </a:extLst>
          </p:cNvPr>
          <p:cNvSpPr txBox="1"/>
          <p:nvPr/>
        </p:nvSpPr>
        <p:spPr>
          <a:xfrm>
            <a:off x="2074141" y="473488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 Nova Cond" panose="020B0506020202020204" pitchFamily="34" charset="0"/>
              </a:rPr>
              <a:t>uses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105846D1-DB67-42F0-A01E-0072F3F7EEE7}"/>
              </a:ext>
            </a:extLst>
          </p:cNvPr>
          <p:cNvSpPr txBox="1"/>
          <p:nvPr/>
        </p:nvSpPr>
        <p:spPr>
          <a:xfrm>
            <a:off x="62982" y="4168008"/>
            <a:ext cx="185046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50">
                <a:solidFill>
                  <a:schemeClr val="dk1"/>
                </a:solidFill>
                <a:latin typeface="Arial Nova Cond" panose="020B0506020202020204" pitchFamily="34" charset="0"/>
              </a:defRPr>
            </a:lvl1pPr>
          </a:lstStyle>
          <a:p>
            <a:r>
              <a:rPr lang="en-US" dirty="0"/>
              <a:t>(or the </a:t>
            </a:r>
            <a:r>
              <a:rPr lang="en-US" dirty="0" err="1"/>
              <a:t>iot</a:t>
            </a:r>
            <a:r>
              <a:rPr lang="en-US" dirty="0"/>
              <a:t>-identity-service stand-alone component)</a:t>
            </a:r>
          </a:p>
        </p:txBody>
      </p:sp>
      <p:pic>
        <p:nvPicPr>
          <p:cNvPr id="1025" name="Picture 2" descr="See the source image">
            <a:extLst>
              <a:ext uri="{FF2B5EF4-FFF2-40B4-BE49-F238E27FC236}">
                <a16:creationId xmlns:a16="http://schemas.microsoft.com/office/drawing/2014/main" id="{97850453-D0F0-413E-A50E-2E9EBFB530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8" t="10038" r="25450" b="10287"/>
          <a:stretch/>
        </p:blipFill>
        <p:spPr bwMode="auto">
          <a:xfrm>
            <a:off x="1048836" y="3821008"/>
            <a:ext cx="377684" cy="40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TextBox 1026">
            <a:extLst>
              <a:ext uri="{FF2B5EF4-FFF2-40B4-BE49-F238E27FC236}">
                <a16:creationId xmlns:a16="http://schemas.microsoft.com/office/drawing/2014/main" id="{DD951993-8670-48D0-BA40-A7101564F4C7}"/>
              </a:ext>
            </a:extLst>
          </p:cNvPr>
          <p:cNvSpPr txBox="1"/>
          <p:nvPr/>
        </p:nvSpPr>
        <p:spPr>
          <a:xfrm>
            <a:off x="74195" y="3821830"/>
            <a:ext cx="102456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100" dirty="0">
                <a:solidFill>
                  <a:schemeClr val="dk1"/>
                </a:solidFill>
                <a:latin typeface="Arial Nova Cond" panose="020B0506020202020204" pitchFamily="34" charset="0"/>
              </a:rPr>
              <a:t>Azure IoT Edge </a:t>
            </a:r>
            <a:br>
              <a:rPr lang="en-US" sz="1100" dirty="0">
                <a:solidFill>
                  <a:schemeClr val="dk1"/>
                </a:solidFill>
                <a:latin typeface="Arial Nova Cond" panose="020B0506020202020204" pitchFamily="34" charset="0"/>
              </a:rPr>
            </a:br>
            <a:r>
              <a:rPr lang="en-US" sz="1100" dirty="0">
                <a:solidFill>
                  <a:schemeClr val="dk1"/>
                </a:solidFill>
                <a:latin typeface="Arial Nova Cond" panose="020B0506020202020204" pitchFamily="34" charset="0"/>
              </a:rPr>
              <a:t>1.2+</a:t>
            </a:r>
          </a:p>
        </p:txBody>
      </p: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F8FC3665-968B-4E22-BF6A-93EDE05DADA3}"/>
              </a:ext>
            </a:extLst>
          </p:cNvPr>
          <p:cNvCxnSpPr>
            <a:cxnSpLocks/>
          </p:cNvCxnSpPr>
          <p:nvPr/>
        </p:nvCxnSpPr>
        <p:spPr>
          <a:xfrm flipH="1">
            <a:off x="1649032" y="4183193"/>
            <a:ext cx="1072853" cy="6963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extBox 1030">
            <a:extLst>
              <a:ext uri="{FF2B5EF4-FFF2-40B4-BE49-F238E27FC236}">
                <a16:creationId xmlns:a16="http://schemas.microsoft.com/office/drawing/2014/main" id="{DB298EF6-CAC2-4911-8468-2F1AF8E84DF5}"/>
              </a:ext>
            </a:extLst>
          </p:cNvPr>
          <p:cNvSpPr txBox="1"/>
          <p:nvPr/>
        </p:nvSpPr>
        <p:spPr>
          <a:xfrm>
            <a:off x="2082983" y="3949791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 Nova Cond" panose="020B0506020202020204" pitchFamily="34" charset="0"/>
              </a:rPr>
              <a:t>uses</a:t>
            </a:r>
          </a:p>
        </p:txBody>
      </p:sp>
      <p:cxnSp>
        <p:nvCxnSpPr>
          <p:cNvPr id="1038" name="Straight Arrow Connector 1037">
            <a:extLst>
              <a:ext uri="{FF2B5EF4-FFF2-40B4-BE49-F238E27FC236}">
                <a16:creationId xmlns:a16="http://schemas.microsoft.com/office/drawing/2014/main" id="{4AF48FF1-4617-4A7A-9D6E-F105AE415F36}"/>
              </a:ext>
            </a:extLst>
          </p:cNvPr>
          <p:cNvCxnSpPr>
            <a:cxnSpLocks/>
          </p:cNvCxnSpPr>
          <p:nvPr/>
        </p:nvCxnSpPr>
        <p:spPr>
          <a:xfrm flipH="1">
            <a:off x="1644559" y="5744701"/>
            <a:ext cx="1064011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TextBox 1038">
            <a:extLst>
              <a:ext uri="{FF2B5EF4-FFF2-40B4-BE49-F238E27FC236}">
                <a16:creationId xmlns:a16="http://schemas.microsoft.com/office/drawing/2014/main" id="{16933550-568B-416C-BDF9-1A6CFF1F36F4}"/>
              </a:ext>
            </a:extLst>
          </p:cNvPr>
          <p:cNvSpPr txBox="1"/>
          <p:nvPr/>
        </p:nvSpPr>
        <p:spPr>
          <a:xfrm>
            <a:off x="2069668" y="5511299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 Nova Cond" panose="020B0506020202020204" pitchFamily="34" charset="0"/>
              </a:rPr>
              <a:t>uses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822B069D-CED1-4E03-8402-E6577DA91F84}"/>
              </a:ext>
            </a:extLst>
          </p:cNvPr>
          <p:cNvGrpSpPr/>
          <p:nvPr/>
        </p:nvGrpSpPr>
        <p:grpSpPr>
          <a:xfrm>
            <a:off x="474572" y="5530067"/>
            <a:ext cx="970254" cy="414730"/>
            <a:chOff x="2828278" y="890395"/>
            <a:chExt cx="970254" cy="414730"/>
          </a:xfrm>
        </p:grpSpPr>
        <p:pic>
          <p:nvPicPr>
            <p:cNvPr id="160" name="Picture 4" descr="See related image detail">
              <a:extLst>
                <a:ext uri="{FF2B5EF4-FFF2-40B4-BE49-F238E27FC236}">
                  <a16:creationId xmlns:a16="http://schemas.microsoft.com/office/drawing/2014/main" id="{4B07E0CD-4570-436B-9382-766228B1C2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4023" y="904930"/>
              <a:ext cx="364509" cy="400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05C2AC13-28AD-4C79-AC2C-908A422B93AC}"/>
                </a:ext>
              </a:extLst>
            </p:cNvPr>
            <p:cNvSpPr txBox="1"/>
            <p:nvPr/>
          </p:nvSpPr>
          <p:spPr>
            <a:xfrm>
              <a:off x="2828278" y="890395"/>
              <a:ext cx="6303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>
                  <a:latin typeface="Arial Nova Cond" panose="020B0506020202020204" pitchFamily="34" charset="0"/>
                </a:rPr>
                <a:t>Azure</a:t>
              </a:r>
              <a:br>
                <a:rPr lang="en-US" sz="1000" dirty="0">
                  <a:latin typeface="Arial Nova Cond" panose="020B0506020202020204" pitchFamily="34" charset="0"/>
                </a:rPr>
              </a:br>
              <a:r>
                <a:rPr lang="en-US" sz="1000" dirty="0" err="1">
                  <a:latin typeface="Arial Nova Cond" panose="020B0506020202020204" pitchFamily="34" charset="0"/>
                </a:rPr>
                <a:t>KeyVault</a:t>
              </a:r>
              <a:endParaRPr lang="en-US" sz="1000" dirty="0">
                <a:latin typeface="Arial Nova Cond" panose="020B0506020202020204" pitchFamily="34" charset="0"/>
              </a:endParaRPr>
            </a:p>
          </p:txBody>
        </p:sp>
      </p:grpSp>
      <p:sp>
        <p:nvSpPr>
          <p:cNvPr id="1042" name="TextBox 1041">
            <a:extLst>
              <a:ext uri="{FF2B5EF4-FFF2-40B4-BE49-F238E27FC236}">
                <a16:creationId xmlns:a16="http://schemas.microsoft.com/office/drawing/2014/main" id="{36E3BB8F-D79B-4CAC-9CAB-2A8836DCBDD5}"/>
              </a:ext>
            </a:extLst>
          </p:cNvPr>
          <p:cNvSpPr txBox="1"/>
          <p:nvPr/>
        </p:nvSpPr>
        <p:spPr>
          <a:xfrm>
            <a:off x="6828920" y="2811692"/>
            <a:ext cx="2569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Arial Nova Cond" panose="020B0506020202020204" pitchFamily="34" charset="0"/>
              </a:rPr>
              <a:t>CryptoProvider</a:t>
            </a:r>
            <a:r>
              <a:rPr lang="en-US" sz="1200" dirty="0">
                <a:latin typeface="Arial Nova Cond" panose="020B0506020202020204" pitchFamily="34" charset="0"/>
              </a:rPr>
              <a:t> defined through ENVs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894C1651-8B66-4E7B-93FC-E50A4F0B8DB7}"/>
              </a:ext>
            </a:extLst>
          </p:cNvPr>
          <p:cNvSpPr txBox="1"/>
          <p:nvPr/>
        </p:nvSpPr>
        <p:spPr>
          <a:xfrm>
            <a:off x="6828920" y="3024152"/>
            <a:ext cx="22858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Arial Nova Cond" panose="020B0506020202020204" pitchFamily="34" charset="0"/>
              </a:rPr>
              <a:t>SecretStore</a:t>
            </a:r>
            <a:r>
              <a:rPr lang="en-US" sz="1200" dirty="0">
                <a:latin typeface="Arial Nova Cond" panose="020B0506020202020204" pitchFamily="34" charset="0"/>
              </a:rPr>
              <a:t> defined through code</a:t>
            </a:r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238F98FF-6EB0-4C51-B072-91D11F55E4B0}"/>
              </a:ext>
            </a:extLst>
          </p:cNvPr>
          <p:cNvSpPr/>
          <p:nvPr/>
        </p:nvSpPr>
        <p:spPr>
          <a:xfrm>
            <a:off x="156412" y="1630044"/>
            <a:ext cx="11905230" cy="9339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7" name="Connector: Elbow 1046">
            <a:extLst>
              <a:ext uri="{FF2B5EF4-FFF2-40B4-BE49-F238E27FC236}">
                <a16:creationId xmlns:a16="http://schemas.microsoft.com/office/drawing/2014/main" id="{E04F4B08-2120-48C8-9BAD-B5B8C7F6F445}"/>
              </a:ext>
            </a:extLst>
          </p:cNvPr>
          <p:cNvCxnSpPr>
            <a:cxnSpLocks/>
            <a:stCxn id="46" idx="3"/>
            <a:endCxn id="1032" idx="3"/>
          </p:cNvCxnSpPr>
          <p:nvPr/>
        </p:nvCxnSpPr>
        <p:spPr>
          <a:xfrm flipH="1" flipV="1">
            <a:off x="8910987" y="600219"/>
            <a:ext cx="1410872" cy="3589937"/>
          </a:xfrm>
          <a:prstGeom prst="bentConnector3">
            <a:avLst>
              <a:gd name="adj1" fmla="val -80588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4" name="Oval 1053">
            <a:extLst>
              <a:ext uri="{FF2B5EF4-FFF2-40B4-BE49-F238E27FC236}">
                <a16:creationId xmlns:a16="http://schemas.microsoft.com/office/drawing/2014/main" id="{41983FA8-ADF5-4C9A-9EB8-20A60176584F}"/>
              </a:ext>
            </a:extLst>
          </p:cNvPr>
          <p:cNvSpPr/>
          <p:nvPr/>
        </p:nvSpPr>
        <p:spPr>
          <a:xfrm>
            <a:off x="1835921" y="3463922"/>
            <a:ext cx="270710" cy="276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 Nova Cond" panose="020B0506020202020204" pitchFamily="34" charset="0"/>
              </a:rPr>
              <a:t>1</a:t>
            </a:r>
            <a:endParaRPr lang="en-US" dirty="0">
              <a:latin typeface="Arial Nova Cond" panose="020B0506020202020204" pitchFamily="34" charset="0"/>
            </a:endParaRPr>
          </a:p>
        </p:txBody>
      </p:sp>
      <p:sp>
        <p:nvSpPr>
          <p:cNvPr id="1055" name="Oval 1054">
            <a:extLst>
              <a:ext uri="{FF2B5EF4-FFF2-40B4-BE49-F238E27FC236}">
                <a16:creationId xmlns:a16="http://schemas.microsoft.com/office/drawing/2014/main" id="{BE69717C-09DA-45B6-909B-6DB3888F9C31}"/>
              </a:ext>
            </a:extLst>
          </p:cNvPr>
          <p:cNvSpPr/>
          <p:nvPr/>
        </p:nvSpPr>
        <p:spPr>
          <a:xfrm>
            <a:off x="5994718" y="790028"/>
            <a:ext cx="270710" cy="276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 Nova Cond" panose="020B0506020202020204" pitchFamily="34" charset="0"/>
              </a:rPr>
              <a:t>2</a:t>
            </a:r>
            <a:endParaRPr lang="en-US" dirty="0">
              <a:latin typeface="Arial Nova Cond" panose="020B05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938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6D4D09A-A4F7-4373-B930-F3B92E3871E0}"/>
              </a:ext>
            </a:extLst>
          </p:cNvPr>
          <p:cNvSpPr/>
          <p:nvPr/>
        </p:nvSpPr>
        <p:spPr>
          <a:xfrm>
            <a:off x="4071932" y="652057"/>
            <a:ext cx="1769023" cy="573944"/>
          </a:xfrm>
          <a:prstGeom prst="rect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07A90C-EC9D-4BBE-85BD-0AF812102DA1}"/>
              </a:ext>
            </a:extLst>
          </p:cNvPr>
          <p:cNvSpPr/>
          <p:nvPr/>
        </p:nvSpPr>
        <p:spPr>
          <a:xfrm>
            <a:off x="1714499" y="1683547"/>
            <a:ext cx="8484975" cy="1745454"/>
          </a:xfrm>
          <a:prstGeom prst="rect">
            <a:avLst/>
          </a:prstGeom>
          <a:ln>
            <a:solidFill>
              <a:srgbClr val="00B05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195378-DF03-4159-8328-A54FA2FDB740}"/>
              </a:ext>
            </a:extLst>
          </p:cNvPr>
          <p:cNvSpPr txBox="1"/>
          <p:nvPr/>
        </p:nvSpPr>
        <p:spPr>
          <a:xfrm>
            <a:off x="1714499" y="1412803"/>
            <a:ext cx="12203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deployAll.sh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687DD2-4605-4F84-853B-7A106D4D849C}"/>
              </a:ext>
            </a:extLst>
          </p:cNvPr>
          <p:cNvSpPr/>
          <p:nvPr/>
        </p:nvSpPr>
        <p:spPr>
          <a:xfrm>
            <a:off x="5944623" y="2033024"/>
            <a:ext cx="1497029" cy="793079"/>
          </a:xfrm>
          <a:prstGeom prst="roundRect">
            <a:avLst>
              <a:gd name="adj" fmla="val 434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 Nova Cond" panose="020B05060202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AFC29AB-BAF8-4DF9-A1B2-0E1B11F74D9E}"/>
              </a:ext>
            </a:extLst>
          </p:cNvPr>
          <p:cNvGrpSpPr/>
          <p:nvPr/>
        </p:nvGrpSpPr>
        <p:grpSpPr>
          <a:xfrm>
            <a:off x="4071932" y="721507"/>
            <a:ext cx="1629482" cy="479216"/>
            <a:chOff x="3642607" y="841206"/>
            <a:chExt cx="1629482" cy="479216"/>
          </a:xfrm>
        </p:grpSpPr>
        <p:pic>
          <p:nvPicPr>
            <p:cNvPr id="1030" name="Picture 6" descr="See the source image">
              <a:extLst>
                <a:ext uri="{FF2B5EF4-FFF2-40B4-BE49-F238E27FC236}">
                  <a16:creationId xmlns:a16="http://schemas.microsoft.com/office/drawing/2014/main" id="{2A09822F-2DC0-4F1B-BB9E-84F8191D47C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20" t="6762" r="18882" b="6381"/>
            <a:stretch/>
          </p:blipFill>
          <p:spPr bwMode="auto">
            <a:xfrm>
              <a:off x="4720010" y="841206"/>
              <a:ext cx="552079" cy="479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8C1812-13AD-48CC-B0D3-9431E0898AF4}"/>
                </a:ext>
              </a:extLst>
            </p:cNvPr>
            <p:cNvSpPr txBox="1"/>
            <p:nvPr/>
          </p:nvSpPr>
          <p:spPr>
            <a:xfrm>
              <a:off x="3642607" y="846808"/>
              <a:ext cx="11288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>
                  <a:latin typeface="Arial Nova Cond" panose="020B0506020202020204" pitchFamily="34" charset="0"/>
                </a:rPr>
                <a:t>Azure </a:t>
              </a:r>
              <a:br>
                <a:rPr lang="en-US" sz="1000" dirty="0">
                  <a:latin typeface="Arial Nova Cond" panose="020B0506020202020204" pitchFamily="34" charset="0"/>
                </a:rPr>
              </a:br>
              <a:r>
                <a:rPr lang="en-US" sz="1000" dirty="0">
                  <a:latin typeface="Arial Nova Cond" panose="020B0506020202020204" pitchFamily="34" charset="0"/>
                </a:rPr>
                <a:t>Container Registry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510F61-56ED-42E0-87A5-B090FDBB45C2}"/>
              </a:ext>
            </a:extLst>
          </p:cNvPr>
          <p:cNvGrpSpPr/>
          <p:nvPr/>
        </p:nvGrpSpPr>
        <p:grpSpPr>
          <a:xfrm>
            <a:off x="1784599" y="2026656"/>
            <a:ext cx="920445" cy="757927"/>
            <a:chOff x="8056429" y="808366"/>
            <a:chExt cx="920445" cy="757927"/>
          </a:xfrm>
        </p:grpSpPr>
        <p:pic>
          <p:nvPicPr>
            <p:cNvPr id="1032" name="Picture 8" descr="See the source image">
              <a:extLst>
                <a:ext uri="{FF2B5EF4-FFF2-40B4-BE49-F238E27FC236}">
                  <a16:creationId xmlns:a16="http://schemas.microsoft.com/office/drawing/2014/main" id="{CEA7BEC5-A5F6-4C1C-AEF8-2C1D2F04CC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4355" y="808366"/>
              <a:ext cx="508704" cy="470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01C87A-1A6C-464E-9B93-C047BB13FAA6}"/>
                </a:ext>
              </a:extLst>
            </p:cNvPr>
            <p:cNvSpPr txBox="1"/>
            <p:nvPr/>
          </p:nvSpPr>
          <p:spPr>
            <a:xfrm>
              <a:off x="8056429" y="1320072"/>
              <a:ext cx="9204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 Nova Cond" panose="020B0506020202020204" pitchFamily="34" charset="0"/>
                </a:rPr>
                <a:t>Azure IoT Hub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674AD4-3B93-4CE7-8588-F15AB4A4D551}"/>
              </a:ext>
            </a:extLst>
          </p:cNvPr>
          <p:cNvGrpSpPr/>
          <p:nvPr/>
        </p:nvGrpSpPr>
        <p:grpSpPr>
          <a:xfrm>
            <a:off x="8806705" y="2804067"/>
            <a:ext cx="1265913" cy="445047"/>
            <a:chOff x="9732893" y="848054"/>
            <a:chExt cx="1265913" cy="445047"/>
          </a:xfrm>
        </p:grpSpPr>
        <p:pic>
          <p:nvPicPr>
            <p:cNvPr id="1036" name="Picture 12" descr="See the source image">
              <a:extLst>
                <a:ext uri="{FF2B5EF4-FFF2-40B4-BE49-F238E27FC236}">
                  <a16:creationId xmlns:a16="http://schemas.microsoft.com/office/drawing/2014/main" id="{2A90732C-F539-41DC-BBBE-8EE70183D1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2893" y="863086"/>
              <a:ext cx="430015" cy="430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C526A7-C1F0-4B75-8C88-78E682792851}"/>
                </a:ext>
              </a:extLst>
            </p:cNvPr>
            <p:cNvSpPr txBox="1"/>
            <p:nvPr/>
          </p:nvSpPr>
          <p:spPr>
            <a:xfrm>
              <a:off x="10131261" y="848054"/>
              <a:ext cx="8675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000"/>
              </a:lvl1pPr>
            </a:lstStyle>
            <a:p>
              <a:r>
                <a:rPr lang="en-US" dirty="0">
                  <a:latin typeface="Arial Nova Cond" panose="020B0506020202020204" pitchFamily="34" charset="0"/>
                </a:rPr>
                <a:t>Azure </a:t>
              </a:r>
              <a:br>
                <a:rPr lang="en-US" dirty="0">
                  <a:latin typeface="Arial Nova Cond" panose="020B0506020202020204" pitchFamily="34" charset="0"/>
                </a:rPr>
              </a:br>
              <a:r>
                <a:rPr lang="en-US" dirty="0">
                  <a:latin typeface="Arial Nova Cond" panose="020B0506020202020204" pitchFamily="34" charset="0"/>
                </a:rPr>
                <a:t>Log Analytics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0FE710E-9F19-40C0-AC5C-1CD451BC91F3}"/>
              </a:ext>
            </a:extLst>
          </p:cNvPr>
          <p:cNvGrpSpPr/>
          <p:nvPr/>
        </p:nvGrpSpPr>
        <p:grpSpPr>
          <a:xfrm>
            <a:off x="3541979" y="2318729"/>
            <a:ext cx="1059906" cy="805254"/>
            <a:chOff x="10587444" y="764507"/>
            <a:chExt cx="1059906" cy="805254"/>
          </a:xfrm>
        </p:grpSpPr>
        <p:pic>
          <p:nvPicPr>
            <p:cNvPr id="1034" name="Picture 10" descr="See related image detail">
              <a:extLst>
                <a:ext uri="{FF2B5EF4-FFF2-40B4-BE49-F238E27FC236}">
                  <a16:creationId xmlns:a16="http://schemas.microsoft.com/office/drawing/2014/main" id="{BB75325C-BE80-4716-B3AB-888FDA93A3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4907" y="764507"/>
              <a:ext cx="584980" cy="58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ACD0CC-6F04-4067-8439-7BB4106B3467}"/>
                </a:ext>
              </a:extLst>
            </p:cNvPr>
            <p:cNvSpPr txBox="1"/>
            <p:nvPr/>
          </p:nvSpPr>
          <p:spPr>
            <a:xfrm>
              <a:off x="10587444" y="1323540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 Nova Cond" panose="020B0506020202020204" pitchFamily="34" charset="0"/>
                </a:rPr>
                <a:t>Azure Event Grid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4D241D0-F5D6-4665-9CD5-6C50C04D2831}"/>
              </a:ext>
            </a:extLst>
          </p:cNvPr>
          <p:cNvGrpSpPr/>
          <p:nvPr/>
        </p:nvGrpSpPr>
        <p:grpSpPr>
          <a:xfrm>
            <a:off x="8850547" y="2165853"/>
            <a:ext cx="1028669" cy="472114"/>
            <a:chOff x="3373522" y="834058"/>
            <a:chExt cx="1028669" cy="472114"/>
          </a:xfrm>
        </p:grpSpPr>
        <p:pic>
          <p:nvPicPr>
            <p:cNvPr id="1028" name="Picture 4" descr="See related image detail">
              <a:extLst>
                <a:ext uri="{FF2B5EF4-FFF2-40B4-BE49-F238E27FC236}">
                  <a16:creationId xmlns:a16="http://schemas.microsoft.com/office/drawing/2014/main" id="{650EC945-E073-4979-BA21-343CE6D70B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3522" y="834058"/>
              <a:ext cx="430015" cy="472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6FE8E9-8258-4E11-90B2-20FF286B149A}"/>
                </a:ext>
              </a:extLst>
            </p:cNvPr>
            <p:cNvSpPr txBox="1"/>
            <p:nvPr/>
          </p:nvSpPr>
          <p:spPr>
            <a:xfrm>
              <a:off x="3771890" y="858449"/>
              <a:ext cx="6303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 Nova Cond" panose="020B0506020202020204" pitchFamily="34" charset="0"/>
                </a:rPr>
                <a:t>Azure </a:t>
              </a:r>
              <a:br>
                <a:rPr lang="en-US" sz="1000" dirty="0">
                  <a:latin typeface="Arial Nova Cond" panose="020B0506020202020204" pitchFamily="34" charset="0"/>
                </a:rPr>
              </a:br>
              <a:r>
                <a:rPr lang="en-US" sz="1000" dirty="0" err="1">
                  <a:latin typeface="Arial Nova Cond" panose="020B0506020202020204" pitchFamily="34" charset="0"/>
                </a:rPr>
                <a:t>KeyVault</a:t>
              </a:r>
              <a:endParaRPr lang="en-US" sz="1000" dirty="0">
                <a:latin typeface="Arial Nova Cond" panose="020B0506020202020204" pitchFamily="34" charset="0"/>
              </a:endParaRP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ED6B8A-00D3-415B-B3FC-88FC4EA40FE5}"/>
              </a:ext>
            </a:extLst>
          </p:cNvPr>
          <p:cNvCxnSpPr>
            <a:cxnSpLocks/>
            <a:stCxn id="72" idx="3"/>
            <a:endCxn id="1028" idx="1"/>
          </p:cNvCxnSpPr>
          <p:nvPr/>
        </p:nvCxnSpPr>
        <p:spPr>
          <a:xfrm flipV="1">
            <a:off x="7441652" y="2401910"/>
            <a:ext cx="1408895" cy="36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7EED9E1-480A-4671-854A-21865EDA3022}"/>
              </a:ext>
            </a:extLst>
          </p:cNvPr>
          <p:cNvSpPr txBox="1"/>
          <p:nvPr/>
        </p:nvSpPr>
        <p:spPr>
          <a:xfrm>
            <a:off x="7916640" y="3040185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Arial Nova Cond" panose="020B0506020202020204" pitchFamily="34" charset="0"/>
              </a:rPr>
              <a:t>AUDIT LOGS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6903A7-7DD1-4371-B726-E349FB0FACC7}"/>
              </a:ext>
            </a:extLst>
          </p:cNvPr>
          <p:cNvSpPr txBox="1"/>
          <p:nvPr/>
        </p:nvSpPr>
        <p:spPr>
          <a:xfrm>
            <a:off x="7986229" y="2199276"/>
            <a:ext cx="9647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algn="ctr"/>
            <a:r>
              <a:rPr lang="en-US" dirty="0">
                <a:latin typeface="Arial Nova Cond" panose="020B0506020202020204" pitchFamily="34" charset="0"/>
              </a:rPr>
              <a:t>SECRETS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36B34FA8-545A-4AD4-AD4D-FC55CABA9898}"/>
              </a:ext>
            </a:extLst>
          </p:cNvPr>
          <p:cNvCxnSpPr>
            <a:cxnSpLocks/>
            <a:endCxn id="1034" idx="1"/>
          </p:cNvCxnSpPr>
          <p:nvPr/>
        </p:nvCxnSpPr>
        <p:spPr>
          <a:xfrm>
            <a:off x="2312784" y="2364998"/>
            <a:ext cx="1466658" cy="2462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B3B75856-403A-4275-8D25-969A82F5CCC0}"/>
              </a:ext>
            </a:extLst>
          </p:cNvPr>
          <p:cNvCxnSpPr>
            <a:cxnSpLocks/>
            <a:stCxn id="1034" idx="3"/>
            <a:endCxn id="13" idx="1"/>
          </p:cNvCxnSpPr>
          <p:nvPr/>
        </p:nvCxnSpPr>
        <p:spPr>
          <a:xfrm flipV="1">
            <a:off x="4364422" y="2429564"/>
            <a:ext cx="1580201" cy="1816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8FEBA7C-7356-4206-AA52-F9116A41C8D1}"/>
              </a:ext>
            </a:extLst>
          </p:cNvPr>
          <p:cNvCxnSpPr>
            <a:cxnSpLocks/>
          </p:cNvCxnSpPr>
          <p:nvPr/>
        </p:nvCxnSpPr>
        <p:spPr>
          <a:xfrm flipH="1">
            <a:off x="2563000" y="2140894"/>
            <a:ext cx="3359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AD48EC0-E17F-40DA-B39F-FD73D4679917}"/>
              </a:ext>
            </a:extLst>
          </p:cNvPr>
          <p:cNvGrpSpPr/>
          <p:nvPr/>
        </p:nvGrpSpPr>
        <p:grpSpPr>
          <a:xfrm>
            <a:off x="8072563" y="644396"/>
            <a:ext cx="1458136" cy="543437"/>
            <a:chOff x="4441224" y="358243"/>
            <a:chExt cx="1458136" cy="543437"/>
          </a:xfrm>
        </p:grpSpPr>
        <p:pic>
          <p:nvPicPr>
            <p:cNvPr id="1044" name="Picture 20" descr="See the source image">
              <a:extLst>
                <a:ext uri="{FF2B5EF4-FFF2-40B4-BE49-F238E27FC236}">
                  <a16:creationId xmlns:a16="http://schemas.microsoft.com/office/drawing/2014/main" id="{642512C5-E240-40AD-9E97-6A7B5AE4D9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23" r="62635"/>
            <a:stretch/>
          </p:blipFill>
          <p:spPr bwMode="auto">
            <a:xfrm>
              <a:off x="4441224" y="358243"/>
              <a:ext cx="561472" cy="543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93721C3-602F-4139-B2D3-C05133142935}"/>
                </a:ext>
              </a:extLst>
            </p:cNvPr>
            <p:cNvSpPr txBox="1"/>
            <p:nvPr/>
          </p:nvSpPr>
          <p:spPr>
            <a:xfrm>
              <a:off x="4901971" y="445933"/>
              <a:ext cx="9973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 Nova Cond" panose="020B0506020202020204" pitchFamily="34" charset="0"/>
                </a:rPr>
                <a:t>Azure </a:t>
              </a:r>
              <a:br>
                <a:rPr lang="en-US" sz="1000" dirty="0">
                  <a:latin typeface="Arial Nova Cond" panose="020B0506020202020204" pitchFamily="34" charset="0"/>
                </a:rPr>
              </a:br>
              <a:r>
                <a:rPr lang="en-US" sz="1000" dirty="0">
                  <a:latin typeface="Arial Nova Cond" panose="020B0506020202020204" pitchFamily="34" charset="0"/>
                </a:rPr>
                <a:t>Active Directory</a:t>
              </a:r>
            </a:p>
          </p:txBody>
        </p:sp>
      </p:grp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BA30DD14-653D-4781-808D-170AE61C2995}"/>
              </a:ext>
            </a:extLst>
          </p:cNvPr>
          <p:cNvCxnSpPr>
            <a:cxnSpLocks/>
            <a:stCxn id="1030" idx="2"/>
          </p:cNvCxnSpPr>
          <p:nvPr/>
        </p:nvCxnSpPr>
        <p:spPr>
          <a:xfrm rot="16200000" flipH="1">
            <a:off x="5421525" y="1204572"/>
            <a:ext cx="820623" cy="8129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254268D-6166-4529-B134-DA207A20F5DF}"/>
              </a:ext>
            </a:extLst>
          </p:cNvPr>
          <p:cNvSpPr txBox="1"/>
          <p:nvPr/>
        </p:nvSpPr>
        <p:spPr>
          <a:xfrm>
            <a:off x="4574194" y="1200721"/>
            <a:ext cx="9014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pPr algn="r"/>
            <a:r>
              <a:rPr lang="en-US" dirty="0">
                <a:latin typeface="Arial Nova Cond" panose="020B0506020202020204" pitchFamily="34" charset="0"/>
              </a:rPr>
              <a:t>APP IMAGE PULL</a:t>
            </a:r>
          </a:p>
        </p:txBody>
      </p: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9FABF8EA-A0B1-4B1E-AB68-3A9895C3F009}"/>
              </a:ext>
            </a:extLst>
          </p:cNvPr>
          <p:cNvCxnSpPr>
            <a:cxnSpLocks/>
            <a:endCxn id="1036" idx="1"/>
          </p:cNvCxnSpPr>
          <p:nvPr/>
        </p:nvCxnSpPr>
        <p:spPr>
          <a:xfrm>
            <a:off x="7463560" y="2572738"/>
            <a:ext cx="1343145" cy="4613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2CE497F-9CBA-4588-A3F3-812EAE5F16B5}"/>
              </a:ext>
            </a:extLst>
          </p:cNvPr>
          <p:cNvGrpSpPr/>
          <p:nvPr/>
        </p:nvGrpSpPr>
        <p:grpSpPr>
          <a:xfrm>
            <a:off x="6351808" y="1831836"/>
            <a:ext cx="1304851" cy="309058"/>
            <a:chOff x="9891239" y="2672994"/>
            <a:chExt cx="1304851" cy="309058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123938A-CC83-4815-AAFE-2EEB2D9A0FED}"/>
                </a:ext>
              </a:extLst>
            </p:cNvPr>
            <p:cNvSpPr txBox="1"/>
            <p:nvPr/>
          </p:nvSpPr>
          <p:spPr>
            <a:xfrm>
              <a:off x="9891239" y="2683553"/>
              <a:ext cx="10329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00"/>
              </a:lvl1pPr>
            </a:lstStyle>
            <a:p>
              <a:pPr algn="r"/>
              <a:r>
                <a:rPr lang="en-US" sz="800" dirty="0">
                  <a:latin typeface="Arial Nova Cond" panose="020B0506020202020204" pitchFamily="34" charset="0"/>
                </a:rPr>
                <a:t>Service Principal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0FE0D012-38B4-4F64-826A-10B63FE206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b="7712"/>
            <a:stretch/>
          </p:blipFill>
          <p:spPr>
            <a:xfrm>
              <a:off x="10853037" y="2672994"/>
              <a:ext cx="343053" cy="309058"/>
            </a:xfrm>
            <a:prstGeom prst="rect">
              <a:avLst/>
            </a:prstGeom>
          </p:spPr>
        </p:pic>
      </p:grp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5812B80-F87B-4D13-85CE-4D773FA65B15}"/>
              </a:ext>
            </a:extLst>
          </p:cNvPr>
          <p:cNvCxnSpPr>
            <a:cxnSpLocks/>
            <a:stCxn id="37" idx="0"/>
            <a:endCxn id="1030" idx="3"/>
          </p:cNvCxnSpPr>
          <p:nvPr/>
        </p:nvCxnSpPr>
        <p:spPr>
          <a:xfrm rot="16200000" flipV="1">
            <a:off x="6157914" y="504616"/>
            <a:ext cx="870721" cy="1783719"/>
          </a:xfrm>
          <a:prstGeom prst="bentConnector2">
            <a:avLst/>
          </a:prstGeom>
          <a:ln w="9525">
            <a:prstDash val="lgDashDot"/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787A1DF-D659-4A42-A7BD-C539F9891149}"/>
              </a:ext>
            </a:extLst>
          </p:cNvPr>
          <p:cNvSpPr txBox="1"/>
          <p:nvPr/>
        </p:nvSpPr>
        <p:spPr>
          <a:xfrm>
            <a:off x="6156261" y="729048"/>
            <a:ext cx="782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 err="1">
                <a:latin typeface="Arial Nova Cond" panose="020B0506020202020204" pitchFamily="34" charset="0"/>
              </a:rPr>
              <a:t>AcrPull</a:t>
            </a:r>
            <a:r>
              <a:rPr lang="en-US" dirty="0">
                <a:latin typeface="Arial Nova Cond" panose="020B0506020202020204" pitchFamily="34" charset="0"/>
              </a:rPr>
              <a:t> role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54AD928-993B-494D-967D-A7B0BA2DEB1D}"/>
              </a:ext>
            </a:extLst>
          </p:cNvPr>
          <p:cNvGrpSpPr/>
          <p:nvPr/>
        </p:nvGrpSpPr>
        <p:grpSpPr>
          <a:xfrm>
            <a:off x="5588099" y="2456576"/>
            <a:ext cx="2068560" cy="612189"/>
            <a:chOff x="6629364" y="753871"/>
            <a:chExt cx="2068560" cy="612189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0144E38D-537F-4D85-B89A-AF08EBD37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29364" y="753871"/>
              <a:ext cx="659280" cy="612189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B4C5FC4-B034-45C3-8083-21E419B9FA1B}"/>
                </a:ext>
              </a:extLst>
            </p:cNvPr>
            <p:cNvSpPr txBox="1"/>
            <p:nvPr/>
          </p:nvSpPr>
          <p:spPr>
            <a:xfrm>
              <a:off x="7081362" y="1084529"/>
              <a:ext cx="16165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Arial Nova Cond" panose="020B0506020202020204" pitchFamily="34" charset="0"/>
                </a:rPr>
                <a:t>Azure Container Apps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5B4098B0-34C3-4339-A20B-46D9DF20065A}"/>
              </a:ext>
            </a:extLst>
          </p:cNvPr>
          <p:cNvSpPr txBox="1"/>
          <p:nvPr/>
        </p:nvSpPr>
        <p:spPr>
          <a:xfrm>
            <a:off x="5951914" y="2267068"/>
            <a:ext cx="14897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latin typeface="Arial Nova Cond" panose="020B0506020202020204" pitchFamily="34" charset="0"/>
              </a:rPr>
              <a:t>SecretDeliveryApp</a:t>
            </a:r>
            <a:endParaRPr lang="en-US" sz="1200" dirty="0">
              <a:latin typeface="Arial Nova Cond" panose="020B0506020202020204" pitchFamily="34" charset="0"/>
            </a:endParaRP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3FCC4A0C-A699-403A-B571-D7C26546D649}"/>
              </a:ext>
            </a:extLst>
          </p:cNvPr>
          <p:cNvCxnSpPr>
            <a:cxnSpLocks/>
            <a:stCxn id="37" idx="3"/>
            <a:endCxn id="1028" idx="0"/>
          </p:cNvCxnSpPr>
          <p:nvPr/>
        </p:nvCxnSpPr>
        <p:spPr>
          <a:xfrm>
            <a:off x="7656659" y="1986365"/>
            <a:ext cx="1408896" cy="179488"/>
          </a:xfrm>
          <a:prstGeom prst="bentConnector2">
            <a:avLst/>
          </a:prstGeom>
          <a:ln w="9525">
            <a:prstDash val="lgDashDot"/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4D51C3F-C7E9-4AA4-B71E-51AC03D7EF0A}"/>
              </a:ext>
            </a:extLst>
          </p:cNvPr>
          <p:cNvSpPr txBox="1"/>
          <p:nvPr/>
        </p:nvSpPr>
        <p:spPr>
          <a:xfrm>
            <a:off x="8200630" y="1771225"/>
            <a:ext cx="380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>
                <a:latin typeface="Arial Nova Cond" panose="020B0506020202020204" pitchFamily="34" charset="0"/>
              </a:rPr>
              <a:t>role</a:t>
            </a:r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B50947AE-8B6B-4779-BFBA-4A9845D4B9D8}"/>
              </a:ext>
            </a:extLst>
          </p:cNvPr>
          <p:cNvCxnSpPr/>
          <p:nvPr/>
        </p:nvCxnSpPr>
        <p:spPr>
          <a:xfrm flipH="1">
            <a:off x="7597942" y="1127219"/>
            <a:ext cx="602688" cy="704617"/>
          </a:xfrm>
          <a:prstGeom prst="straightConnector1">
            <a:avLst/>
          </a:prstGeom>
          <a:ln w="9525">
            <a:prstDash val="lgDashDot"/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16425E3-E197-4017-898D-8EBCC66D4619}"/>
              </a:ext>
            </a:extLst>
          </p:cNvPr>
          <p:cNvSpPr txBox="1"/>
          <p:nvPr/>
        </p:nvSpPr>
        <p:spPr>
          <a:xfrm>
            <a:off x="3960294" y="399100"/>
            <a:ext cx="18018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PRE-REQUISITE</a:t>
            </a:r>
          </a:p>
        </p:txBody>
      </p:sp>
    </p:spTree>
    <p:extLst>
      <p:ext uri="{BB962C8B-B14F-4D97-AF65-F5344CB8AC3E}">
        <p14:creationId xmlns:p14="http://schemas.microsoft.com/office/powerpoint/2010/main" val="1873862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6D4D09A-A4F7-4373-B930-F3B92E3871E0}"/>
              </a:ext>
            </a:extLst>
          </p:cNvPr>
          <p:cNvSpPr/>
          <p:nvPr/>
        </p:nvSpPr>
        <p:spPr>
          <a:xfrm>
            <a:off x="4071932" y="652057"/>
            <a:ext cx="1769023" cy="573944"/>
          </a:xfrm>
          <a:prstGeom prst="rect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07A90C-EC9D-4BBE-85BD-0AF812102DA1}"/>
              </a:ext>
            </a:extLst>
          </p:cNvPr>
          <p:cNvSpPr/>
          <p:nvPr/>
        </p:nvSpPr>
        <p:spPr>
          <a:xfrm>
            <a:off x="1714499" y="1683547"/>
            <a:ext cx="8484975" cy="1745454"/>
          </a:xfrm>
          <a:prstGeom prst="rect">
            <a:avLst/>
          </a:prstGeom>
          <a:ln>
            <a:solidFill>
              <a:srgbClr val="00B05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195378-DF03-4159-8328-A54FA2FDB740}"/>
              </a:ext>
            </a:extLst>
          </p:cNvPr>
          <p:cNvSpPr txBox="1"/>
          <p:nvPr/>
        </p:nvSpPr>
        <p:spPr>
          <a:xfrm>
            <a:off x="1714499" y="1412803"/>
            <a:ext cx="12203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deployAll.sh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687DD2-4605-4F84-853B-7A106D4D849C}"/>
              </a:ext>
            </a:extLst>
          </p:cNvPr>
          <p:cNvSpPr/>
          <p:nvPr/>
        </p:nvSpPr>
        <p:spPr>
          <a:xfrm>
            <a:off x="5944623" y="2033024"/>
            <a:ext cx="1497029" cy="793079"/>
          </a:xfrm>
          <a:prstGeom prst="roundRect">
            <a:avLst>
              <a:gd name="adj" fmla="val 434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 Nova Cond" panose="020B05060202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AFC29AB-BAF8-4DF9-A1B2-0E1B11F74D9E}"/>
              </a:ext>
            </a:extLst>
          </p:cNvPr>
          <p:cNvGrpSpPr/>
          <p:nvPr/>
        </p:nvGrpSpPr>
        <p:grpSpPr>
          <a:xfrm>
            <a:off x="4071932" y="721507"/>
            <a:ext cx="1629482" cy="479216"/>
            <a:chOff x="3642607" y="841206"/>
            <a:chExt cx="1629482" cy="479216"/>
          </a:xfrm>
        </p:grpSpPr>
        <p:pic>
          <p:nvPicPr>
            <p:cNvPr id="1030" name="Picture 6" descr="See the source image">
              <a:extLst>
                <a:ext uri="{FF2B5EF4-FFF2-40B4-BE49-F238E27FC236}">
                  <a16:creationId xmlns:a16="http://schemas.microsoft.com/office/drawing/2014/main" id="{2A09822F-2DC0-4F1B-BB9E-84F8191D47C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20" t="6762" r="18882" b="6381"/>
            <a:stretch/>
          </p:blipFill>
          <p:spPr bwMode="auto">
            <a:xfrm>
              <a:off x="4720010" y="841206"/>
              <a:ext cx="552079" cy="479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8C1812-13AD-48CC-B0D3-9431E0898AF4}"/>
                </a:ext>
              </a:extLst>
            </p:cNvPr>
            <p:cNvSpPr txBox="1"/>
            <p:nvPr/>
          </p:nvSpPr>
          <p:spPr>
            <a:xfrm>
              <a:off x="3642607" y="846808"/>
              <a:ext cx="11288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>
                  <a:latin typeface="Arial Nova Cond" panose="020B0506020202020204" pitchFamily="34" charset="0"/>
                </a:rPr>
                <a:t>Azure </a:t>
              </a:r>
              <a:br>
                <a:rPr lang="en-US" sz="1000" dirty="0">
                  <a:latin typeface="Arial Nova Cond" panose="020B0506020202020204" pitchFamily="34" charset="0"/>
                </a:rPr>
              </a:br>
              <a:r>
                <a:rPr lang="en-US" sz="1000" dirty="0">
                  <a:latin typeface="Arial Nova Cond" panose="020B0506020202020204" pitchFamily="34" charset="0"/>
                </a:rPr>
                <a:t>Container Registry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510F61-56ED-42E0-87A5-B090FDBB45C2}"/>
              </a:ext>
            </a:extLst>
          </p:cNvPr>
          <p:cNvGrpSpPr/>
          <p:nvPr/>
        </p:nvGrpSpPr>
        <p:grpSpPr>
          <a:xfrm>
            <a:off x="1784599" y="2026656"/>
            <a:ext cx="920445" cy="757927"/>
            <a:chOff x="8056429" y="808366"/>
            <a:chExt cx="920445" cy="757927"/>
          </a:xfrm>
        </p:grpSpPr>
        <p:pic>
          <p:nvPicPr>
            <p:cNvPr id="1032" name="Picture 8" descr="See the source image">
              <a:extLst>
                <a:ext uri="{FF2B5EF4-FFF2-40B4-BE49-F238E27FC236}">
                  <a16:creationId xmlns:a16="http://schemas.microsoft.com/office/drawing/2014/main" id="{CEA7BEC5-A5F6-4C1C-AEF8-2C1D2F04CC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4355" y="808366"/>
              <a:ext cx="508704" cy="470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01C87A-1A6C-464E-9B93-C047BB13FAA6}"/>
                </a:ext>
              </a:extLst>
            </p:cNvPr>
            <p:cNvSpPr txBox="1"/>
            <p:nvPr/>
          </p:nvSpPr>
          <p:spPr>
            <a:xfrm>
              <a:off x="8056429" y="1320072"/>
              <a:ext cx="9204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 Nova Cond" panose="020B0506020202020204" pitchFamily="34" charset="0"/>
                </a:rPr>
                <a:t>Azure IoT Hub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674AD4-3B93-4CE7-8588-F15AB4A4D551}"/>
              </a:ext>
            </a:extLst>
          </p:cNvPr>
          <p:cNvGrpSpPr/>
          <p:nvPr/>
        </p:nvGrpSpPr>
        <p:grpSpPr>
          <a:xfrm>
            <a:off x="8806705" y="2804067"/>
            <a:ext cx="1265913" cy="445047"/>
            <a:chOff x="9732893" y="848054"/>
            <a:chExt cx="1265913" cy="445047"/>
          </a:xfrm>
        </p:grpSpPr>
        <p:pic>
          <p:nvPicPr>
            <p:cNvPr id="1036" name="Picture 12" descr="See the source image">
              <a:extLst>
                <a:ext uri="{FF2B5EF4-FFF2-40B4-BE49-F238E27FC236}">
                  <a16:creationId xmlns:a16="http://schemas.microsoft.com/office/drawing/2014/main" id="{2A90732C-F539-41DC-BBBE-8EE70183D1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2893" y="863086"/>
              <a:ext cx="430015" cy="430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C526A7-C1F0-4B75-8C88-78E682792851}"/>
                </a:ext>
              </a:extLst>
            </p:cNvPr>
            <p:cNvSpPr txBox="1"/>
            <p:nvPr/>
          </p:nvSpPr>
          <p:spPr>
            <a:xfrm>
              <a:off x="10131261" y="848054"/>
              <a:ext cx="8675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000"/>
              </a:lvl1pPr>
            </a:lstStyle>
            <a:p>
              <a:r>
                <a:rPr lang="en-US" dirty="0">
                  <a:latin typeface="Arial Nova Cond" panose="020B0506020202020204" pitchFamily="34" charset="0"/>
                </a:rPr>
                <a:t>Azure </a:t>
              </a:r>
              <a:br>
                <a:rPr lang="en-US" dirty="0">
                  <a:latin typeface="Arial Nova Cond" panose="020B0506020202020204" pitchFamily="34" charset="0"/>
                </a:rPr>
              </a:br>
              <a:r>
                <a:rPr lang="en-US" dirty="0">
                  <a:latin typeface="Arial Nova Cond" panose="020B0506020202020204" pitchFamily="34" charset="0"/>
                </a:rPr>
                <a:t>Log Analytics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0FE710E-9F19-40C0-AC5C-1CD451BC91F3}"/>
              </a:ext>
            </a:extLst>
          </p:cNvPr>
          <p:cNvGrpSpPr/>
          <p:nvPr/>
        </p:nvGrpSpPr>
        <p:grpSpPr>
          <a:xfrm>
            <a:off x="3541979" y="2318729"/>
            <a:ext cx="1059906" cy="805254"/>
            <a:chOff x="10587444" y="764507"/>
            <a:chExt cx="1059906" cy="805254"/>
          </a:xfrm>
        </p:grpSpPr>
        <p:pic>
          <p:nvPicPr>
            <p:cNvPr id="1034" name="Picture 10" descr="See related image detail">
              <a:extLst>
                <a:ext uri="{FF2B5EF4-FFF2-40B4-BE49-F238E27FC236}">
                  <a16:creationId xmlns:a16="http://schemas.microsoft.com/office/drawing/2014/main" id="{BB75325C-BE80-4716-B3AB-888FDA93A3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4907" y="764507"/>
              <a:ext cx="584980" cy="58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ACD0CC-6F04-4067-8439-7BB4106B3467}"/>
                </a:ext>
              </a:extLst>
            </p:cNvPr>
            <p:cNvSpPr txBox="1"/>
            <p:nvPr/>
          </p:nvSpPr>
          <p:spPr>
            <a:xfrm>
              <a:off x="10587444" y="1323540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 Nova Cond" panose="020B0506020202020204" pitchFamily="34" charset="0"/>
                </a:rPr>
                <a:t>Azure Event Grid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4D241D0-F5D6-4665-9CD5-6C50C04D2831}"/>
              </a:ext>
            </a:extLst>
          </p:cNvPr>
          <p:cNvGrpSpPr/>
          <p:nvPr/>
        </p:nvGrpSpPr>
        <p:grpSpPr>
          <a:xfrm>
            <a:off x="8850547" y="2165853"/>
            <a:ext cx="1028669" cy="472114"/>
            <a:chOff x="3373522" y="834058"/>
            <a:chExt cx="1028669" cy="472114"/>
          </a:xfrm>
        </p:grpSpPr>
        <p:pic>
          <p:nvPicPr>
            <p:cNvPr id="1028" name="Picture 4" descr="See related image detail">
              <a:extLst>
                <a:ext uri="{FF2B5EF4-FFF2-40B4-BE49-F238E27FC236}">
                  <a16:creationId xmlns:a16="http://schemas.microsoft.com/office/drawing/2014/main" id="{650EC945-E073-4979-BA21-343CE6D70B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3522" y="834058"/>
              <a:ext cx="430015" cy="472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6FE8E9-8258-4E11-90B2-20FF286B149A}"/>
                </a:ext>
              </a:extLst>
            </p:cNvPr>
            <p:cNvSpPr txBox="1"/>
            <p:nvPr/>
          </p:nvSpPr>
          <p:spPr>
            <a:xfrm>
              <a:off x="3771890" y="858449"/>
              <a:ext cx="6303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 Nova Cond" panose="020B0506020202020204" pitchFamily="34" charset="0"/>
                </a:rPr>
                <a:t>Azure </a:t>
              </a:r>
              <a:br>
                <a:rPr lang="en-US" sz="1000" dirty="0">
                  <a:latin typeface="Arial Nova Cond" panose="020B0506020202020204" pitchFamily="34" charset="0"/>
                </a:rPr>
              </a:br>
              <a:r>
                <a:rPr lang="en-US" sz="1000" dirty="0" err="1">
                  <a:latin typeface="Arial Nova Cond" panose="020B0506020202020204" pitchFamily="34" charset="0"/>
                </a:rPr>
                <a:t>KeyVault</a:t>
              </a:r>
              <a:endParaRPr lang="en-US" sz="1000" dirty="0">
                <a:latin typeface="Arial Nova Cond" panose="020B0506020202020204" pitchFamily="34" charset="0"/>
              </a:endParaRP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ED6B8A-00D3-415B-B3FC-88FC4EA40FE5}"/>
              </a:ext>
            </a:extLst>
          </p:cNvPr>
          <p:cNvCxnSpPr>
            <a:cxnSpLocks/>
            <a:stCxn id="72" idx="3"/>
            <a:endCxn id="1028" idx="1"/>
          </p:cNvCxnSpPr>
          <p:nvPr/>
        </p:nvCxnSpPr>
        <p:spPr>
          <a:xfrm flipV="1">
            <a:off x="7441652" y="2401910"/>
            <a:ext cx="1408895" cy="36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7EED9E1-480A-4671-854A-21865EDA3022}"/>
              </a:ext>
            </a:extLst>
          </p:cNvPr>
          <p:cNvSpPr txBox="1"/>
          <p:nvPr/>
        </p:nvSpPr>
        <p:spPr>
          <a:xfrm>
            <a:off x="7916640" y="3040185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Arial Nova Cond" panose="020B0506020202020204" pitchFamily="34" charset="0"/>
              </a:rPr>
              <a:t>AUDIT LOGS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6903A7-7DD1-4371-B726-E349FB0FACC7}"/>
              </a:ext>
            </a:extLst>
          </p:cNvPr>
          <p:cNvSpPr txBox="1"/>
          <p:nvPr/>
        </p:nvSpPr>
        <p:spPr>
          <a:xfrm>
            <a:off x="7986229" y="2199276"/>
            <a:ext cx="9647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algn="ctr"/>
            <a:r>
              <a:rPr lang="en-US" dirty="0">
                <a:latin typeface="Arial Nova Cond" panose="020B0506020202020204" pitchFamily="34" charset="0"/>
              </a:rPr>
              <a:t>SECRETS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36B34FA8-545A-4AD4-AD4D-FC55CABA9898}"/>
              </a:ext>
            </a:extLst>
          </p:cNvPr>
          <p:cNvCxnSpPr>
            <a:cxnSpLocks/>
            <a:endCxn id="1034" idx="1"/>
          </p:cNvCxnSpPr>
          <p:nvPr/>
        </p:nvCxnSpPr>
        <p:spPr>
          <a:xfrm>
            <a:off x="2312784" y="2364998"/>
            <a:ext cx="1466658" cy="2462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B3B75856-403A-4275-8D25-969A82F5CCC0}"/>
              </a:ext>
            </a:extLst>
          </p:cNvPr>
          <p:cNvCxnSpPr>
            <a:cxnSpLocks/>
            <a:stCxn id="1034" idx="3"/>
            <a:endCxn id="13" idx="1"/>
          </p:cNvCxnSpPr>
          <p:nvPr/>
        </p:nvCxnSpPr>
        <p:spPr>
          <a:xfrm flipV="1">
            <a:off x="4364422" y="2429564"/>
            <a:ext cx="1580201" cy="1816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8FEBA7C-7356-4206-AA52-F9116A41C8D1}"/>
              </a:ext>
            </a:extLst>
          </p:cNvPr>
          <p:cNvCxnSpPr>
            <a:cxnSpLocks/>
          </p:cNvCxnSpPr>
          <p:nvPr/>
        </p:nvCxnSpPr>
        <p:spPr>
          <a:xfrm flipH="1">
            <a:off x="2563000" y="2140894"/>
            <a:ext cx="3359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AD48EC0-E17F-40DA-B39F-FD73D4679917}"/>
              </a:ext>
            </a:extLst>
          </p:cNvPr>
          <p:cNvGrpSpPr/>
          <p:nvPr/>
        </p:nvGrpSpPr>
        <p:grpSpPr>
          <a:xfrm>
            <a:off x="8072563" y="644396"/>
            <a:ext cx="1458136" cy="543437"/>
            <a:chOff x="4441224" y="358243"/>
            <a:chExt cx="1458136" cy="543437"/>
          </a:xfrm>
        </p:grpSpPr>
        <p:pic>
          <p:nvPicPr>
            <p:cNvPr id="1044" name="Picture 20" descr="See the source image">
              <a:extLst>
                <a:ext uri="{FF2B5EF4-FFF2-40B4-BE49-F238E27FC236}">
                  <a16:creationId xmlns:a16="http://schemas.microsoft.com/office/drawing/2014/main" id="{642512C5-E240-40AD-9E97-6A7B5AE4D9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23" r="62635"/>
            <a:stretch/>
          </p:blipFill>
          <p:spPr bwMode="auto">
            <a:xfrm>
              <a:off x="4441224" y="358243"/>
              <a:ext cx="561472" cy="543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93721C3-602F-4139-B2D3-C05133142935}"/>
                </a:ext>
              </a:extLst>
            </p:cNvPr>
            <p:cNvSpPr txBox="1"/>
            <p:nvPr/>
          </p:nvSpPr>
          <p:spPr>
            <a:xfrm>
              <a:off x="4901971" y="445933"/>
              <a:ext cx="9973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 Nova Cond" panose="020B0506020202020204" pitchFamily="34" charset="0"/>
                </a:rPr>
                <a:t>Azure </a:t>
              </a:r>
              <a:br>
                <a:rPr lang="en-US" sz="1000" dirty="0">
                  <a:latin typeface="Arial Nova Cond" panose="020B0506020202020204" pitchFamily="34" charset="0"/>
                </a:rPr>
              </a:br>
              <a:r>
                <a:rPr lang="en-US" sz="1000" dirty="0">
                  <a:latin typeface="Arial Nova Cond" panose="020B0506020202020204" pitchFamily="34" charset="0"/>
                </a:rPr>
                <a:t>Active Directory</a:t>
              </a:r>
            </a:p>
          </p:txBody>
        </p:sp>
      </p:grp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BA30DD14-653D-4781-808D-170AE61C2995}"/>
              </a:ext>
            </a:extLst>
          </p:cNvPr>
          <p:cNvCxnSpPr>
            <a:cxnSpLocks/>
            <a:stCxn id="1030" idx="2"/>
          </p:cNvCxnSpPr>
          <p:nvPr/>
        </p:nvCxnSpPr>
        <p:spPr>
          <a:xfrm rot="16200000" flipH="1">
            <a:off x="5421525" y="1204572"/>
            <a:ext cx="820623" cy="8129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254268D-6166-4529-B134-DA207A20F5DF}"/>
              </a:ext>
            </a:extLst>
          </p:cNvPr>
          <p:cNvSpPr txBox="1"/>
          <p:nvPr/>
        </p:nvSpPr>
        <p:spPr>
          <a:xfrm>
            <a:off x="4574194" y="1200721"/>
            <a:ext cx="9014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pPr algn="r"/>
            <a:r>
              <a:rPr lang="en-US" dirty="0">
                <a:latin typeface="Arial Nova Cond" panose="020B0506020202020204" pitchFamily="34" charset="0"/>
              </a:rPr>
              <a:t>APP IMAGE PULL</a:t>
            </a:r>
          </a:p>
        </p:txBody>
      </p: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9FABF8EA-A0B1-4B1E-AB68-3A9895C3F009}"/>
              </a:ext>
            </a:extLst>
          </p:cNvPr>
          <p:cNvCxnSpPr>
            <a:cxnSpLocks/>
            <a:endCxn id="1036" idx="1"/>
          </p:cNvCxnSpPr>
          <p:nvPr/>
        </p:nvCxnSpPr>
        <p:spPr>
          <a:xfrm>
            <a:off x="7463560" y="2572738"/>
            <a:ext cx="1343145" cy="4613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2CE497F-9CBA-4588-A3F3-812EAE5F16B5}"/>
              </a:ext>
            </a:extLst>
          </p:cNvPr>
          <p:cNvGrpSpPr/>
          <p:nvPr/>
        </p:nvGrpSpPr>
        <p:grpSpPr>
          <a:xfrm>
            <a:off x="6351808" y="1831836"/>
            <a:ext cx="1304851" cy="309058"/>
            <a:chOff x="9891239" y="2672994"/>
            <a:chExt cx="1304851" cy="309058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123938A-CC83-4815-AAFE-2EEB2D9A0FED}"/>
                </a:ext>
              </a:extLst>
            </p:cNvPr>
            <p:cNvSpPr txBox="1"/>
            <p:nvPr/>
          </p:nvSpPr>
          <p:spPr>
            <a:xfrm>
              <a:off x="9891239" y="2683553"/>
              <a:ext cx="10329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00"/>
              </a:lvl1pPr>
            </a:lstStyle>
            <a:p>
              <a:pPr algn="r"/>
              <a:r>
                <a:rPr lang="en-US" sz="800" dirty="0">
                  <a:latin typeface="Arial Nova Cond" panose="020B0506020202020204" pitchFamily="34" charset="0"/>
                </a:rPr>
                <a:t>Service Principal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0FE0D012-38B4-4F64-826A-10B63FE206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b="7712"/>
            <a:stretch/>
          </p:blipFill>
          <p:spPr>
            <a:xfrm>
              <a:off x="10853037" y="2672994"/>
              <a:ext cx="343053" cy="309058"/>
            </a:xfrm>
            <a:prstGeom prst="rect">
              <a:avLst/>
            </a:prstGeom>
          </p:spPr>
        </p:pic>
      </p:grp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5812B80-F87B-4D13-85CE-4D773FA65B15}"/>
              </a:ext>
            </a:extLst>
          </p:cNvPr>
          <p:cNvCxnSpPr>
            <a:cxnSpLocks/>
            <a:stCxn id="37" idx="0"/>
            <a:endCxn id="1030" idx="3"/>
          </p:cNvCxnSpPr>
          <p:nvPr/>
        </p:nvCxnSpPr>
        <p:spPr>
          <a:xfrm rot="16200000" flipV="1">
            <a:off x="6157914" y="504616"/>
            <a:ext cx="870721" cy="1783719"/>
          </a:xfrm>
          <a:prstGeom prst="bentConnector2">
            <a:avLst/>
          </a:prstGeom>
          <a:ln w="9525">
            <a:prstDash val="lgDashDot"/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787A1DF-D659-4A42-A7BD-C539F9891149}"/>
              </a:ext>
            </a:extLst>
          </p:cNvPr>
          <p:cNvSpPr txBox="1"/>
          <p:nvPr/>
        </p:nvSpPr>
        <p:spPr>
          <a:xfrm>
            <a:off x="6156261" y="729048"/>
            <a:ext cx="782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 err="1">
                <a:latin typeface="Arial Nova Cond" panose="020B0506020202020204" pitchFamily="34" charset="0"/>
              </a:rPr>
              <a:t>AcrPull</a:t>
            </a:r>
            <a:r>
              <a:rPr lang="en-US" dirty="0">
                <a:latin typeface="Arial Nova Cond" panose="020B0506020202020204" pitchFamily="34" charset="0"/>
              </a:rPr>
              <a:t> role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54AD928-993B-494D-967D-A7B0BA2DEB1D}"/>
              </a:ext>
            </a:extLst>
          </p:cNvPr>
          <p:cNvGrpSpPr/>
          <p:nvPr/>
        </p:nvGrpSpPr>
        <p:grpSpPr>
          <a:xfrm>
            <a:off x="5588099" y="2456576"/>
            <a:ext cx="2068560" cy="612189"/>
            <a:chOff x="6629364" y="753871"/>
            <a:chExt cx="2068560" cy="612189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0144E38D-537F-4D85-B89A-AF08EBD37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29364" y="753871"/>
              <a:ext cx="659280" cy="612189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B4C5FC4-B034-45C3-8083-21E419B9FA1B}"/>
                </a:ext>
              </a:extLst>
            </p:cNvPr>
            <p:cNvSpPr txBox="1"/>
            <p:nvPr/>
          </p:nvSpPr>
          <p:spPr>
            <a:xfrm>
              <a:off x="7081362" y="1084529"/>
              <a:ext cx="16165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Arial Nova Cond" panose="020B0506020202020204" pitchFamily="34" charset="0"/>
                </a:rPr>
                <a:t>Azure Container Apps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5B4098B0-34C3-4339-A20B-46D9DF20065A}"/>
              </a:ext>
            </a:extLst>
          </p:cNvPr>
          <p:cNvSpPr txBox="1"/>
          <p:nvPr/>
        </p:nvSpPr>
        <p:spPr>
          <a:xfrm>
            <a:off x="5951914" y="2267068"/>
            <a:ext cx="14897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latin typeface="Arial Nova Cond" panose="020B0506020202020204" pitchFamily="34" charset="0"/>
              </a:rPr>
              <a:t>SecretDeliveryApp</a:t>
            </a:r>
            <a:endParaRPr lang="en-US" sz="1200" dirty="0">
              <a:latin typeface="Arial Nova Cond" panose="020B0506020202020204" pitchFamily="34" charset="0"/>
            </a:endParaRP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3FCC4A0C-A699-403A-B571-D7C26546D649}"/>
              </a:ext>
            </a:extLst>
          </p:cNvPr>
          <p:cNvCxnSpPr>
            <a:cxnSpLocks/>
            <a:stCxn id="37" idx="3"/>
            <a:endCxn id="1028" idx="0"/>
          </p:cNvCxnSpPr>
          <p:nvPr/>
        </p:nvCxnSpPr>
        <p:spPr>
          <a:xfrm>
            <a:off x="7656659" y="1986365"/>
            <a:ext cx="1408896" cy="179488"/>
          </a:xfrm>
          <a:prstGeom prst="bentConnector2">
            <a:avLst/>
          </a:prstGeom>
          <a:ln w="9525">
            <a:prstDash val="lgDashDot"/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4D51C3F-C7E9-4AA4-B71E-51AC03D7EF0A}"/>
              </a:ext>
            </a:extLst>
          </p:cNvPr>
          <p:cNvSpPr txBox="1"/>
          <p:nvPr/>
        </p:nvSpPr>
        <p:spPr>
          <a:xfrm>
            <a:off x="8200630" y="1771225"/>
            <a:ext cx="380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>
                <a:latin typeface="Arial Nova Cond" panose="020B0506020202020204" pitchFamily="34" charset="0"/>
              </a:rPr>
              <a:t>role</a:t>
            </a:r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B50947AE-8B6B-4779-BFBA-4A9845D4B9D8}"/>
              </a:ext>
            </a:extLst>
          </p:cNvPr>
          <p:cNvCxnSpPr/>
          <p:nvPr/>
        </p:nvCxnSpPr>
        <p:spPr>
          <a:xfrm flipH="1">
            <a:off x="7597942" y="1127219"/>
            <a:ext cx="602688" cy="704617"/>
          </a:xfrm>
          <a:prstGeom prst="straightConnector1">
            <a:avLst/>
          </a:prstGeom>
          <a:ln w="9525">
            <a:prstDash val="lgDashDot"/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16425E3-E197-4017-898D-8EBCC66D4619}"/>
              </a:ext>
            </a:extLst>
          </p:cNvPr>
          <p:cNvSpPr txBox="1"/>
          <p:nvPr/>
        </p:nvSpPr>
        <p:spPr>
          <a:xfrm>
            <a:off x="3960294" y="399100"/>
            <a:ext cx="18018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PRE-REQUISITE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160849-CF3A-4E2E-A8D5-F42BD87E8E51}"/>
              </a:ext>
            </a:extLst>
          </p:cNvPr>
          <p:cNvSpPr txBox="1"/>
          <p:nvPr/>
        </p:nvSpPr>
        <p:spPr>
          <a:xfrm>
            <a:off x="1721148" y="1665900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pPr algn="l"/>
            <a:r>
              <a:rPr lang="en-US" dirty="0">
                <a:solidFill>
                  <a:srgbClr val="FF0000"/>
                </a:solidFill>
              </a:rPr>
              <a:t>[RG NAME]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1ED6AB-5E24-434A-92CA-11700F86E1D5}"/>
              </a:ext>
            </a:extLst>
          </p:cNvPr>
          <p:cNvSpPr txBox="1"/>
          <p:nvPr/>
        </p:nvSpPr>
        <p:spPr>
          <a:xfrm>
            <a:off x="2594521" y="699444"/>
            <a:ext cx="1507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pPr algn="r"/>
            <a:r>
              <a:rPr lang="en-US" dirty="0">
                <a:solidFill>
                  <a:srgbClr val="FF0000"/>
                </a:solidFill>
              </a:rPr>
              <a:t>[CONTAINER REGISTRY]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[IMAGE URI]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3BB5E9-CDB4-4E8B-8585-A85CB3ABF8A1}"/>
              </a:ext>
            </a:extLst>
          </p:cNvPr>
          <p:cNvSpPr txBox="1"/>
          <p:nvPr/>
        </p:nvSpPr>
        <p:spPr>
          <a:xfrm>
            <a:off x="9437070" y="613117"/>
            <a:ext cx="15074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pPr algn="l"/>
            <a:r>
              <a:rPr lang="en-US" dirty="0">
                <a:solidFill>
                  <a:srgbClr val="FF0000"/>
                </a:solidFill>
              </a:rPr>
              <a:t>[TENANT ID]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[APP CLIENT ID]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[APP PASSWORD]</a:t>
            </a: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56252E25-C25B-4EAD-B9F5-7C314D5CD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2485" y="3010469"/>
            <a:ext cx="120452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000" dirty="0">
                <a:solidFill>
                  <a:srgbClr val="FF0000"/>
                </a:solidFill>
              </a:rPr>
              <a:t>[</a:t>
            </a:r>
            <a:r>
              <a:rPr lang="en-US" altLang="en-US" sz="1000" dirty="0" err="1">
                <a:solidFill>
                  <a:srgbClr val="FF0000"/>
                </a:solidFill>
              </a:rPr>
              <a:t>WebHook</a:t>
            </a:r>
            <a:r>
              <a:rPr lang="en-US" altLang="en-US" sz="1000" dirty="0">
                <a:solidFill>
                  <a:srgbClr val="FF0000"/>
                </a:solidFill>
              </a:rPr>
              <a:t> API Key] </a:t>
            </a:r>
          </a:p>
        </p:txBody>
      </p:sp>
    </p:spTree>
    <p:extLst>
      <p:ext uri="{BB962C8B-B14F-4D97-AF65-F5344CB8AC3E}">
        <p14:creationId xmlns:p14="http://schemas.microsoft.com/office/powerpoint/2010/main" val="3716395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892ED1F-A13D-499D-A637-9984772E8E7D}"/>
              </a:ext>
            </a:extLst>
          </p:cNvPr>
          <p:cNvSpPr/>
          <p:nvPr/>
        </p:nvSpPr>
        <p:spPr>
          <a:xfrm>
            <a:off x="1820694" y="1922535"/>
            <a:ext cx="8164400" cy="2308041"/>
          </a:xfrm>
          <a:prstGeom prst="roundRect">
            <a:avLst>
              <a:gd name="adj" fmla="val 4345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A48BBF-9AA8-4F23-8008-FFADE16634A3}"/>
              </a:ext>
            </a:extLst>
          </p:cNvPr>
          <p:cNvSpPr/>
          <p:nvPr/>
        </p:nvSpPr>
        <p:spPr>
          <a:xfrm>
            <a:off x="5674136" y="654639"/>
            <a:ext cx="1721853" cy="932195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0E603C-C70B-4502-9BB1-C6040CFF9F5D}"/>
              </a:ext>
            </a:extLst>
          </p:cNvPr>
          <p:cNvSpPr/>
          <p:nvPr/>
        </p:nvSpPr>
        <p:spPr>
          <a:xfrm>
            <a:off x="2604958" y="2223664"/>
            <a:ext cx="4216859" cy="1888482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13851B9-FC86-440E-A85F-480146194260}"/>
              </a:ext>
            </a:extLst>
          </p:cNvPr>
          <p:cNvCxnSpPr>
            <a:cxnSpLocks/>
          </p:cNvCxnSpPr>
          <p:nvPr/>
        </p:nvCxnSpPr>
        <p:spPr>
          <a:xfrm flipV="1">
            <a:off x="4658574" y="3788135"/>
            <a:ext cx="2442349" cy="135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EDEACF2-1E7F-4A51-9C33-D9B80835FD2A}"/>
              </a:ext>
            </a:extLst>
          </p:cNvPr>
          <p:cNvSpPr txBox="1"/>
          <p:nvPr/>
        </p:nvSpPr>
        <p:spPr>
          <a:xfrm>
            <a:off x="7433738" y="3570564"/>
            <a:ext cx="18347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 Nova Cond" panose="020B0506020202020204" pitchFamily="34" charset="0"/>
              </a:rPr>
              <a:t>encrypted secrets store</a:t>
            </a:r>
          </a:p>
        </p:txBody>
      </p:sp>
      <p:pic>
        <p:nvPicPr>
          <p:cNvPr id="10" name="Picture 16" descr="See the source image">
            <a:extLst>
              <a:ext uri="{FF2B5EF4-FFF2-40B4-BE49-F238E27FC236}">
                <a16:creationId xmlns:a16="http://schemas.microsoft.com/office/drawing/2014/main" id="{4672EBC4-723E-4B67-84C4-AF1593D73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923" y="3596619"/>
            <a:ext cx="339558" cy="36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9BAF6B-EE39-4EF8-A675-6EA1850CEFE5}"/>
              </a:ext>
            </a:extLst>
          </p:cNvPr>
          <p:cNvSpPr txBox="1"/>
          <p:nvPr/>
        </p:nvSpPr>
        <p:spPr>
          <a:xfrm>
            <a:off x="7433738" y="3758823"/>
            <a:ext cx="260613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/local/cache/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secrets.json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CB256B-0345-4013-BE3E-FB3CB071427A}"/>
              </a:ext>
            </a:extLst>
          </p:cNvPr>
          <p:cNvSpPr/>
          <p:nvPr/>
        </p:nvSpPr>
        <p:spPr>
          <a:xfrm>
            <a:off x="2817923" y="3561674"/>
            <a:ext cx="1832810" cy="452921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569CD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SecretManagerClient</a:t>
            </a:r>
            <a:endParaRPr lang="en-US" sz="1100" dirty="0">
              <a:solidFill>
                <a:srgbClr val="569CD6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84464C-9A4C-4F09-9737-BCC418676079}"/>
              </a:ext>
            </a:extLst>
          </p:cNvPr>
          <p:cNvSpPr/>
          <p:nvPr/>
        </p:nvSpPr>
        <p:spPr>
          <a:xfrm>
            <a:off x="2817923" y="2342215"/>
            <a:ext cx="1832810" cy="588453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0" dirty="0" err="1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InfluxDBClient</a:t>
            </a:r>
            <a:endParaRPr lang="en-US" sz="12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9EB022-9B95-45B2-8A65-B8D9D2A89E43}"/>
              </a:ext>
            </a:extLst>
          </p:cNvPr>
          <p:cNvCxnSpPr>
            <a:cxnSpLocks/>
          </p:cNvCxnSpPr>
          <p:nvPr/>
        </p:nvCxnSpPr>
        <p:spPr>
          <a:xfrm flipV="1">
            <a:off x="3000397" y="2930668"/>
            <a:ext cx="0" cy="6310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F311508-206A-4572-B9E4-651D7D73FA3E}"/>
              </a:ext>
            </a:extLst>
          </p:cNvPr>
          <p:cNvSpPr txBox="1"/>
          <p:nvPr/>
        </p:nvSpPr>
        <p:spPr>
          <a:xfrm>
            <a:off x="3001757" y="2984170"/>
            <a:ext cx="38179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900" b="0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defRPr>
            </a:lvl1pPr>
          </a:lstStyle>
          <a:p>
            <a:r>
              <a:rPr lang="en-US" sz="800" dirty="0"/>
              <a:t>dbPassword = await </a:t>
            </a:r>
          </a:p>
          <a:p>
            <a:r>
              <a:rPr lang="en-US" sz="800" dirty="0"/>
              <a:t>secretManagerClient.GetSecretValueAsync(</a:t>
            </a:r>
            <a:br>
              <a:rPr lang="en-US" sz="800" dirty="0"/>
            </a:br>
            <a:r>
              <a:rPr lang="en-US" sz="800" dirty="0"/>
              <a:t>“InfluxDbPassword“, …)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B2EA79-BD11-4BC5-9904-5D2BF51B06F9}"/>
              </a:ext>
            </a:extLst>
          </p:cNvPr>
          <p:cNvSpPr txBox="1"/>
          <p:nvPr/>
        </p:nvSpPr>
        <p:spPr>
          <a:xfrm>
            <a:off x="4647726" y="2189647"/>
            <a:ext cx="24162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dirty="0" err="1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influxDBClient</a:t>
            </a:r>
            <a:r>
              <a:rPr lang="en-US" sz="8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InfluxDBClientFactory.Create</a:t>
            </a:r>
            <a:r>
              <a:rPr lang="en-US" sz="8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</a:p>
          <a:p>
            <a:r>
              <a:rPr lang="en-US" sz="800" b="0" dirty="0" err="1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url</a:t>
            </a:r>
            <a:r>
              <a:rPr lang="en-US" sz="8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, username, dbPassword);</a:t>
            </a:r>
            <a:endParaRPr lang="en-US" sz="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E79936-4B33-4F3B-9339-009CAC64A330}"/>
              </a:ext>
            </a:extLst>
          </p:cNvPr>
          <p:cNvSpPr txBox="1"/>
          <p:nvPr/>
        </p:nvSpPr>
        <p:spPr>
          <a:xfrm>
            <a:off x="2549420" y="1981065"/>
            <a:ext cx="60970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Arial Nova Cond" panose="020B0506020202020204" pitchFamily="34" charset="0"/>
              </a:rPr>
              <a:t>“</a:t>
            </a:r>
            <a:r>
              <a:rPr lang="en-US" sz="1100" dirty="0" err="1">
                <a:latin typeface="Arial Nova Cond" panose="020B0506020202020204" pitchFamily="34" charset="0"/>
              </a:rPr>
              <a:t>SecretManager</a:t>
            </a:r>
            <a:r>
              <a:rPr lang="en-US" sz="1100" dirty="0">
                <a:latin typeface="Arial Nova Cond" panose="020B0506020202020204" pitchFamily="34" charset="0"/>
              </a:rPr>
              <a:t>” module</a:t>
            </a:r>
          </a:p>
        </p:txBody>
      </p:sp>
      <p:pic>
        <p:nvPicPr>
          <p:cNvPr id="23" name="Picture 22" descr="See the source image">
            <a:extLst>
              <a:ext uri="{FF2B5EF4-FFF2-40B4-BE49-F238E27FC236}">
                <a16:creationId xmlns:a16="http://schemas.microsoft.com/office/drawing/2014/main" id="{AB7AF7C9-0CB6-433C-8B88-7FEE6F4098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1" t="38880" r="8904" b="36363"/>
          <a:stretch/>
        </p:blipFill>
        <p:spPr bwMode="auto">
          <a:xfrm>
            <a:off x="5753619" y="987679"/>
            <a:ext cx="1443582" cy="35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63F4AE5-FC4A-4389-A4AD-D38B307C759B}"/>
              </a:ext>
            </a:extLst>
          </p:cNvPr>
          <p:cNvSpPr txBox="1"/>
          <p:nvPr/>
        </p:nvSpPr>
        <p:spPr>
          <a:xfrm>
            <a:off x="1820694" y="1694173"/>
            <a:ext cx="41602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Arial Nova Cond" panose="020B0506020202020204" pitchFamily="34" charset="0"/>
              </a:rPr>
              <a:t>“</a:t>
            </a:r>
            <a:r>
              <a:rPr lang="en-US" sz="1100" dirty="0" err="1">
                <a:latin typeface="Arial Nova Cond" panose="020B0506020202020204" pitchFamily="34" charset="0"/>
              </a:rPr>
              <a:t>deployment.template.json</a:t>
            </a:r>
            <a:r>
              <a:rPr lang="en-US" sz="1100" dirty="0">
                <a:latin typeface="Arial Nova Cond" panose="020B0506020202020204" pitchFamily="34" charset="0"/>
              </a:rPr>
              <a:t>” edge solution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948BF30-2D5C-4894-A3BB-20105CB92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SecretManager</a:t>
            </a:r>
            <a:r>
              <a:rPr kumimoji="0" lang="en-DE" altLang="en-DE" sz="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DE" altLang="en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8D84721-4326-4F39-861C-423BFF58E925}"/>
              </a:ext>
            </a:extLst>
          </p:cNvPr>
          <p:cNvCxnSpPr>
            <a:cxnSpLocks/>
            <a:stCxn id="13" idx="3"/>
            <a:endCxn id="4" idx="2"/>
          </p:cNvCxnSpPr>
          <p:nvPr/>
        </p:nvCxnSpPr>
        <p:spPr>
          <a:xfrm flipV="1">
            <a:off x="4650733" y="1586834"/>
            <a:ext cx="1884330" cy="10496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367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458</Words>
  <Application>Microsoft Office PowerPoint</Application>
  <PresentationFormat>Widescreen</PresentationFormat>
  <Paragraphs>147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Nova Cond</vt:lpstr>
      <vt:lpstr>Calibri</vt:lpstr>
      <vt:lpstr>Calibri Light</vt:lpstr>
      <vt:lpstr>Cascadia Code</vt:lpstr>
      <vt:lpstr>Consolas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Vitaliy Slepakov</dc:creator>
  <cp:lastModifiedBy>Vitaliy Slepakov</cp:lastModifiedBy>
  <cp:revision>29</cp:revision>
  <dcterms:created xsi:type="dcterms:W3CDTF">2021-09-09T08:43:54Z</dcterms:created>
  <dcterms:modified xsi:type="dcterms:W3CDTF">2022-02-09T18:18:19Z</dcterms:modified>
</cp:coreProperties>
</file>