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7" r:id="rId4"/>
    <p:sldId id="268" r:id="rId5"/>
    <p:sldId id="270" r:id="rId6"/>
    <p:sldId id="266" r:id="rId7"/>
    <p:sldId id="269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8F6D-EA9A-4FA8-802F-530F8A6C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Ask from </a:t>
            </a:r>
            <a:r>
              <a:rPr lang="en-US" sz="1800" b="1"/>
              <a:t>Marel</a:t>
            </a:r>
            <a:r>
              <a:rPr lang="en-US" sz="1800"/>
              <a:t> (machine builder)</a:t>
            </a:r>
          </a:p>
          <a:p>
            <a:pPr lvl="1"/>
            <a:r>
              <a:rPr lang="en-US" sz="1400"/>
              <a:t>Is there a supported solution?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4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Daimler Story – Vitaliy</a:t>
            </a:r>
          </a:p>
          <a:p>
            <a:pPr lvl="1"/>
            <a:r>
              <a:rPr lang="en-US" sz="1400"/>
              <a:t>Examples</a:t>
            </a:r>
          </a:p>
          <a:p>
            <a:r>
              <a:rPr lang="en-US" sz="1800"/>
              <a:t>Airlift/PGI need from the field + drop some customer names – Arturo</a:t>
            </a:r>
          </a:p>
          <a:p>
            <a:pPr lvl="1"/>
            <a:r>
              <a:rPr lang="en-US" sz="140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44" y="1196710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8F6D-EA9A-4FA8-802F-530F8A6C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Secure storage (availability and access)</a:t>
            </a:r>
          </a:p>
          <a:p>
            <a:r>
              <a:rPr lang="en-US" sz="1800" dirty="0"/>
              <a:t>Secret delivery</a:t>
            </a:r>
          </a:p>
          <a:p>
            <a:r>
              <a:rPr lang="en-US" sz="1800" dirty="0"/>
              <a:t>Lifecycle management</a:t>
            </a:r>
          </a:p>
          <a:p>
            <a:r>
              <a:rPr lang="en-US" sz="1800" dirty="0"/>
              <a:t>Observability (which device has which secrets?)</a:t>
            </a:r>
          </a:p>
          <a:p>
            <a:r>
              <a:rPr lang="en-US" sz="1800" dirty="0"/>
              <a:t>Auditability</a:t>
            </a:r>
          </a:p>
          <a:p>
            <a:r>
              <a:rPr lang="en-US" sz="1800" dirty="0"/>
              <a:t>Access Control (which secrets does a device have access to?)</a:t>
            </a:r>
          </a:p>
          <a:p>
            <a:r>
              <a:rPr lang="en-US" sz="1800" dirty="0"/>
              <a:t>Dev experience</a:t>
            </a:r>
          </a:p>
          <a:p>
            <a:pPr lvl="1"/>
            <a:r>
              <a:rPr lang="en-US" sz="1400" dirty="0"/>
              <a:t>Deliverable/reusable artifact/pattern</a:t>
            </a:r>
          </a:p>
          <a:p>
            <a:r>
              <a:rPr lang="en-US" sz="1800" dirty="0"/>
              <a:t>AKV access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Edge: Secrets Lifecycle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29AB5-4214-46C3-AEEC-FE83223F9257}"/>
              </a:ext>
            </a:extLst>
          </p:cNvPr>
          <p:cNvSpPr/>
          <p:nvPr/>
        </p:nvSpPr>
        <p:spPr>
          <a:xfrm>
            <a:off x="3051832" y="1529779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670D94-794F-4CA0-9FE6-2D38AA2CB870}"/>
              </a:ext>
            </a:extLst>
          </p:cNvPr>
          <p:cNvSpPr/>
          <p:nvPr/>
        </p:nvSpPr>
        <p:spPr>
          <a:xfrm>
            <a:off x="8247491" y="1530518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Secrets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277E3-C53D-4B39-B755-AD02AF6367A1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4223715" y="1942715"/>
            <a:ext cx="483985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060397B-9753-4F3F-9238-41634099F5FC}"/>
              </a:ext>
            </a:extLst>
          </p:cNvPr>
          <p:cNvSpPr/>
          <p:nvPr/>
        </p:nvSpPr>
        <p:spPr>
          <a:xfrm>
            <a:off x="2384810" y="1852189"/>
            <a:ext cx="182880" cy="185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E12A9-5128-4F70-AB71-B60F4482AF59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2567690" y="1942715"/>
            <a:ext cx="484142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FCB3CB-B8F3-48A4-811A-ED9E85B40006}"/>
              </a:ext>
            </a:extLst>
          </p:cNvPr>
          <p:cNvSpPr txBox="1"/>
          <p:nvPr/>
        </p:nvSpPr>
        <p:spPr>
          <a:xfrm>
            <a:off x="2590358" y="169649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7D16BB-2822-4F08-956D-2FD04B43B642}"/>
              </a:ext>
            </a:extLst>
          </p:cNvPr>
          <p:cNvSpPr/>
          <p:nvPr/>
        </p:nvSpPr>
        <p:spPr>
          <a:xfrm>
            <a:off x="8638936" y="5738003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Secrets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98AB0-4487-4795-BACA-3946C954ACB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224877" y="2355651"/>
            <a:ext cx="1" cy="338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E9B29D-C311-4690-900C-AA3007529508}"/>
              </a:ext>
            </a:extLst>
          </p:cNvPr>
          <p:cNvSpPr txBox="1"/>
          <p:nvPr/>
        </p:nvSpPr>
        <p:spPr>
          <a:xfrm rot="5400000">
            <a:off x="8833263" y="3503220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 secrets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BA829E-F21B-4B5F-AB7F-F7477A3E0C4A}"/>
              </a:ext>
            </a:extLst>
          </p:cNvPr>
          <p:cNvSpPr/>
          <p:nvPr/>
        </p:nvSpPr>
        <p:spPr>
          <a:xfrm>
            <a:off x="2999193" y="5747857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1A8C6-8B34-4209-85E5-6240F9263C97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4171076" y="6150939"/>
            <a:ext cx="4467860" cy="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17ED30-6BFC-49D4-AF65-DA4D3DD2DC73}"/>
              </a:ext>
            </a:extLst>
          </p:cNvPr>
          <p:cNvSpPr txBox="1"/>
          <p:nvPr/>
        </p:nvSpPr>
        <p:spPr>
          <a:xfrm>
            <a:off x="5883093" y="616079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secrets stored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B98E7D4-7991-4711-B526-A43992F89B55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>
          <a:xfrm rot="16200000" flipH="1">
            <a:off x="8919935" y="1444016"/>
            <a:ext cx="412936" cy="585941"/>
          </a:xfrm>
          <a:prstGeom prst="bentConnector4">
            <a:avLst>
              <a:gd name="adj1" fmla="val -55360"/>
              <a:gd name="adj2" fmla="val 139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D8CF30-538C-48D9-9477-F90191DD537B}"/>
              </a:ext>
            </a:extLst>
          </p:cNvPr>
          <p:cNvSpPr txBox="1"/>
          <p:nvPr/>
        </p:nvSpPr>
        <p:spPr>
          <a:xfrm>
            <a:off x="8687558" y="891830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secrets again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timeout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1E70EDB6-8BF0-47E6-A1CF-894BC9FA9FB0}"/>
              </a:ext>
            </a:extLst>
          </p:cNvPr>
          <p:cNvSpPr/>
          <p:nvPr/>
        </p:nvSpPr>
        <p:spPr>
          <a:xfrm>
            <a:off x="4707700" y="1696307"/>
            <a:ext cx="483406" cy="4997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FBEB85-6E4E-473A-B8EA-C3286CF5F89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5191106" y="1943454"/>
            <a:ext cx="3056385" cy="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8A4B27-0061-44BC-8A87-CDB886FBCD5D}"/>
              </a:ext>
            </a:extLst>
          </p:cNvPr>
          <p:cNvSpPr txBox="1"/>
          <p:nvPr/>
        </p:nvSpPr>
        <p:spPr>
          <a:xfrm>
            <a:off x="6336512" y="1696494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secrets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5416F-CE53-4E9B-AF2A-9A4B5120DA8B}"/>
              </a:ext>
            </a:extLst>
          </p:cNvPr>
          <p:cNvSpPr txBox="1"/>
          <p:nvPr/>
        </p:nvSpPr>
        <p:spPr>
          <a:xfrm rot="5400000">
            <a:off x="4556855" y="2542522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secrets available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C981FF-80F7-42EC-8479-763C82AA02D7}"/>
              </a:ext>
            </a:extLst>
          </p:cNvPr>
          <p:cNvSpPr/>
          <p:nvPr/>
        </p:nvSpPr>
        <p:spPr>
          <a:xfrm>
            <a:off x="4363461" y="3280447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for Secret Updates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015794F-25CF-4651-BC7B-991619E75E2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79151" y="2377313"/>
            <a:ext cx="1279473" cy="1316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310B65-8C25-41A5-903C-69BB54962B98}"/>
              </a:ext>
            </a:extLst>
          </p:cNvPr>
          <p:cNvSpPr txBox="1"/>
          <p:nvPr/>
        </p:nvSpPr>
        <p:spPr>
          <a:xfrm>
            <a:off x="7086090" y="3440911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secrets update available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A98C88-A7AB-46F7-8087-BAF0123B5F56}"/>
              </a:ext>
            </a:extLst>
          </p:cNvPr>
          <p:cNvSpPr/>
          <p:nvPr/>
        </p:nvSpPr>
        <p:spPr>
          <a:xfrm>
            <a:off x="6343316" y="5190689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Secrets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41F9A42A-DC3A-42DB-A943-8CBBAB11EB9D}"/>
              </a:ext>
            </a:extLst>
          </p:cNvPr>
          <p:cNvSpPr/>
          <p:nvPr/>
        </p:nvSpPr>
        <p:spPr>
          <a:xfrm>
            <a:off x="6695745" y="3443498"/>
            <a:ext cx="483406" cy="4997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AB16C6-4E70-43D6-8234-B527E3F1DA19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5535344" y="3693383"/>
            <a:ext cx="116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437590-D3DC-478A-BAA7-E1896FD7FB1D}"/>
              </a:ext>
            </a:extLst>
          </p:cNvPr>
          <p:cNvCxnSpPr>
            <a:cxnSpLocks/>
            <a:stCxn id="51" idx="2"/>
            <a:endCxn id="49" idx="0"/>
          </p:cNvCxnSpPr>
          <p:nvPr/>
        </p:nvCxnSpPr>
        <p:spPr>
          <a:xfrm flipH="1">
            <a:off x="6929258" y="3943268"/>
            <a:ext cx="8190" cy="124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EE67B75-32EA-4E80-AF8C-AF6F5B13888A}"/>
              </a:ext>
            </a:extLst>
          </p:cNvPr>
          <p:cNvSpPr txBox="1"/>
          <p:nvPr/>
        </p:nvSpPr>
        <p:spPr>
          <a:xfrm rot="5400000">
            <a:off x="6393415" y="437485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secrets 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8205E2-D545-482F-BC94-BD63584A15E4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4949403" y="2196077"/>
            <a:ext cx="0" cy="10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D02ADF8-A804-43E5-A0B8-38B747BBB6D4}"/>
              </a:ext>
            </a:extLst>
          </p:cNvPr>
          <p:cNvCxnSpPr>
            <a:cxnSpLocks/>
            <a:stCxn id="25" idx="0"/>
            <a:endCxn id="43" idx="1"/>
          </p:cNvCxnSpPr>
          <p:nvPr/>
        </p:nvCxnSpPr>
        <p:spPr>
          <a:xfrm rot="5400000" flipH="1" flipV="1">
            <a:off x="2947061" y="4331457"/>
            <a:ext cx="2054474" cy="778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6E8ED60-6C5C-4926-89C9-9244FB853C9B}"/>
              </a:ext>
            </a:extLst>
          </p:cNvPr>
          <p:cNvCxnSpPr>
            <a:cxnSpLocks/>
            <a:stCxn id="49" idx="3"/>
            <a:endCxn id="9" idx="2"/>
          </p:cNvCxnSpPr>
          <p:nvPr/>
        </p:nvCxnSpPr>
        <p:spPr>
          <a:xfrm flipV="1">
            <a:off x="7515199" y="2356390"/>
            <a:ext cx="1318234" cy="3247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918E9A-D8FE-40AA-98E3-82E033D6260A}"/>
              </a:ext>
            </a:extLst>
          </p:cNvPr>
          <p:cNvCxnSpPr>
            <a:cxnSpLocks/>
          </p:cNvCxnSpPr>
          <p:nvPr/>
        </p:nvCxnSpPr>
        <p:spPr>
          <a:xfrm flipH="1">
            <a:off x="5535344" y="2144496"/>
            <a:ext cx="2712148" cy="12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4DA5CE2-9E7B-4E82-952A-1C7DD8D46E88}"/>
              </a:ext>
            </a:extLst>
          </p:cNvPr>
          <p:cNvSpPr txBox="1"/>
          <p:nvPr/>
        </p:nvSpPr>
        <p:spPr>
          <a:xfrm rot="20144409">
            <a:off x="6255123" y="2491587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 out of attempts</a:t>
            </a:r>
          </a:p>
        </p:txBody>
      </p:sp>
    </p:spTree>
    <p:extLst>
      <p:ext uri="{BB962C8B-B14F-4D97-AF65-F5344CB8AC3E}">
        <p14:creationId xmlns:p14="http://schemas.microsoft.com/office/powerpoint/2010/main" val="6368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Cloud: Edge requests Secrets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DA598-2DF9-42EC-A585-92D69C26385E}"/>
              </a:ext>
            </a:extLst>
          </p:cNvPr>
          <p:cNvSpPr/>
          <p:nvPr/>
        </p:nvSpPr>
        <p:spPr>
          <a:xfrm>
            <a:off x="5139848" y="1856834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Secrets  Request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B90055-9C6B-4EAE-AB5B-1E07B185E5A7}"/>
              </a:ext>
            </a:extLst>
          </p:cNvPr>
          <p:cNvSpPr/>
          <p:nvPr/>
        </p:nvSpPr>
        <p:spPr>
          <a:xfrm>
            <a:off x="3310695" y="2179244"/>
            <a:ext cx="182880" cy="185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B8B5EF-F6AA-45BE-BFFB-89E50840453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 flipV="1">
            <a:off x="3493575" y="2269770"/>
            <a:ext cx="1646273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0F325F-E420-424D-985A-B03A83442EAF}"/>
              </a:ext>
            </a:extLst>
          </p:cNvPr>
          <p:cNvSpPr txBox="1"/>
          <p:nvPr/>
        </p:nvSpPr>
        <p:spPr>
          <a:xfrm>
            <a:off x="3527671" y="2023549"/>
            <a:ext cx="149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incoming secrets request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6527D7-1A7C-44C4-8CAD-3B76E135D8DE}"/>
              </a:ext>
            </a:extLst>
          </p:cNvPr>
          <p:cNvGrpSpPr/>
          <p:nvPr/>
        </p:nvGrpSpPr>
        <p:grpSpPr>
          <a:xfrm>
            <a:off x="5619408" y="3531500"/>
            <a:ext cx="182881" cy="182878"/>
            <a:chOff x="1227593" y="5184466"/>
            <a:chExt cx="257013" cy="2466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E27308-77A2-47C7-89C9-7DBEE830A29B}"/>
                </a:ext>
              </a:extLst>
            </p:cNvPr>
            <p:cNvSpPr/>
            <p:nvPr/>
          </p:nvSpPr>
          <p:spPr>
            <a:xfrm flipV="1">
              <a:off x="1325104" y="5284922"/>
              <a:ext cx="6199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EEA0C3-7CE8-47B9-8556-5CE3DD3936F6}"/>
                </a:ext>
              </a:extLst>
            </p:cNvPr>
            <p:cNvSpPr/>
            <p:nvPr/>
          </p:nvSpPr>
          <p:spPr>
            <a:xfrm>
              <a:off x="1227593" y="5184466"/>
              <a:ext cx="257013" cy="246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5B10A5-9BBE-4287-8971-DA4DFB87D53F}"/>
              </a:ext>
            </a:extLst>
          </p:cNvPr>
          <p:cNvSpPr/>
          <p:nvPr/>
        </p:nvSpPr>
        <p:spPr>
          <a:xfrm>
            <a:off x="7260532" y="1857485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Secrets  Bundle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BF211-5A0C-400A-B8F5-F4F1A47A831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6311731" y="2269770"/>
            <a:ext cx="948801" cy="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72AF4F-38ED-4620-91D3-6B3BD8AA18D2}"/>
              </a:ext>
            </a:extLst>
          </p:cNvPr>
          <p:cNvSpPr/>
          <p:nvPr/>
        </p:nvSpPr>
        <p:spPr>
          <a:xfrm>
            <a:off x="7260532" y="3207688"/>
            <a:ext cx="1171883" cy="825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Secrets to Edge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64AE3-A879-4482-9508-43F065DCE1F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7846474" y="2683357"/>
            <a:ext cx="0" cy="52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6CEA94-9696-4CB8-AEDF-FA19CA3B591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802284" y="3620624"/>
            <a:ext cx="1458248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8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658AE-0C32-4D46-A716-D36D62339622}"/>
              </a:ext>
            </a:extLst>
          </p:cNvPr>
          <p:cNvSpPr/>
          <p:nvPr/>
        </p:nvSpPr>
        <p:spPr>
          <a:xfrm>
            <a:off x="3218561" y="1429585"/>
            <a:ext cx="3911695" cy="98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         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3C9EB-C9D2-41B3-82EE-C2C41A84681E}"/>
              </a:ext>
            </a:extLst>
          </p:cNvPr>
          <p:cNvSpPr/>
          <p:nvPr/>
        </p:nvSpPr>
        <p:spPr>
          <a:xfrm>
            <a:off x="357447" y="3050771"/>
            <a:ext cx="10048115" cy="358060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CBD4C-BBB4-4C69-BA03-14F266732114}"/>
              </a:ext>
            </a:extLst>
          </p:cNvPr>
          <p:cNvSpPr/>
          <p:nvPr/>
        </p:nvSpPr>
        <p:spPr>
          <a:xfrm>
            <a:off x="1118566" y="3539987"/>
            <a:ext cx="268643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IdentityServiceCryptoProvider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1A53AD-89F1-4213-9ADC-CEAE8F4C7A0C}"/>
              </a:ext>
            </a:extLst>
          </p:cNvPr>
          <p:cNvSpPr/>
          <p:nvPr/>
        </p:nvSpPr>
        <p:spPr>
          <a:xfrm>
            <a:off x="1113428" y="4498470"/>
            <a:ext cx="268643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WorkloadApiCryptoProvider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AD7599-6767-4F96-8CC6-C9612EDF890A}"/>
              </a:ext>
            </a:extLst>
          </p:cNvPr>
          <p:cNvSpPr/>
          <p:nvPr/>
        </p:nvSpPr>
        <p:spPr>
          <a:xfrm>
            <a:off x="1113428" y="5446353"/>
            <a:ext cx="268643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AzureKeyVaultCryptoProvider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99B5E-824D-48CE-9AA7-14D50AA1A7F1}"/>
              </a:ext>
            </a:extLst>
          </p:cNvPr>
          <p:cNvSpPr/>
          <p:nvPr/>
        </p:nvSpPr>
        <p:spPr>
          <a:xfrm>
            <a:off x="4721277" y="4339882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SecretManagerClient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032C3F-433C-42C3-B5F6-D09AE6CD273A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 flipV="1">
            <a:off x="3804997" y="3925864"/>
            <a:ext cx="916280" cy="9636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F0D261-2096-4A7D-8A7C-97704A8B90D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3799859" y="4884347"/>
            <a:ext cx="921418" cy="51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5343CD-2C87-4359-934D-DA265EA5730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3799859" y="4889540"/>
            <a:ext cx="921418" cy="9426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C942CF-E782-4F94-90C9-9D0D9361AE82}"/>
              </a:ext>
            </a:extLst>
          </p:cNvPr>
          <p:cNvSpPr txBox="1"/>
          <p:nvPr/>
        </p:nvSpPr>
        <p:spPr>
          <a:xfrm>
            <a:off x="4048672" y="466212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/>
              <a:t>uses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BA3E6-8771-4FFD-8E6E-39B4FDAAFDFD}"/>
              </a:ext>
            </a:extLst>
          </p:cNvPr>
          <p:cNvSpPr txBox="1"/>
          <p:nvPr/>
        </p:nvSpPr>
        <p:spPr>
          <a:xfrm>
            <a:off x="4153486" y="41293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302A4B-EE37-44E6-8BA8-FC65303CC24C}"/>
              </a:ext>
            </a:extLst>
          </p:cNvPr>
          <p:cNvSpPr/>
          <p:nvPr/>
        </p:nvSpPr>
        <p:spPr>
          <a:xfrm>
            <a:off x="4729999" y="1604816"/>
            <a:ext cx="2238838" cy="67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SampleModule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763D8D-1E26-4A08-B3F1-645169CE56A6}"/>
              </a:ext>
            </a:extLst>
          </p:cNvPr>
          <p:cNvCxnSpPr>
            <a:cxnSpLocks/>
            <a:stCxn id="38" idx="2"/>
            <a:endCxn id="26" idx="0"/>
          </p:cNvCxnSpPr>
          <p:nvPr/>
        </p:nvCxnSpPr>
        <p:spPr>
          <a:xfrm flipH="1">
            <a:off x="5840696" y="2277751"/>
            <a:ext cx="8722" cy="20621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DE798E-D460-452C-BFE7-CF5567F61C68}"/>
              </a:ext>
            </a:extLst>
          </p:cNvPr>
          <p:cNvSpPr txBox="1"/>
          <p:nvPr/>
        </p:nvSpPr>
        <p:spPr>
          <a:xfrm>
            <a:off x="5385830" y="30593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1B79B-7AEE-4DB0-B422-88D4A48C1F44}"/>
              </a:ext>
            </a:extLst>
          </p:cNvPr>
          <p:cNvSpPr txBox="1"/>
          <p:nvPr/>
        </p:nvSpPr>
        <p:spPr>
          <a:xfrm>
            <a:off x="354051" y="3047742"/>
            <a:ext cx="397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SecretManager Nuget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37A3F9-BF4D-4189-891E-4148F6EFE013}"/>
              </a:ext>
            </a:extLst>
          </p:cNvPr>
          <p:cNvSpPr txBox="1"/>
          <p:nvPr/>
        </p:nvSpPr>
        <p:spPr>
          <a:xfrm>
            <a:off x="7509221" y="15503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09FE75-BA2B-43F8-BC62-80A5D85DEFCD}"/>
              </a:ext>
            </a:extLst>
          </p:cNvPr>
          <p:cNvSpPr txBox="1"/>
          <p:nvPr/>
        </p:nvSpPr>
        <p:spPr>
          <a:xfrm>
            <a:off x="8010931" y="6287058"/>
            <a:ext cx="170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stores encrypted secrets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8D1C41-D6B6-4904-91CC-A99B97370955}"/>
              </a:ext>
            </a:extLst>
          </p:cNvPr>
          <p:cNvSpPr txBox="1"/>
          <p:nvPr/>
        </p:nvSpPr>
        <p:spPr>
          <a:xfrm>
            <a:off x="4617074" y="2432085"/>
            <a:ext cx="12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IoT Edge Module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1376A3-1185-4337-AC6B-4F6AF77982B1}"/>
              </a:ext>
            </a:extLst>
          </p:cNvPr>
          <p:cNvSpPr/>
          <p:nvPr/>
        </p:nvSpPr>
        <p:spPr>
          <a:xfrm>
            <a:off x="357446" y="1742203"/>
            <a:ext cx="806336" cy="3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MSFT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FF21C6-C7FE-4A61-B8A7-05F2EEB1A2DF}"/>
              </a:ext>
            </a:extLst>
          </p:cNvPr>
          <p:cNvSpPr/>
          <p:nvPr/>
        </p:nvSpPr>
        <p:spPr>
          <a:xfrm>
            <a:off x="357446" y="2153290"/>
            <a:ext cx="806336" cy="307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57B7B-2B5B-4D44-8BBB-3208CEA3E0C5}"/>
              </a:ext>
            </a:extLst>
          </p:cNvPr>
          <p:cNvSpPr txBox="1"/>
          <p:nvPr/>
        </p:nvSpPr>
        <p:spPr>
          <a:xfrm>
            <a:off x="4167332" y="53395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538101-899B-49ED-A01F-5D2FEC84EA12}"/>
              </a:ext>
            </a:extLst>
          </p:cNvPr>
          <p:cNvSpPr/>
          <p:nvPr/>
        </p:nvSpPr>
        <p:spPr>
          <a:xfrm>
            <a:off x="7892357" y="1604817"/>
            <a:ext cx="1954998" cy="67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IoT Hub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CE3AE8-D196-4F0A-935F-04EF24773519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6968837" y="1941284"/>
            <a:ext cx="923520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20A25D-5E49-4232-9518-4BCA761EE37E}"/>
              </a:ext>
            </a:extLst>
          </p:cNvPr>
          <p:cNvSpPr txBox="1"/>
          <p:nvPr/>
        </p:nvSpPr>
        <p:spPr>
          <a:xfrm>
            <a:off x="5830804" y="242551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CryptoProvider</a:t>
            </a:r>
            <a:r>
              <a:rPr lang="en-US" sz="1200"/>
              <a:t> defined through ENVs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914C37-1BFC-496A-B2BE-5E6275717E89}"/>
              </a:ext>
            </a:extLst>
          </p:cNvPr>
          <p:cNvCxnSpPr>
            <a:cxnSpLocks/>
            <a:stCxn id="26" idx="3"/>
            <a:endCxn id="66" idx="1"/>
          </p:cNvCxnSpPr>
          <p:nvPr/>
        </p:nvCxnSpPr>
        <p:spPr>
          <a:xfrm flipV="1">
            <a:off x="6960115" y="3934365"/>
            <a:ext cx="928526" cy="9551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33DA615-E37B-4BA0-B5C9-097CFED99859}"/>
              </a:ext>
            </a:extLst>
          </p:cNvPr>
          <p:cNvSpPr/>
          <p:nvPr/>
        </p:nvSpPr>
        <p:spPr>
          <a:xfrm>
            <a:off x="7888641" y="3548488"/>
            <a:ext cx="196385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RemoteSecretStore</a:t>
            </a:r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4256B4-1968-4636-9954-4EF80C3CD20B}"/>
              </a:ext>
            </a:extLst>
          </p:cNvPr>
          <p:cNvSpPr/>
          <p:nvPr/>
        </p:nvSpPr>
        <p:spPr>
          <a:xfrm>
            <a:off x="7883503" y="4506971"/>
            <a:ext cx="196385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FileSecretStore</a:t>
            </a:r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2DCA2-1B3F-4EA6-909A-E54B7ECBF07C}"/>
              </a:ext>
            </a:extLst>
          </p:cNvPr>
          <p:cNvSpPr/>
          <p:nvPr/>
        </p:nvSpPr>
        <p:spPr>
          <a:xfrm>
            <a:off x="7883503" y="5454854"/>
            <a:ext cx="1963851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InMemorySecretStore</a:t>
            </a:r>
            <a:endParaRPr lang="en-US" sz="12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4F3D28-BD1A-4AF9-B383-9A0F8A55B24C}"/>
              </a:ext>
            </a:extLst>
          </p:cNvPr>
          <p:cNvCxnSpPr>
            <a:cxnSpLocks/>
            <a:stCxn id="26" idx="3"/>
            <a:endCxn id="70" idx="1"/>
          </p:cNvCxnSpPr>
          <p:nvPr/>
        </p:nvCxnSpPr>
        <p:spPr>
          <a:xfrm>
            <a:off x="6960115" y="4889540"/>
            <a:ext cx="923388" cy="9511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FDEB97-6300-47D9-831E-C0BB3511828F}"/>
              </a:ext>
            </a:extLst>
          </p:cNvPr>
          <p:cNvCxnSpPr>
            <a:cxnSpLocks/>
            <a:stCxn id="26" idx="3"/>
            <a:endCxn id="68" idx="1"/>
          </p:cNvCxnSpPr>
          <p:nvPr/>
        </p:nvCxnSpPr>
        <p:spPr>
          <a:xfrm>
            <a:off x="6960115" y="4889540"/>
            <a:ext cx="923388" cy="33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5E4F6F-0C22-4B01-B98B-F91126EC0BAE}"/>
              </a:ext>
            </a:extLst>
          </p:cNvPr>
          <p:cNvSpPr txBox="1"/>
          <p:nvPr/>
        </p:nvSpPr>
        <p:spPr>
          <a:xfrm>
            <a:off x="7133811" y="46656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65457C-3FF9-4BE7-8CAF-A5D70613B282}"/>
              </a:ext>
            </a:extLst>
          </p:cNvPr>
          <p:cNvSpPr txBox="1"/>
          <p:nvPr/>
        </p:nvSpPr>
        <p:spPr>
          <a:xfrm>
            <a:off x="7092693" y="413288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32834B-460C-4FF5-901E-512CF9B9B8F3}"/>
              </a:ext>
            </a:extLst>
          </p:cNvPr>
          <p:cNvSpPr txBox="1"/>
          <p:nvPr/>
        </p:nvSpPr>
        <p:spPr>
          <a:xfrm>
            <a:off x="7084951" y="534313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23EC14FD-4350-4E40-BF45-8D902BA25FDF}"/>
              </a:ext>
            </a:extLst>
          </p:cNvPr>
          <p:cNvSpPr/>
          <p:nvPr/>
        </p:nvSpPr>
        <p:spPr>
          <a:xfrm>
            <a:off x="10706123" y="4499201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File</a:t>
            </a:r>
            <a:br>
              <a:rPr lang="en-US" sz="1200"/>
            </a:br>
            <a:r>
              <a:rPr lang="en-US" sz="1200"/>
              <a:t>System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0AAEC30-84C5-496D-9B1B-4EDDD65C8F51}"/>
              </a:ext>
            </a:extLst>
          </p:cNvPr>
          <p:cNvCxnSpPr>
            <a:cxnSpLocks/>
            <a:stCxn id="68" idx="3"/>
            <a:endCxn id="82" idx="2"/>
          </p:cNvCxnSpPr>
          <p:nvPr/>
        </p:nvCxnSpPr>
        <p:spPr>
          <a:xfrm>
            <a:off x="9847354" y="4892848"/>
            <a:ext cx="858769" cy="37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be 85">
            <a:extLst>
              <a:ext uri="{FF2B5EF4-FFF2-40B4-BE49-F238E27FC236}">
                <a16:creationId xmlns:a16="http://schemas.microsoft.com/office/drawing/2014/main" id="{F59EBCE6-CB34-4F47-8278-683AFC9060D7}"/>
              </a:ext>
            </a:extLst>
          </p:cNvPr>
          <p:cNvSpPr/>
          <p:nvPr/>
        </p:nvSpPr>
        <p:spPr>
          <a:xfrm>
            <a:off x="10714975" y="1429585"/>
            <a:ext cx="8101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Key</a:t>
            </a:r>
            <a:br>
              <a:rPr lang="en-US" sz="1200"/>
            </a:br>
            <a:r>
              <a:rPr lang="en-US" sz="1200"/>
              <a:t>Vault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F2B6490-C3EF-48BC-B8AE-A4299645B8D3}"/>
              </a:ext>
            </a:extLst>
          </p:cNvPr>
          <p:cNvCxnSpPr>
            <a:cxnSpLocks/>
            <a:stCxn id="58" idx="3"/>
            <a:endCxn id="86" idx="2"/>
          </p:cNvCxnSpPr>
          <p:nvPr/>
        </p:nvCxnSpPr>
        <p:spPr>
          <a:xfrm flipV="1">
            <a:off x="9847355" y="1939517"/>
            <a:ext cx="867620" cy="1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CEEED48-121B-4972-B252-0153161FB27B}"/>
              </a:ext>
            </a:extLst>
          </p:cNvPr>
          <p:cNvSpPr txBox="1"/>
          <p:nvPr/>
        </p:nvSpPr>
        <p:spPr>
          <a:xfrm>
            <a:off x="1589035" y="6287057"/>
            <a:ext cx="1735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encrypt/decrypt secrets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86A829-E573-4D3D-A2B0-8328756A7F50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H="1" flipV="1">
            <a:off x="8869856" y="2277752"/>
            <a:ext cx="711" cy="12707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6E03A2-7780-4263-94F8-1820C026C0E1}"/>
              </a:ext>
            </a:extLst>
          </p:cNvPr>
          <p:cNvSpPr txBox="1"/>
          <p:nvPr/>
        </p:nvSpPr>
        <p:spPr>
          <a:xfrm>
            <a:off x="281920" y="140572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responsibility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2073F2-892A-45E3-91BF-2756AF52FBEB}"/>
              </a:ext>
            </a:extLst>
          </p:cNvPr>
          <p:cNvSpPr txBox="1"/>
          <p:nvPr/>
        </p:nvSpPr>
        <p:spPr>
          <a:xfrm>
            <a:off x="5830804" y="2637974"/>
            <a:ext cx="2285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SecretStore</a:t>
            </a:r>
            <a:r>
              <a:rPr lang="en-US" sz="1200"/>
              <a:t> defined through code</a:t>
            </a:r>
          </a:p>
        </p:txBody>
      </p:sp>
    </p:spTree>
    <p:extLst>
      <p:ext uri="{BB962C8B-B14F-4D97-AF65-F5344CB8AC3E}">
        <p14:creationId xmlns:p14="http://schemas.microsoft.com/office/powerpoint/2010/main" val="29929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Storage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57610E-38CE-4E88-8419-B8CD6DAC23FF}"/>
              </a:ext>
            </a:extLst>
          </p:cNvPr>
          <p:cNvSpPr/>
          <p:nvPr/>
        </p:nvSpPr>
        <p:spPr>
          <a:xfrm>
            <a:off x="8870493" y="1356616"/>
            <a:ext cx="2522108" cy="5221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Azure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4DBD97-680E-4E09-AE77-C9FDB2B4B21D}"/>
              </a:ext>
            </a:extLst>
          </p:cNvPr>
          <p:cNvSpPr/>
          <p:nvPr/>
        </p:nvSpPr>
        <p:spPr>
          <a:xfrm>
            <a:off x="649770" y="1356616"/>
            <a:ext cx="7995698" cy="5221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Edge Device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730A9-7E77-46A1-8693-5B3D08CBC66D}"/>
              </a:ext>
            </a:extLst>
          </p:cNvPr>
          <p:cNvSpPr/>
          <p:nvPr/>
        </p:nvSpPr>
        <p:spPr>
          <a:xfrm>
            <a:off x="793865" y="1663745"/>
            <a:ext cx="6713838" cy="4738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Container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58C703-86E7-47EB-AFDF-6FFEA05C3BB7}"/>
              </a:ext>
            </a:extLst>
          </p:cNvPr>
          <p:cNvSpPr/>
          <p:nvPr/>
        </p:nvSpPr>
        <p:spPr>
          <a:xfrm>
            <a:off x="951807" y="2005770"/>
            <a:ext cx="5368529" cy="4209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26D551A3-F3C1-45A1-A103-47F8F73C3804}"/>
              </a:ext>
            </a:extLst>
          </p:cNvPr>
          <p:cNvSpPr/>
          <p:nvPr/>
        </p:nvSpPr>
        <p:spPr>
          <a:xfrm>
            <a:off x="7687976" y="4143505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File</a:t>
            </a:r>
            <a:br>
              <a:rPr lang="en-US" sz="1200"/>
            </a:br>
            <a:r>
              <a:rPr lang="en-US" sz="1200"/>
              <a:t>System</a:t>
            </a:r>
            <a:endParaRPr lang="en-US" sz="1000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0F092854-2572-4C4F-AC2C-CCEFE9C96B5B}"/>
              </a:ext>
            </a:extLst>
          </p:cNvPr>
          <p:cNvSpPr/>
          <p:nvPr/>
        </p:nvSpPr>
        <p:spPr>
          <a:xfrm>
            <a:off x="6492683" y="4566251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File</a:t>
            </a:r>
            <a:br>
              <a:rPr lang="en-US" sz="1200"/>
            </a:br>
            <a:r>
              <a:rPr lang="en-US" sz="1200"/>
              <a:t>System</a:t>
            </a:r>
            <a:endParaRPr lang="en-US" sz="1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65EBF1-957F-4EA1-B9BE-1A1C71B0476C}"/>
              </a:ext>
            </a:extLst>
          </p:cNvPr>
          <p:cNvSpPr/>
          <p:nvPr/>
        </p:nvSpPr>
        <p:spPr>
          <a:xfrm>
            <a:off x="3059094" y="4282663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FileSecretStore</a:t>
            </a:r>
            <a:endParaRPr lang="en-US" sz="12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68EB0B-9D7A-4D69-8480-71E854180432}"/>
              </a:ext>
            </a:extLst>
          </p:cNvPr>
          <p:cNvCxnSpPr>
            <a:cxnSpLocks/>
          </p:cNvCxnSpPr>
          <p:nvPr/>
        </p:nvCxnSpPr>
        <p:spPr>
          <a:xfrm>
            <a:off x="4608747" y="4446526"/>
            <a:ext cx="30760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480178-CA75-4B1D-A3B4-6A64B2A1F340}"/>
              </a:ext>
            </a:extLst>
          </p:cNvPr>
          <p:cNvCxnSpPr>
            <a:cxnSpLocks/>
          </p:cNvCxnSpPr>
          <p:nvPr/>
        </p:nvCxnSpPr>
        <p:spPr>
          <a:xfrm>
            <a:off x="4608747" y="4893118"/>
            <a:ext cx="1883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D0DEF0C-9BA5-4689-92D2-53DFCF4809C9}"/>
              </a:ext>
            </a:extLst>
          </p:cNvPr>
          <p:cNvSpPr/>
          <p:nvPr/>
        </p:nvSpPr>
        <p:spPr>
          <a:xfrm>
            <a:off x="3063485" y="5249377"/>
            <a:ext cx="1549653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InMemorySecretStore</a:t>
            </a:r>
            <a:endParaRPr lang="en-US" sz="1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84FBE9-8564-46E5-A739-B0F3A8B75BE0}"/>
              </a:ext>
            </a:extLst>
          </p:cNvPr>
          <p:cNvSpPr/>
          <p:nvPr/>
        </p:nvSpPr>
        <p:spPr>
          <a:xfrm>
            <a:off x="3059092" y="3315949"/>
            <a:ext cx="1549655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KeyVaultSecretStore</a:t>
            </a:r>
            <a:endParaRPr lang="en-US" sz="1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3D29A8-6244-443D-A891-601FF7C2F902}"/>
              </a:ext>
            </a:extLst>
          </p:cNvPr>
          <p:cNvSpPr/>
          <p:nvPr/>
        </p:nvSpPr>
        <p:spPr>
          <a:xfrm>
            <a:off x="3059092" y="2354817"/>
            <a:ext cx="1549656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RemoteSecretStore</a:t>
            </a:r>
            <a:endParaRPr lang="en-US" sz="120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9068239A-2DDC-4F84-837C-D73719287825}"/>
              </a:ext>
            </a:extLst>
          </p:cNvPr>
          <p:cNvSpPr/>
          <p:nvPr/>
        </p:nvSpPr>
        <p:spPr>
          <a:xfrm>
            <a:off x="5179976" y="5224819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Memory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AFFEBD-38B1-4931-B42B-FAB28E4EA63C}"/>
              </a:ext>
            </a:extLst>
          </p:cNvPr>
          <p:cNvCxnSpPr>
            <a:cxnSpLocks/>
          </p:cNvCxnSpPr>
          <p:nvPr/>
        </p:nvCxnSpPr>
        <p:spPr>
          <a:xfrm flipV="1">
            <a:off x="4599045" y="5633484"/>
            <a:ext cx="578645" cy="3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be 86">
            <a:extLst>
              <a:ext uri="{FF2B5EF4-FFF2-40B4-BE49-F238E27FC236}">
                <a16:creationId xmlns:a16="http://schemas.microsoft.com/office/drawing/2014/main" id="{6493220B-8B5F-4A0E-9592-121D4C1F842A}"/>
              </a:ext>
            </a:extLst>
          </p:cNvPr>
          <p:cNvSpPr/>
          <p:nvPr/>
        </p:nvSpPr>
        <p:spPr>
          <a:xfrm>
            <a:off x="9056994" y="3310686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Key</a:t>
            </a:r>
            <a:br>
              <a:rPr lang="en-US" sz="1200"/>
            </a:br>
            <a:r>
              <a:rPr lang="en-US" sz="1200"/>
              <a:t>Vault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A1C71E-8190-48D2-B5EB-68051DD2A244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608747" y="3701826"/>
            <a:ext cx="4448246" cy="1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A471618-7477-45AB-82AC-DF1F30E80129}"/>
              </a:ext>
            </a:extLst>
          </p:cNvPr>
          <p:cNvSpPr/>
          <p:nvPr/>
        </p:nvSpPr>
        <p:spPr>
          <a:xfrm>
            <a:off x="9654937" y="2354817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SecretDeliveryApp</a:t>
            </a:r>
            <a:endParaRPr lang="en-US" sz="12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87A2A64-21E4-4544-85AC-3A50E96D095A}"/>
              </a:ext>
            </a:extLst>
          </p:cNvPr>
          <p:cNvCxnSpPr>
            <a:cxnSpLocks/>
          </p:cNvCxnSpPr>
          <p:nvPr/>
        </p:nvCxnSpPr>
        <p:spPr>
          <a:xfrm flipV="1">
            <a:off x="4608748" y="2556530"/>
            <a:ext cx="5046188" cy="9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DF37-09A9-4B13-AA49-858FE0D9EDDE}"/>
              </a:ext>
            </a:extLst>
          </p:cNvPr>
          <p:cNvCxnSpPr>
            <a:cxnSpLocks/>
          </p:cNvCxnSpPr>
          <p:nvPr/>
        </p:nvCxnSpPr>
        <p:spPr>
          <a:xfrm flipH="1">
            <a:off x="4611925" y="2913190"/>
            <a:ext cx="50375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4180A1-344C-4B89-A678-85349B1F3C23}"/>
              </a:ext>
            </a:extLst>
          </p:cNvPr>
          <p:cNvCxnSpPr>
            <a:cxnSpLocks/>
          </p:cNvCxnSpPr>
          <p:nvPr/>
        </p:nvCxnSpPr>
        <p:spPr>
          <a:xfrm flipH="1">
            <a:off x="10032230" y="3719350"/>
            <a:ext cx="397534" cy="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E645CE-02A9-4996-8525-526B080840B4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0429764" y="3126570"/>
            <a:ext cx="0" cy="592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97F2D2-10C0-4564-97E7-FFD810EEED27}"/>
              </a:ext>
            </a:extLst>
          </p:cNvPr>
          <p:cNvSpPr/>
          <p:nvPr/>
        </p:nvSpPr>
        <p:spPr>
          <a:xfrm>
            <a:off x="4608748" y="2136918"/>
            <a:ext cx="5046190" cy="41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rgbClr val="0070C0"/>
                </a:solidFill>
              </a:rPr>
              <a:t>D2C Message { request-id, secrets[] }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FBD1FB-013D-4A7B-AC35-2062ED23F4B5}"/>
              </a:ext>
            </a:extLst>
          </p:cNvPr>
          <p:cNvSpPr/>
          <p:nvPr/>
        </p:nvSpPr>
        <p:spPr>
          <a:xfrm>
            <a:off x="4603294" y="2497923"/>
            <a:ext cx="5046190" cy="41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rgbClr val="0070C0"/>
                </a:solidFill>
              </a:rPr>
              <a:t>DirectMethod </a:t>
            </a:r>
            <a:r>
              <a:rPr lang="en-US" sz="1200" b="1" err="1">
                <a:solidFill>
                  <a:srgbClr val="0070C0"/>
                </a:solidFill>
              </a:rPr>
              <a:t>UpdateSecrets</a:t>
            </a:r>
            <a:r>
              <a:rPr lang="en-US" sz="1200">
                <a:solidFill>
                  <a:srgbClr val="0070C0"/>
                </a:solidFill>
              </a:rPr>
              <a:t> { request-id, secrets[]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3A9A99-9D7A-4D72-953E-C742B205391A}"/>
              </a:ext>
            </a:extLst>
          </p:cNvPr>
          <p:cNvSpPr/>
          <p:nvPr/>
        </p:nvSpPr>
        <p:spPr>
          <a:xfrm>
            <a:off x="1120802" y="3794498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SecretManagerClient</a:t>
            </a:r>
            <a:endParaRPr lang="en-US" sz="12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A67514B-81DE-458E-8EBF-5B7016CBAEC7}"/>
              </a:ext>
            </a:extLst>
          </p:cNvPr>
          <p:cNvCxnSpPr>
            <a:cxnSpLocks/>
          </p:cNvCxnSpPr>
          <p:nvPr/>
        </p:nvCxnSpPr>
        <p:spPr>
          <a:xfrm flipV="1">
            <a:off x="2661557" y="3126571"/>
            <a:ext cx="397535" cy="77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D691BA6-1324-43EA-AF84-FF51507A2D16}"/>
              </a:ext>
            </a:extLst>
          </p:cNvPr>
          <p:cNvCxnSpPr>
            <a:cxnSpLocks/>
          </p:cNvCxnSpPr>
          <p:nvPr/>
        </p:nvCxnSpPr>
        <p:spPr>
          <a:xfrm>
            <a:off x="2661557" y="4446527"/>
            <a:ext cx="397534" cy="802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8D344F-DE7E-4F0A-8101-1A2B3C7A24A0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669868" y="3701826"/>
            <a:ext cx="389224" cy="348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98272A-A910-4873-86D7-DD15C04CCBD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669867" y="4282664"/>
            <a:ext cx="389227" cy="385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7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A4B-787D-46FC-97F8-D996A69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27289-554B-4373-8B3A-126D03199C17}"/>
              </a:ext>
            </a:extLst>
          </p:cNvPr>
          <p:cNvSpPr/>
          <p:nvPr/>
        </p:nvSpPr>
        <p:spPr>
          <a:xfrm>
            <a:off x="1529542" y="1610157"/>
            <a:ext cx="7444611" cy="4395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Edge 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CB3C2-4AFF-4ACF-B471-74C3956D791B}"/>
              </a:ext>
            </a:extLst>
          </p:cNvPr>
          <p:cNvSpPr/>
          <p:nvPr/>
        </p:nvSpPr>
        <p:spPr>
          <a:xfrm>
            <a:off x="1708395" y="1978424"/>
            <a:ext cx="7107252" cy="386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SampleModule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503DF-1794-4F89-BAB4-B26B9D284719}"/>
              </a:ext>
            </a:extLst>
          </p:cNvPr>
          <p:cNvSpPr/>
          <p:nvPr/>
        </p:nvSpPr>
        <p:spPr>
          <a:xfrm>
            <a:off x="3677269" y="2255641"/>
            <a:ext cx="3769558" cy="340784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13E5F-EBAD-4AEC-A0DA-A49ED605A9F0}"/>
              </a:ext>
            </a:extLst>
          </p:cNvPr>
          <p:cNvSpPr/>
          <p:nvPr/>
        </p:nvSpPr>
        <p:spPr>
          <a:xfrm>
            <a:off x="9296974" y="1610157"/>
            <a:ext cx="1930831" cy="4395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Azure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238EB39-1F75-4DA7-A7D4-BE0CDA96393E}"/>
              </a:ext>
            </a:extLst>
          </p:cNvPr>
          <p:cNvSpPr/>
          <p:nvPr/>
        </p:nvSpPr>
        <p:spPr>
          <a:xfrm>
            <a:off x="7765353" y="3533610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File</a:t>
            </a:r>
            <a:br>
              <a:rPr lang="en-US" sz="1200"/>
            </a:br>
            <a:r>
              <a:rPr lang="en-US" sz="1200"/>
              <a:t>System</a:t>
            </a:r>
            <a:endParaRPr lang="en-US" sz="1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054A4-DBDB-459B-B73D-862E0AF4D56F}"/>
              </a:ext>
            </a:extLst>
          </p:cNvPr>
          <p:cNvSpPr/>
          <p:nvPr/>
        </p:nvSpPr>
        <p:spPr>
          <a:xfrm>
            <a:off x="5748951" y="3565837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FileSecretStore</a:t>
            </a:r>
            <a:endParaRPr lang="en-US" sz="12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1570AB-4C80-4CA9-B8D5-79133770C75F}"/>
              </a:ext>
            </a:extLst>
          </p:cNvPr>
          <p:cNvCxnSpPr>
            <a:cxnSpLocks/>
          </p:cNvCxnSpPr>
          <p:nvPr/>
        </p:nvCxnSpPr>
        <p:spPr>
          <a:xfrm>
            <a:off x="7298604" y="3975257"/>
            <a:ext cx="4667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63064-99BD-4BBE-9DF4-D6E8C1C905A7}"/>
              </a:ext>
            </a:extLst>
          </p:cNvPr>
          <p:cNvSpPr/>
          <p:nvPr/>
        </p:nvSpPr>
        <p:spPr>
          <a:xfrm>
            <a:off x="5748951" y="4717562"/>
            <a:ext cx="1549653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InMemorySecretStore</a:t>
            </a:r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9867B-4D6F-4B0A-92F3-E932E9774976}"/>
              </a:ext>
            </a:extLst>
          </p:cNvPr>
          <p:cNvSpPr/>
          <p:nvPr/>
        </p:nvSpPr>
        <p:spPr>
          <a:xfrm>
            <a:off x="5748950" y="2414157"/>
            <a:ext cx="1549656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RemoteSecretStore</a:t>
            </a:r>
            <a:endParaRPr lang="en-US" sz="120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A3091AE-E565-4429-B3A0-8300E9CB0B4D}"/>
              </a:ext>
            </a:extLst>
          </p:cNvPr>
          <p:cNvSpPr/>
          <p:nvPr/>
        </p:nvSpPr>
        <p:spPr>
          <a:xfrm>
            <a:off x="7678413" y="4693004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C544A9-991E-4AC8-B377-E160647BD821}"/>
              </a:ext>
            </a:extLst>
          </p:cNvPr>
          <p:cNvCxnSpPr>
            <a:cxnSpLocks/>
          </p:cNvCxnSpPr>
          <p:nvPr/>
        </p:nvCxnSpPr>
        <p:spPr>
          <a:xfrm>
            <a:off x="7284511" y="5105195"/>
            <a:ext cx="3939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>
            <a:extLst>
              <a:ext uri="{FF2B5EF4-FFF2-40B4-BE49-F238E27FC236}">
                <a16:creationId xmlns:a16="http://schemas.microsoft.com/office/drawing/2014/main" id="{EB7C2017-FAAF-4438-B7F1-67DC65C7113B}"/>
              </a:ext>
            </a:extLst>
          </p:cNvPr>
          <p:cNvSpPr/>
          <p:nvPr/>
        </p:nvSpPr>
        <p:spPr>
          <a:xfrm>
            <a:off x="9773136" y="3533610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Key</a:t>
            </a:r>
            <a:br>
              <a:rPr lang="en-US" sz="1200"/>
            </a:br>
            <a:r>
              <a:rPr lang="en-US" sz="1200"/>
              <a:t>Vault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3387C-4ADB-4121-AAF7-C74C5B5D433C}"/>
              </a:ext>
            </a:extLst>
          </p:cNvPr>
          <p:cNvSpPr/>
          <p:nvPr/>
        </p:nvSpPr>
        <p:spPr>
          <a:xfrm>
            <a:off x="9490140" y="2401687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SecretDeliveryApp</a:t>
            </a:r>
            <a:endParaRPr lang="en-US" sz="12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D109D-80D7-4C0F-8D17-E3A0F72118AA}"/>
              </a:ext>
            </a:extLst>
          </p:cNvPr>
          <p:cNvCxnSpPr>
            <a:cxnSpLocks/>
          </p:cNvCxnSpPr>
          <p:nvPr/>
        </p:nvCxnSpPr>
        <p:spPr>
          <a:xfrm flipV="1">
            <a:off x="7298606" y="2999994"/>
            <a:ext cx="2191534" cy="1247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222B0-AC52-4D00-80A2-6B048FEC6DB1}"/>
              </a:ext>
            </a:extLst>
          </p:cNvPr>
          <p:cNvSpPr/>
          <p:nvPr/>
        </p:nvSpPr>
        <p:spPr>
          <a:xfrm>
            <a:off x="3810071" y="4717332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SecretManagerClient</a:t>
            </a:r>
            <a:endParaRPr lang="en-US" sz="12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460E22-F7E4-4442-93FF-E8B2F2E74EBA}"/>
              </a:ext>
            </a:extLst>
          </p:cNvPr>
          <p:cNvCxnSpPr>
            <a:cxnSpLocks/>
          </p:cNvCxnSpPr>
          <p:nvPr/>
        </p:nvCxnSpPr>
        <p:spPr>
          <a:xfrm flipV="1">
            <a:off x="6017060" y="4341841"/>
            <a:ext cx="0" cy="37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CEC8-461A-4C5B-AD22-793CF547400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264967" y="3173440"/>
            <a:ext cx="0" cy="360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F1379-3553-424C-9113-2734D8F99894}"/>
              </a:ext>
            </a:extLst>
          </p:cNvPr>
          <p:cNvSpPr/>
          <p:nvPr/>
        </p:nvSpPr>
        <p:spPr>
          <a:xfrm>
            <a:off x="1880051" y="4721308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ReadProducts</a:t>
            </a:r>
            <a:endParaRPr lang="en-US" sz="120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97057B0-98C8-463D-944D-D5208D698208}"/>
              </a:ext>
            </a:extLst>
          </p:cNvPr>
          <p:cNvSpPr/>
          <p:nvPr/>
        </p:nvSpPr>
        <p:spPr>
          <a:xfrm>
            <a:off x="541067" y="4712915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SQL</a:t>
            </a:r>
            <a:br>
              <a:rPr lang="en-US" sz="1200"/>
            </a:br>
            <a:r>
              <a:rPr lang="en-US" sz="1200"/>
              <a:t>Server</a:t>
            </a:r>
            <a:endParaRPr lang="en-US" sz="1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C3D213-7BAE-4DB0-A169-19A6982ECE93}"/>
              </a:ext>
            </a:extLst>
          </p:cNvPr>
          <p:cNvCxnSpPr>
            <a:cxnSpLocks/>
          </p:cNvCxnSpPr>
          <p:nvPr/>
        </p:nvCxnSpPr>
        <p:spPr>
          <a:xfrm flipV="1">
            <a:off x="6017060" y="3190116"/>
            <a:ext cx="0" cy="37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E04A57-BAF5-43AA-ADEE-D755CE54B5B1}"/>
              </a:ext>
            </a:extLst>
          </p:cNvPr>
          <p:cNvCxnSpPr>
            <a:cxnSpLocks/>
          </p:cNvCxnSpPr>
          <p:nvPr/>
        </p:nvCxnSpPr>
        <p:spPr>
          <a:xfrm>
            <a:off x="3429705" y="4913224"/>
            <a:ext cx="380366" cy="3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D23E9D-5769-46F7-9EE7-D5546DF53216}"/>
              </a:ext>
            </a:extLst>
          </p:cNvPr>
          <p:cNvCxnSpPr>
            <a:cxnSpLocks/>
            <a:stCxn id="23" idx="1"/>
            <a:endCxn id="24" idx="4"/>
          </p:cNvCxnSpPr>
          <p:nvPr/>
        </p:nvCxnSpPr>
        <p:spPr>
          <a:xfrm flipH="1">
            <a:off x="1351202" y="5107185"/>
            <a:ext cx="528849" cy="3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E5116-B94B-4388-9A71-46D55638B77B}"/>
              </a:ext>
            </a:extLst>
          </p:cNvPr>
          <p:cNvCxnSpPr>
            <a:cxnSpLocks/>
          </p:cNvCxnSpPr>
          <p:nvPr/>
        </p:nvCxnSpPr>
        <p:spPr>
          <a:xfrm>
            <a:off x="2654878" y="3902824"/>
            <a:ext cx="0" cy="810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90E553-DF7F-4820-8A09-437EF2F512F6}"/>
              </a:ext>
            </a:extLst>
          </p:cNvPr>
          <p:cNvSpPr/>
          <p:nvPr/>
        </p:nvSpPr>
        <p:spPr>
          <a:xfrm>
            <a:off x="2248001" y="3827821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54F0B2-B542-439C-A53A-2F7464ECA722}"/>
              </a:ext>
            </a:extLst>
          </p:cNvPr>
          <p:cNvSpPr/>
          <p:nvPr/>
        </p:nvSpPr>
        <p:spPr>
          <a:xfrm>
            <a:off x="3397472" y="4519405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②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ECE6B-27DC-4939-9BB7-4C2D1DEC73A5}"/>
              </a:ext>
            </a:extLst>
          </p:cNvPr>
          <p:cNvSpPr/>
          <p:nvPr/>
        </p:nvSpPr>
        <p:spPr>
          <a:xfrm>
            <a:off x="5332404" y="4518391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③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EA7DF5-15F4-4EE7-834F-1D6A2F2A10CB}"/>
              </a:ext>
            </a:extLst>
          </p:cNvPr>
          <p:cNvSpPr/>
          <p:nvPr/>
        </p:nvSpPr>
        <p:spPr>
          <a:xfrm>
            <a:off x="6019764" y="4342239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⑤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DA07E1-8635-4C7C-B022-8383E66ED41E}"/>
              </a:ext>
            </a:extLst>
          </p:cNvPr>
          <p:cNvSpPr/>
          <p:nvPr/>
        </p:nvSpPr>
        <p:spPr>
          <a:xfrm>
            <a:off x="6013518" y="3189272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4B6355-E427-4E80-9A65-8E1205E784C9}"/>
              </a:ext>
            </a:extLst>
          </p:cNvPr>
          <p:cNvSpPr/>
          <p:nvPr/>
        </p:nvSpPr>
        <p:spPr>
          <a:xfrm>
            <a:off x="7265661" y="3028067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⑧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E1F41D-DCE6-4067-BE2D-84438F517DFA}"/>
              </a:ext>
            </a:extLst>
          </p:cNvPr>
          <p:cNvSpPr/>
          <p:nvPr/>
        </p:nvSpPr>
        <p:spPr>
          <a:xfrm>
            <a:off x="7256160" y="3550234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⑭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567D29-D244-49E0-ABE8-370AFE9044A0}"/>
              </a:ext>
            </a:extLst>
          </p:cNvPr>
          <p:cNvSpPr/>
          <p:nvPr/>
        </p:nvSpPr>
        <p:spPr>
          <a:xfrm>
            <a:off x="7260037" y="4674724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⑯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DFB047-4A4E-4659-B9A5-C7CBBE4B39AD}"/>
              </a:ext>
            </a:extLst>
          </p:cNvPr>
          <p:cNvSpPr/>
          <p:nvPr/>
        </p:nvSpPr>
        <p:spPr>
          <a:xfrm>
            <a:off x="1408583" y="5160289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⑲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C0982-6AA6-4D57-9999-0214B827D208}"/>
              </a:ext>
            </a:extLst>
          </p:cNvPr>
          <p:cNvSpPr/>
          <p:nvPr/>
        </p:nvSpPr>
        <p:spPr>
          <a:xfrm>
            <a:off x="10272839" y="3159132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4775E-2077-43FE-AC59-B0466B140950}"/>
              </a:ext>
            </a:extLst>
          </p:cNvPr>
          <p:cNvSpPr/>
          <p:nvPr/>
        </p:nvSpPr>
        <p:spPr>
          <a:xfrm>
            <a:off x="3816606" y="3565837"/>
            <a:ext cx="1569192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WorkloadApi</a:t>
            </a:r>
            <a:br>
              <a:rPr lang="en-US" sz="1200"/>
            </a:br>
            <a:r>
              <a:rPr lang="en-US" sz="1200" err="1"/>
              <a:t>CryptoProvider</a:t>
            </a:r>
            <a:endParaRPr lang="en-US" sz="1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2091BD-688E-44BD-AF6F-FDCD82876DDF}"/>
              </a:ext>
            </a:extLst>
          </p:cNvPr>
          <p:cNvCxnSpPr>
            <a:cxnSpLocks/>
          </p:cNvCxnSpPr>
          <p:nvPr/>
        </p:nvCxnSpPr>
        <p:spPr>
          <a:xfrm>
            <a:off x="5365024" y="4907490"/>
            <a:ext cx="380366" cy="3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5C95A8-1CD5-44BF-9C10-7102C97ECC42}"/>
              </a:ext>
            </a:extLst>
          </p:cNvPr>
          <p:cNvCxnSpPr>
            <a:cxnSpLocks/>
          </p:cNvCxnSpPr>
          <p:nvPr/>
        </p:nvCxnSpPr>
        <p:spPr>
          <a:xfrm flipH="1">
            <a:off x="5385798" y="3730041"/>
            <a:ext cx="3631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0C6C049-6C96-4EC5-8DEF-D2E51703632F}"/>
              </a:ext>
            </a:extLst>
          </p:cNvPr>
          <p:cNvSpPr/>
          <p:nvPr/>
        </p:nvSpPr>
        <p:spPr>
          <a:xfrm>
            <a:off x="5346034" y="3311937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⑫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51C3089-2297-4C94-9C2A-4465E8AA064F}"/>
              </a:ext>
            </a:extLst>
          </p:cNvPr>
          <p:cNvSpPr/>
          <p:nvPr/>
        </p:nvSpPr>
        <p:spPr>
          <a:xfrm>
            <a:off x="10355335" y="3654667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B025B1-69C0-456B-99A6-AF7BC27B6564}"/>
              </a:ext>
            </a:extLst>
          </p:cNvPr>
          <p:cNvSpPr/>
          <p:nvPr/>
        </p:nvSpPr>
        <p:spPr>
          <a:xfrm>
            <a:off x="7272204" y="5141992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④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67EC46-464F-441F-A886-56B5F5512131}"/>
              </a:ext>
            </a:extLst>
          </p:cNvPr>
          <p:cNvSpPr/>
          <p:nvPr/>
        </p:nvSpPr>
        <p:spPr>
          <a:xfrm>
            <a:off x="7256160" y="3994093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⑥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E490E9-3B7E-4B70-A4D2-88459F7F46FA}"/>
              </a:ext>
            </a:extLst>
          </p:cNvPr>
          <p:cNvSpPr/>
          <p:nvPr/>
        </p:nvSpPr>
        <p:spPr>
          <a:xfrm>
            <a:off x="8394373" y="2173198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⑩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683A82-2D47-443E-A0EF-ECE0EBD00E20}"/>
              </a:ext>
            </a:extLst>
          </p:cNvPr>
          <p:cNvCxnSpPr>
            <a:cxnSpLocks/>
          </p:cNvCxnSpPr>
          <p:nvPr/>
        </p:nvCxnSpPr>
        <p:spPr>
          <a:xfrm>
            <a:off x="6791888" y="3185865"/>
            <a:ext cx="0" cy="375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E03EFB1-0C3B-4C42-9871-97B3700F8BCD}"/>
              </a:ext>
            </a:extLst>
          </p:cNvPr>
          <p:cNvSpPr/>
          <p:nvPr/>
        </p:nvSpPr>
        <p:spPr>
          <a:xfrm>
            <a:off x="6913489" y="3189271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⑪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846A33-EFA2-4B23-B46B-9F1016FA6B65}"/>
              </a:ext>
            </a:extLst>
          </p:cNvPr>
          <p:cNvSpPr/>
          <p:nvPr/>
        </p:nvSpPr>
        <p:spPr>
          <a:xfrm>
            <a:off x="6431307" y="3247759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48C94B-985B-48E0-B8FA-6CEA665E47D0}"/>
              </a:ext>
            </a:extLst>
          </p:cNvPr>
          <p:cNvSpPr/>
          <p:nvPr/>
        </p:nvSpPr>
        <p:spPr>
          <a:xfrm>
            <a:off x="5655118" y="3603282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4AC9801-28A0-45B7-A0CD-C24B0421AE90}"/>
              </a:ext>
            </a:extLst>
          </p:cNvPr>
          <p:cNvCxnSpPr>
            <a:cxnSpLocks/>
          </p:cNvCxnSpPr>
          <p:nvPr/>
        </p:nvCxnSpPr>
        <p:spPr>
          <a:xfrm>
            <a:off x="5389415" y="4135701"/>
            <a:ext cx="355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2DEE2D-7368-45AD-8760-7E061714E0D6}"/>
              </a:ext>
            </a:extLst>
          </p:cNvPr>
          <p:cNvSpPr/>
          <p:nvPr/>
        </p:nvSpPr>
        <p:spPr>
          <a:xfrm>
            <a:off x="5359888" y="4166297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⑬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F23BE4F-008A-47D1-A5DE-734D19400FAC}"/>
              </a:ext>
            </a:extLst>
          </p:cNvPr>
          <p:cNvSpPr/>
          <p:nvPr/>
        </p:nvSpPr>
        <p:spPr>
          <a:xfrm>
            <a:off x="5719776" y="4060480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C9CD925-D9E2-419B-A3A2-407D0B0A85FD}"/>
              </a:ext>
            </a:extLst>
          </p:cNvPr>
          <p:cNvSpPr/>
          <p:nvPr/>
        </p:nvSpPr>
        <p:spPr>
          <a:xfrm>
            <a:off x="7660367" y="3618519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95BD1F-2EAD-4C6A-95B7-1A2063A21E8A}"/>
              </a:ext>
            </a:extLst>
          </p:cNvPr>
          <p:cNvCxnSpPr>
            <a:cxnSpLocks/>
          </p:cNvCxnSpPr>
          <p:nvPr/>
        </p:nvCxnSpPr>
        <p:spPr>
          <a:xfrm>
            <a:off x="6796507" y="4335794"/>
            <a:ext cx="0" cy="375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B25E54D-4BA6-424B-BC77-6AC10FAE0159}"/>
              </a:ext>
            </a:extLst>
          </p:cNvPr>
          <p:cNvSpPr/>
          <p:nvPr/>
        </p:nvSpPr>
        <p:spPr>
          <a:xfrm>
            <a:off x="6918108" y="4339200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⑮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75BEC31-AE6F-43E2-9F97-4F3EE9E68C92}"/>
              </a:ext>
            </a:extLst>
          </p:cNvPr>
          <p:cNvSpPr/>
          <p:nvPr/>
        </p:nvSpPr>
        <p:spPr>
          <a:xfrm>
            <a:off x="6435926" y="4397688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0C8043-11CA-4F4E-89A6-2F08EC0B6540}"/>
              </a:ext>
            </a:extLst>
          </p:cNvPr>
          <p:cNvCxnSpPr>
            <a:cxnSpLocks/>
          </p:cNvCxnSpPr>
          <p:nvPr/>
        </p:nvCxnSpPr>
        <p:spPr>
          <a:xfrm flipH="1">
            <a:off x="5381181" y="5341786"/>
            <a:ext cx="3631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8678D8-8382-4EF1-895A-8E1996438FF5}"/>
              </a:ext>
            </a:extLst>
          </p:cNvPr>
          <p:cNvSpPr/>
          <p:nvPr/>
        </p:nvSpPr>
        <p:spPr>
          <a:xfrm>
            <a:off x="5341417" y="5357789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⑰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85BB803-4AFE-4FF1-90B9-AFF06C8EE996}"/>
              </a:ext>
            </a:extLst>
          </p:cNvPr>
          <p:cNvSpPr/>
          <p:nvPr/>
        </p:nvSpPr>
        <p:spPr>
          <a:xfrm>
            <a:off x="5650501" y="5215027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6979E8B-C863-4DCF-A13C-ACDB7131DC49}"/>
              </a:ext>
            </a:extLst>
          </p:cNvPr>
          <p:cNvCxnSpPr>
            <a:cxnSpLocks/>
          </p:cNvCxnSpPr>
          <p:nvPr/>
        </p:nvCxnSpPr>
        <p:spPr>
          <a:xfrm flipH="1">
            <a:off x="3437236" y="5348539"/>
            <a:ext cx="3631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591C05-F5B9-4DEF-9C36-D620227D4931}"/>
              </a:ext>
            </a:extLst>
          </p:cNvPr>
          <p:cNvSpPr/>
          <p:nvPr/>
        </p:nvSpPr>
        <p:spPr>
          <a:xfrm>
            <a:off x="3397472" y="5364542"/>
            <a:ext cx="444831" cy="465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⑱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F7CB219-A61B-4760-AF11-8D8ED90E37CE}"/>
              </a:ext>
            </a:extLst>
          </p:cNvPr>
          <p:cNvSpPr/>
          <p:nvPr/>
        </p:nvSpPr>
        <p:spPr>
          <a:xfrm>
            <a:off x="3706556" y="5221780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B41A193-BD6B-43C2-A26E-E559127EDC7C}"/>
              </a:ext>
            </a:extLst>
          </p:cNvPr>
          <p:cNvSpPr/>
          <p:nvPr/>
        </p:nvSpPr>
        <p:spPr>
          <a:xfrm>
            <a:off x="7715201" y="4751088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7D8692F-BD4E-4886-8EEE-A5067F8C6E67}"/>
              </a:ext>
            </a:extLst>
          </p:cNvPr>
          <p:cNvCxnSpPr>
            <a:cxnSpLocks/>
          </p:cNvCxnSpPr>
          <p:nvPr/>
        </p:nvCxnSpPr>
        <p:spPr>
          <a:xfrm flipV="1">
            <a:off x="7298606" y="2618679"/>
            <a:ext cx="2191534" cy="1247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854981-6E9E-4CF4-9E00-026F39792CCA}"/>
              </a:ext>
            </a:extLst>
          </p:cNvPr>
          <p:cNvSpPr/>
          <p:nvPr/>
        </p:nvSpPr>
        <p:spPr>
          <a:xfrm>
            <a:off x="8224596" y="2523510"/>
            <a:ext cx="540327" cy="1933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4561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3" grpId="0"/>
      <p:bldP spid="45" grpId="0"/>
      <p:bldP spid="47" grpId="0"/>
      <p:bldP spid="49" grpId="0"/>
      <p:bldP spid="51" grpId="0"/>
      <p:bldP spid="55" grpId="0"/>
      <p:bldP spid="57" grpId="0"/>
      <p:bldP spid="36" grpId="0"/>
      <p:bldP spid="48" grpId="0" animBg="1"/>
      <p:bldP spid="59" grpId="0"/>
      <p:bldP spid="61" grpId="0"/>
      <p:bldP spid="65" grpId="0"/>
      <p:bldP spid="73" grpId="0"/>
      <p:bldP spid="75" grpId="0" animBg="1"/>
      <p:bldP spid="77" grpId="0" animBg="1"/>
      <p:bldP spid="81" grpId="0"/>
      <p:bldP spid="83" grpId="0" animBg="1"/>
      <p:bldP spid="89" grpId="0" animBg="1"/>
      <p:bldP spid="99" grpId="0"/>
      <p:bldP spid="101" grpId="0" animBg="1"/>
      <p:bldP spid="105" grpId="0"/>
      <p:bldP spid="107" grpId="0" animBg="1"/>
      <p:bldP spid="111" grpId="0"/>
      <p:bldP spid="113" grpId="0" animBg="1"/>
      <p:bldP spid="115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Stories</vt:lpstr>
      <vt:lpstr>Challenges</vt:lpstr>
      <vt:lpstr>Edge: Secrets Lifecycle</vt:lpstr>
      <vt:lpstr>Cloud: Edge requests Secrets </vt:lpstr>
      <vt:lpstr>Architecture</vt:lpstr>
      <vt:lpstr>Secret Storage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Vitaliy Slepakov</cp:lastModifiedBy>
  <cp:revision>1</cp:revision>
  <dcterms:created xsi:type="dcterms:W3CDTF">2021-09-09T08:43:54Z</dcterms:created>
  <dcterms:modified xsi:type="dcterms:W3CDTF">2022-01-20T07:49:06Z</dcterms:modified>
</cp:coreProperties>
</file>