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70" r:id="rId6"/>
    <p:sldId id="269" r:id="rId7"/>
    <p:sldId id="267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C9873-C7A7-49AC-ACDA-1C5A478E6416}" v="2" dt="2022-01-20T07:47:49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CF8C-240C-4B8D-B2A0-F1A30C25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EFBCC-4727-4FB5-B601-1F6BA9D2A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CBEA-15CD-439B-826D-C05054BF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80CF-B32E-4E4B-9B5D-106165C0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0DB5A-B359-4FCE-AF6D-FC0A0477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3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BBD3-4584-4EAB-BD20-19BA23EC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20FF4-A573-4942-8336-9EF90FD3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212D-ED52-4C73-AC49-8885DFDB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EEDF0-11FF-4294-9718-8D9EF0F7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D761F-108D-4252-B96D-6361601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9F58B-8D27-4F4A-8CFF-FF434E091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19D19-5CE7-4199-BE51-0722655D5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DE5F-C48D-4AF5-86D7-DD805775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64CE-ECFE-48FC-8675-AFFADDD4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EB42-DCB6-4E3E-9FDC-0445F591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B3E7-0B62-4B7C-B8E1-DFD79E75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2933-9EDA-429C-9216-1AD0638B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8BAC-A39E-467B-BAE9-410357B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4376-4EB2-4B1B-A77E-74A566D7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71AD-E639-4396-A42C-EF664C26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1821-84BB-45AE-AA6D-5BB5620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8C11-800E-4FF8-ABCA-73C6B6E5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8422-856D-442C-A75C-9DBD9DF9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4B61-02C1-412E-BBC1-BA1C1B1F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A134-C465-4559-8335-CF935679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0808-D351-4F67-B4B8-017E805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1F6A-4BFD-4C4A-9357-37881C5E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774FC-84CD-4087-9CFD-C4D1088B7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5482A-B9F8-491D-8174-46837AE6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FE8E-97BC-4E3A-B316-BC09579A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E129-5FB6-4FB5-8311-7A7E0DDF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7683-FC82-42D8-9A6F-7A39BCEF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B394-A572-4996-AC93-7509ACD4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A36EE-D06F-4350-8A5E-8386B98C9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9FF9F-2BE6-4C5B-A88A-2F3BB739E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B22F2-5126-4B13-9122-41F20D6B1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8ADD9-C763-4396-8A67-1D37E580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4A6D0-BFCB-402D-850D-517304B0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E28B3-16DE-4782-9044-0A9F4852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0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08B0-C00F-4E77-8F5A-1D8B9C36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845DA-480D-4B7A-9E9A-BB19CB35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1A616-6451-4BBF-84AE-BD09DC55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42ECC-34E5-4802-B7FE-548533B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88AEE-B913-43CC-B0E0-CA28F491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B8603-BAC7-489F-BEA3-D9C4A9FE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687AC-09E5-4536-A4E6-C7C8E47A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7F93-5FA5-4841-9915-3406A90B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6461-1BE5-45DF-9D7E-48286F21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3BA07-5145-440D-8AA8-3FF57E06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A42C3-449F-4CFE-8350-D7A4FBC4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0121-5187-4670-BA90-29445A8A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6EA3-84E9-4522-9B9B-AEA6A984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F36-26BD-447B-97B2-BD1BD363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94D20-6B33-4557-BECF-065AAAE7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D709-ADA6-48BA-A9C2-1E89DBAF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4ADB3-990E-4A4D-A342-EFDB70A0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9BCCE-4183-4577-9869-6E4F54CA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0A9B5-BE47-444B-9E2D-A0792349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9C740-C951-457F-8626-2BEF1D1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98F6-32BF-4905-AA99-282F9961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D2B8-1361-4036-BADB-307F5244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A699-4281-42A6-A7CC-966666C9696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C05B-67B4-4EF1-96FE-73838537E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F0ED-3578-4183-8B67-0B4D25A6F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4.pn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AFF83-010F-4BD4-8A7C-FE3849A1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44" y="1166631"/>
            <a:ext cx="6909786" cy="34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7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8792EB-7951-4AC1-9349-01E570DA7FEA}"/>
              </a:ext>
            </a:extLst>
          </p:cNvPr>
          <p:cNvSpPr txBox="1"/>
          <p:nvPr/>
        </p:nvSpPr>
        <p:spPr>
          <a:xfrm>
            <a:off x="4287668" y="979430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/>
              <a:t>APP 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</p:spTree>
    <p:extLst>
      <p:ext uri="{BB962C8B-B14F-4D97-AF65-F5344CB8AC3E}">
        <p14:creationId xmlns:p14="http://schemas.microsoft.com/office/powerpoint/2010/main" val="3599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DCDE4-66C1-4591-A56A-1E61EF95D2FE}"/>
              </a:ext>
            </a:extLst>
          </p:cNvPr>
          <p:cNvSpPr txBox="1"/>
          <p:nvPr/>
        </p:nvSpPr>
        <p:spPr>
          <a:xfrm>
            <a:off x="1499047" y="1473304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[RG NAME]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8133D-ADD4-47AC-94D0-EE9AD0A896A6}"/>
              </a:ext>
            </a:extLst>
          </p:cNvPr>
          <p:cNvSpPr txBox="1"/>
          <p:nvPr/>
        </p:nvSpPr>
        <p:spPr>
          <a:xfrm>
            <a:off x="4048948" y="927106"/>
            <a:ext cx="1507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solidFill>
                  <a:srgbClr val="FF0000"/>
                </a:solidFill>
              </a:rPr>
              <a:t>[CONTAINER REGISTRY]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[IMAGE URI]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5472090" y="100526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/>
              <a:t>APP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F8C9C-F35D-4C54-9292-C52614181D20}"/>
              </a:ext>
            </a:extLst>
          </p:cNvPr>
          <p:cNvSpPr txBox="1"/>
          <p:nvPr/>
        </p:nvSpPr>
        <p:spPr>
          <a:xfrm>
            <a:off x="8731780" y="850162"/>
            <a:ext cx="1507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[TENANT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CLIENT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PASSWORD]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EE3AD52C-9A94-498D-99FE-4EB28E8F6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240" y="2120250"/>
            <a:ext cx="12045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rgbClr val="FF0000"/>
                </a:solidFill>
              </a:rPr>
              <a:t>[</a:t>
            </a:r>
            <a:r>
              <a:rPr lang="en-US" altLang="en-US" sz="1000" dirty="0" err="1">
                <a:solidFill>
                  <a:srgbClr val="FF0000"/>
                </a:solidFill>
              </a:rPr>
              <a:t>WebHook</a:t>
            </a:r>
            <a:r>
              <a:rPr lang="en-US" altLang="en-US" sz="1000" dirty="0">
                <a:solidFill>
                  <a:srgbClr val="FF0000"/>
                </a:solidFill>
              </a:rPr>
              <a:t> API Key] </a:t>
            </a:r>
          </a:p>
        </p:txBody>
      </p:sp>
    </p:spTree>
    <p:extLst>
      <p:ext uri="{BB962C8B-B14F-4D97-AF65-F5344CB8AC3E}">
        <p14:creationId xmlns:p14="http://schemas.microsoft.com/office/powerpoint/2010/main" val="286138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687DD2-4605-4F84-853B-7A106D4D849C}"/>
              </a:ext>
            </a:extLst>
          </p:cNvPr>
          <p:cNvSpPr/>
          <p:nvPr/>
        </p:nvSpPr>
        <p:spPr>
          <a:xfrm>
            <a:off x="5944623" y="2033024"/>
            <a:ext cx="1497029" cy="793079"/>
          </a:xfrm>
          <a:prstGeom prst="roundRect">
            <a:avLst>
              <a:gd name="adj" fmla="val 43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 Nova Cond" panose="020B0506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C75B854-4144-4F0E-B1D8-706342EFDACF}"/>
              </a:ext>
            </a:extLst>
          </p:cNvPr>
          <p:cNvSpPr/>
          <p:nvPr/>
        </p:nvSpPr>
        <p:spPr>
          <a:xfrm>
            <a:off x="1798685" y="6297614"/>
            <a:ext cx="8162580" cy="554063"/>
          </a:xfrm>
          <a:prstGeom prst="roundRect">
            <a:avLst>
              <a:gd name="adj" fmla="val 434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78B6650-E555-466B-82DD-BFAA9EE21385}"/>
              </a:ext>
            </a:extLst>
          </p:cNvPr>
          <p:cNvSpPr/>
          <p:nvPr/>
        </p:nvSpPr>
        <p:spPr>
          <a:xfrm>
            <a:off x="1784599" y="3655082"/>
            <a:ext cx="8162580" cy="2308041"/>
          </a:xfrm>
          <a:prstGeom prst="roundRect">
            <a:avLst>
              <a:gd name="adj" fmla="val 434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40122-F9F0-4651-B039-C234418BF22D}"/>
              </a:ext>
            </a:extLst>
          </p:cNvPr>
          <p:cNvSpPr/>
          <p:nvPr/>
        </p:nvSpPr>
        <p:spPr>
          <a:xfrm>
            <a:off x="7030862" y="3956210"/>
            <a:ext cx="1721853" cy="932195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EF91B3-317A-4AC7-9752-3F5D697AC46D}"/>
              </a:ext>
            </a:extLst>
          </p:cNvPr>
          <p:cNvSpPr/>
          <p:nvPr/>
        </p:nvSpPr>
        <p:spPr>
          <a:xfrm>
            <a:off x="2568863" y="3956211"/>
            <a:ext cx="4216859" cy="188848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071932" y="721507"/>
            <a:ext cx="1629482" cy="479216"/>
            <a:chOff x="3642607" y="841206"/>
            <a:chExt cx="1629482" cy="479216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3642607" y="846808"/>
              <a:ext cx="11288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>
                  <a:latin typeface="Arial Nova Cond" panose="020B0506020202020204" pitchFamily="34" charset="0"/>
                </a:rPr>
                <a:t>Container Registry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1784599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8806705" y="2804067"/>
            <a:ext cx="1265913" cy="445047"/>
            <a:chOff x="9732893" y="848054"/>
            <a:chExt cx="1265913" cy="44504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10131261" y="848054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>
                  <a:latin typeface="Arial Nova Cond" panose="020B0506020202020204" pitchFamily="34" charset="0"/>
                </a:rPr>
                <a:t>Azure </a:t>
              </a:r>
              <a:br>
                <a:rPr lang="en-US" dirty="0">
                  <a:latin typeface="Arial Nova Cond" panose="020B0506020202020204" pitchFamily="34" charset="0"/>
                </a:rPr>
              </a:br>
              <a:r>
                <a:rPr lang="en-US" dirty="0">
                  <a:latin typeface="Arial Nova Cond" panose="020B0506020202020204" pitchFamily="34" charset="0"/>
                </a:rPr>
                <a:t>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541979" y="2318729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850547" y="2165853"/>
            <a:ext cx="1028669" cy="472114"/>
            <a:chOff x="3373522" y="834058"/>
            <a:chExt cx="1028669" cy="472114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771890" y="858449"/>
              <a:ext cx="630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 err="1">
                  <a:latin typeface="Arial Nova Cond" panose="020B0506020202020204" pitchFamily="34" charset="0"/>
                </a:rPr>
                <a:t>KeyVault</a:t>
              </a:r>
              <a:endParaRPr lang="en-US" sz="1000" dirty="0">
                <a:latin typeface="Arial Nova Cond" panose="020B0506020202020204" pitchFamily="34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cxnSpLocks/>
            <a:stCxn id="72" idx="3"/>
            <a:endCxn id="1028" idx="1"/>
          </p:cNvCxnSpPr>
          <p:nvPr/>
        </p:nvCxnSpPr>
        <p:spPr>
          <a:xfrm flipV="1">
            <a:off x="7441652" y="2401910"/>
            <a:ext cx="1408895" cy="3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7916640" y="304018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 Nova Cond" panose="020B0506020202020204" pitchFamily="34" charset="0"/>
              </a:rPr>
              <a:t>AUDIT LOGS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986229" y="2199276"/>
            <a:ext cx="9647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>
                <a:latin typeface="Arial Nova Cond" panose="020B0506020202020204" pitchFamily="34" charset="0"/>
              </a:rPr>
              <a:t>SECRETS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312784" y="2364998"/>
            <a:ext cx="1466658" cy="246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 flipV="1">
            <a:off x="4622479" y="5520682"/>
            <a:ext cx="2442349" cy="1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</p:cNvCxnSpPr>
          <p:nvPr/>
        </p:nvCxnSpPr>
        <p:spPr>
          <a:xfrm>
            <a:off x="4620071" y="4530669"/>
            <a:ext cx="2585800" cy="10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7397643" y="5303111"/>
            <a:ext cx="1834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828" y="5329166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  <a:endCxn id="13" idx="1"/>
          </p:cNvCxnSpPr>
          <p:nvPr/>
        </p:nvCxnSpPr>
        <p:spPr>
          <a:xfrm flipV="1">
            <a:off x="4364422" y="2429564"/>
            <a:ext cx="1580201" cy="181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563000" y="2140894"/>
            <a:ext cx="335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8072563" y="644396"/>
            <a:ext cx="1458136" cy="543437"/>
            <a:chOff x="4441224" y="358243"/>
            <a:chExt cx="1458136" cy="543437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901971" y="445933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>
                  <a:latin typeface="Arial Nova Cond" panose="020B0506020202020204" pitchFamily="34" charset="0"/>
                </a:rPr>
                <a:t>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1030" idx="2"/>
          </p:cNvCxnSpPr>
          <p:nvPr/>
        </p:nvCxnSpPr>
        <p:spPr>
          <a:xfrm rot="16200000" flipH="1">
            <a:off x="5421525" y="1204572"/>
            <a:ext cx="820623" cy="8129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4564937" y="1274528"/>
            <a:ext cx="901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latin typeface="Arial Nova Cond" panose="020B0506020202020204" pitchFamily="34" charset="0"/>
              </a:rPr>
              <a:t>APP IMAGE PULL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E692B2-A5E1-4DF6-9FF8-EFE62655F428}"/>
              </a:ext>
            </a:extLst>
          </p:cNvPr>
          <p:cNvSpPr txBox="1"/>
          <p:nvPr/>
        </p:nvSpPr>
        <p:spPr>
          <a:xfrm>
            <a:off x="7397643" y="5491370"/>
            <a:ext cx="26061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/local/cache/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secrets.json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696ED8-823C-4AC1-A0BB-1B2DF4BEF8D2}"/>
              </a:ext>
            </a:extLst>
          </p:cNvPr>
          <p:cNvSpPr/>
          <p:nvPr/>
        </p:nvSpPr>
        <p:spPr>
          <a:xfrm>
            <a:off x="2781828" y="5294221"/>
            <a:ext cx="1832810" cy="45292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569CD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SecretManagerClient</a:t>
            </a:r>
            <a:endParaRPr lang="en-US" sz="1100" dirty="0">
              <a:solidFill>
                <a:srgbClr val="569CD6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A5A1B8B-17E9-49BC-9AF4-91D75F460E54}"/>
              </a:ext>
            </a:extLst>
          </p:cNvPr>
          <p:cNvCxnSpPr>
            <a:cxnSpLocks/>
            <a:stCxn id="10" idx="2"/>
            <a:endCxn id="26" idx="1"/>
          </p:cNvCxnSpPr>
          <p:nvPr/>
        </p:nvCxnSpPr>
        <p:spPr>
          <a:xfrm rot="16200000" flipH="1">
            <a:off x="1145276" y="3884129"/>
            <a:ext cx="2736099" cy="537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E996ED-F63C-4500-A7DC-FD168CF2B0F8}"/>
              </a:ext>
            </a:extLst>
          </p:cNvPr>
          <p:cNvCxnSpPr>
            <a:cxnSpLocks/>
          </p:cNvCxnSpPr>
          <p:nvPr/>
        </p:nvCxnSpPr>
        <p:spPr>
          <a:xfrm flipV="1">
            <a:off x="2964302" y="5747142"/>
            <a:ext cx="0" cy="660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F41CE74-8BD1-4E0A-AFE9-FC7EE38B3BD7}"/>
              </a:ext>
            </a:extLst>
          </p:cNvPr>
          <p:cNvSpPr/>
          <p:nvPr/>
        </p:nvSpPr>
        <p:spPr>
          <a:xfrm>
            <a:off x="2781828" y="4074762"/>
            <a:ext cx="1832810" cy="58845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222ED1-049E-4F09-AC1F-C6375493776E}"/>
              </a:ext>
            </a:extLst>
          </p:cNvPr>
          <p:cNvCxnSpPr>
            <a:cxnSpLocks/>
          </p:cNvCxnSpPr>
          <p:nvPr/>
        </p:nvCxnSpPr>
        <p:spPr>
          <a:xfrm flipV="1">
            <a:off x="2964302" y="4663215"/>
            <a:ext cx="0" cy="631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E0DBE02-3996-496A-829D-58141B527E06}"/>
              </a:ext>
            </a:extLst>
          </p:cNvPr>
          <p:cNvSpPr txBox="1"/>
          <p:nvPr/>
        </p:nvSpPr>
        <p:spPr>
          <a:xfrm>
            <a:off x="2965662" y="4716717"/>
            <a:ext cx="3817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US" sz="800" dirty="0" err="1"/>
              <a:t>dbPassword</a:t>
            </a:r>
            <a:r>
              <a:rPr lang="en-US" sz="800" dirty="0"/>
              <a:t> = await </a:t>
            </a:r>
          </a:p>
          <a:p>
            <a:r>
              <a:rPr lang="en-US" sz="800" dirty="0" err="1"/>
              <a:t>secretManagerClient.GetSecretValueAsync</a:t>
            </a:r>
            <a:r>
              <a:rPr lang="en-US" sz="800" dirty="0"/>
              <a:t>(</a:t>
            </a:r>
            <a:br>
              <a:rPr lang="en-US" sz="800" dirty="0"/>
            </a:br>
            <a:r>
              <a:rPr lang="en-US" sz="800" dirty="0"/>
              <a:t>“</a:t>
            </a:r>
            <a:r>
              <a:rPr lang="en-US" sz="800" dirty="0" err="1"/>
              <a:t>InfluxDbPassword</a:t>
            </a:r>
            <a:r>
              <a:rPr lang="en-US" sz="800" dirty="0"/>
              <a:t>“, …)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ECB9F5-4306-4A18-BADC-850CE7D59900}"/>
              </a:ext>
            </a:extLst>
          </p:cNvPr>
          <p:cNvSpPr txBox="1"/>
          <p:nvPr/>
        </p:nvSpPr>
        <p:spPr>
          <a:xfrm>
            <a:off x="4614638" y="4000504"/>
            <a:ext cx="2416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InfluxDBClientFactory.Create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url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username, 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dbPassword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US" sz="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581664-4C4F-41AC-8809-6029FD5C0470}"/>
              </a:ext>
            </a:extLst>
          </p:cNvPr>
          <p:cNvSpPr txBox="1"/>
          <p:nvPr/>
        </p:nvSpPr>
        <p:spPr>
          <a:xfrm>
            <a:off x="2513325" y="3713612"/>
            <a:ext cx="60970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 Nova Cond" panose="020B0506020202020204" pitchFamily="34" charset="0"/>
              </a:rPr>
              <a:t>“</a:t>
            </a:r>
            <a:r>
              <a:rPr lang="en-US" sz="1100" dirty="0" err="1">
                <a:latin typeface="Arial Nova Cond" panose="020B0506020202020204" pitchFamily="34" charset="0"/>
              </a:rPr>
              <a:t>sampleApp</a:t>
            </a:r>
            <a:r>
              <a:rPr lang="en-US" sz="1100" dirty="0">
                <a:latin typeface="Arial Nova Cond" panose="020B0506020202020204" pitchFamily="34" charset="0"/>
              </a:rPr>
              <a:t>” module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9FABF8EA-A0B1-4B1E-AB68-3A9895C3F009}"/>
              </a:ext>
            </a:extLst>
          </p:cNvPr>
          <p:cNvCxnSpPr>
            <a:cxnSpLocks/>
            <a:endCxn id="1036" idx="1"/>
          </p:cNvCxnSpPr>
          <p:nvPr/>
        </p:nvCxnSpPr>
        <p:spPr>
          <a:xfrm>
            <a:off x="7463560" y="2572738"/>
            <a:ext cx="1343145" cy="4613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CE497F-9CBA-4588-A3F3-812EAE5F16B5}"/>
              </a:ext>
            </a:extLst>
          </p:cNvPr>
          <p:cNvGrpSpPr/>
          <p:nvPr/>
        </p:nvGrpSpPr>
        <p:grpSpPr>
          <a:xfrm>
            <a:off x="6351808" y="1831836"/>
            <a:ext cx="1304851" cy="309058"/>
            <a:chOff x="9891239" y="2672994"/>
            <a:chExt cx="1304851" cy="30905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123938A-CC83-4815-AAFE-2EEB2D9A0FED}"/>
                </a:ext>
              </a:extLst>
            </p:cNvPr>
            <p:cNvSpPr txBox="1"/>
            <p:nvPr/>
          </p:nvSpPr>
          <p:spPr>
            <a:xfrm>
              <a:off x="9891239" y="2683553"/>
              <a:ext cx="10329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pPr algn="r"/>
              <a:r>
                <a:rPr lang="en-US" sz="800" dirty="0">
                  <a:latin typeface="Arial Nova Cond" panose="020B0506020202020204" pitchFamily="34" charset="0"/>
                </a:rPr>
                <a:t>Service Principal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FE0D012-38B4-4F64-826A-10B63FE2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7712"/>
            <a:stretch/>
          </p:blipFill>
          <p:spPr>
            <a:xfrm>
              <a:off x="10853037" y="2672994"/>
              <a:ext cx="343053" cy="309058"/>
            </a:xfrm>
            <a:prstGeom prst="rect">
              <a:avLst/>
            </a:prstGeom>
          </p:spPr>
        </p:pic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5812B80-F87B-4D13-85CE-4D773FA65B15}"/>
              </a:ext>
            </a:extLst>
          </p:cNvPr>
          <p:cNvCxnSpPr>
            <a:cxnSpLocks/>
            <a:stCxn id="37" idx="0"/>
            <a:endCxn id="1030" idx="3"/>
          </p:cNvCxnSpPr>
          <p:nvPr/>
        </p:nvCxnSpPr>
        <p:spPr>
          <a:xfrm rot="16200000" flipV="1">
            <a:off x="6157914" y="504616"/>
            <a:ext cx="870721" cy="1783719"/>
          </a:xfrm>
          <a:prstGeom prst="bentConnector2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787A1DF-D659-4A42-A7BD-C539F9891149}"/>
              </a:ext>
            </a:extLst>
          </p:cNvPr>
          <p:cNvSpPr txBox="1"/>
          <p:nvPr/>
        </p:nvSpPr>
        <p:spPr>
          <a:xfrm>
            <a:off x="6156261" y="729048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err="1">
                <a:latin typeface="Arial Nova Cond" panose="020B0506020202020204" pitchFamily="34" charset="0"/>
              </a:rPr>
              <a:t>AcrPull</a:t>
            </a:r>
            <a:r>
              <a:rPr lang="en-US" dirty="0">
                <a:latin typeface="Arial Nova Cond" panose="020B0506020202020204" pitchFamily="34" charset="0"/>
              </a:rPr>
              <a:t> role</a:t>
            </a:r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AA859BBB-7220-4F45-915A-743FC1FEB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1" t="38880" r="8904" b="36363"/>
          <a:stretch/>
        </p:blipFill>
        <p:spPr bwMode="auto">
          <a:xfrm>
            <a:off x="7241524" y="4368988"/>
            <a:ext cx="1443582" cy="35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0664F6-D638-4BBA-B82E-64EF9BCA251F}"/>
              </a:ext>
            </a:extLst>
          </p:cNvPr>
          <p:cNvSpPr txBox="1"/>
          <p:nvPr/>
        </p:nvSpPr>
        <p:spPr>
          <a:xfrm>
            <a:off x="6968821" y="3710506"/>
            <a:ext cx="18328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latin typeface="Arial Nova Cond" panose="020B0506020202020204" pitchFamily="34" charset="0"/>
              </a:defRPr>
            </a:lvl1pPr>
          </a:lstStyle>
          <a:p>
            <a:r>
              <a:rPr lang="en-US" dirty="0"/>
              <a:t>“</a:t>
            </a:r>
            <a:r>
              <a:rPr lang="en-US" dirty="0" err="1"/>
              <a:t>influxdb</a:t>
            </a:r>
            <a:r>
              <a:rPr lang="en-US" dirty="0"/>
              <a:t>” module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935596-3BEF-491F-B484-8B1B4CED8529}"/>
              </a:ext>
            </a:extLst>
          </p:cNvPr>
          <p:cNvSpPr txBox="1"/>
          <p:nvPr/>
        </p:nvSpPr>
        <p:spPr>
          <a:xfrm>
            <a:off x="2220553" y="3402556"/>
            <a:ext cx="41602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 Nova Cond" panose="020B0506020202020204" pitchFamily="34" charset="0"/>
              </a:rPr>
              <a:t>“</a:t>
            </a:r>
            <a:r>
              <a:rPr lang="en-US" sz="1100" dirty="0" err="1">
                <a:latin typeface="Arial Nova Cond" panose="020B0506020202020204" pitchFamily="34" charset="0"/>
              </a:rPr>
              <a:t>deployment.influxdb.template.json</a:t>
            </a:r>
            <a:r>
              <a:rPr lang="en-US" sz="1100" dirty="0">
                <a:latin typeface="Arial Nova Cond" panose="020B0506020202020204" pitchFamily="34" charset="0"/>
              </a:rPr>
              <a:t>” edge solution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7822946" y="6367208"/>
            <a:ext cx="377684" cy="4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8218185" y="6352427"/>
            <a:ext cx="110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Azure IoT Edge RUNTIME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2780386" y="6407330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Arial Nova Cond" panose="020B0506020202020204" pitchFamily="34" charset="0"/>
              </a:rPr>
              <a:t>CryptoProvider</a:t>
            </a:r>
            <a:endParaRPr lang="en-US" sz="1200" dirty="0">
              <a:latin typeface="Arial Nova Cond" panose="020B0506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54AD928-993B-494D-967D-A7B0BA2DEB1D}"/>
              </a:ext>
            </a:extLst>
          </p:cNvPr>
          <p:cNvGrpSpPr/>
          <p:nvPr/>
        </p:nvGrpSpPr>
        <p:grpSpPr>
          <a:xfrm>
            <a:off x="5588099" y="2456576"/>
            <a:ext cx="2068560" cy="612189"/>
            <a:chOff x="6629364" y="753871"/>
            <a:chExt cx="2068560" cy="612189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144E38D-537F-4D85-B89A-AF08EBD3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29364" y="753871"/>
              <a:ext cx="659280" cy="61218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B4C5FC4-B034-45C3-8083-21E419B9FA1B}"/>
                </a:ext>
              </a:extLst>
            </p:cNvPr>
            <p:cNvSpPr txBox="1"/>
            <p:nvPr/>
          </p:nvSpPr>
          <p:spPr>
            <a:xfrm>
              <a:off x="7081362" y="1084529"/>
              <a:ext cx="16165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Container Apps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B4098B0-34C3-4339-A20B-46D9DF20065A}"/>
              </a:ext>
            </a:extLst>
          </p:cNvPr>
          <p:cNvSpPr txBox="1"/>
          <p:nvPr/>
        </p:nvSpPr>
        <p:spPr>
          <a:xfrm>
            <a:off x="5951914" y="2267068"/>
            <a:ext cx="14897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Arial Nova Cond" panose="020B0506020202020204" pitchFamily="34" charset="0"/>
              </a:rPr>
              <a:t>SecretDeliveryApp</a:t>
            </a:r>
            <a:endParaRPr lang="en-US" sz="1200" dirty="0">
              <a:latin typeface="Arial Nova Cond" panose="020B05060202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FCC4A0C-A699-403A-B571-D7C26546D649}"/>
              </a:ext>
            </a:extLst>
          </p:cNvPr>
          <p:cNvCxnSpPr>
            <a:cxnSpLocks/>
            <a:stCxn id="37" idx="3"/>
            <a:endCxn id="1028" idx="0"/>
          </p:cNvCxnSpPr>
          <p:nvPr/>
        </p:nvCxnSpPr>
        <p:spPr>
          <a:xfrm>
            <a:off x="7656659" y="1986365"/>
            <a:ext cx="1408896" cy="179488"/>
          </a:xfrm>
          <a:prstGeom prst="bentConnector2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4D51C3F-C7E9-4AA4-B71E-51AC03D7EF0A}"/>
              </a:ext>
            </a:extLst>
          </p:cNvPr>
          <p:cNvSpPr txBox="1"/>
          <p:nvPr/>
        </p:nvSpPr>
        <p:spPr>
          <a:xfrm>
            <a:off x="8200630" y="1771225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>
                <a:latin typeface="Arial Nova Cond" panose="020B0506020202020204" pitchFamily="34" charset="0"/>
              </a:rPr>
              <a:t>role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B50947AE-8B6B-4779-BFBA-4A9845D4B9D8}"/>
              </a:ext>
            </a:extLst>
          </p:cNvPr>
          <p:cNvCxnSpPr/>
          <p:nvPr/>
        </p:nvCxnSpPr>
        <p:spPr>
          <a:xfrm flipH="1">
            <a:off x="7597942" y="1127219"/>
            <a:ext cx="602688" cy="704617"/>
          </a:xfrm>
          <a:prstGeom prst="straightConnector1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12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687DD2-4605-4F84-853B-7A106D4D849C}"/>
              </a:ext>
            </a:extLst>
          </p:cNvPr>
          <p:cNvSpPr/>
          <p:nvPr/>
        </p:nvSpPr>
        <p:spPr>
          <a:xfrm>
            <a:off x="6120724" y="195545"/>
            <a:ext cx="1497029" cy="793079"/>
          </a:xfrm>
          <a:prstGeom prst="roundRect">
            <a:avLst>
              <a:gd name="adj" fmla="val 43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 Nova Cond" panose="020B0506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8194357" y="364980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IoT Hub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4125680" y="348490"/>
            <a:ext cx="1063962" cy="472114"/>
            <a:chOff x="2739575" y="834058"/>
            <a:chExt cx="1063962" cy="472114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2739575" y="870060"/>
              <a:ext cx="630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 err="1">
                  <a:latin typeface="Arial Nova Cond" panose="020B0506020202020204" pitchFamily="34" charset="0"/>
                </a:rPr>
                <a:t>KeyVault</a:t>
              </a:r>
              <a:endParaRPr lang="en-US" sz="1000" dirty="0">
                <a:latin typeface="Arial Nova Cond" panose="020B0506020202020204" pitchFamily="34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7619811" y="596368"/>
            <a:ext cx="78224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B4098B0-34C3-4339-A20B-46D9DF20065A}"/>
              </a:ext>
            </a:extLst>
          </p:cNvPr>
          <p:cNvSpPr txBox="1"/>
          <p:nvPr/>
        </p:nvSpPr>
        <p:spPr>
          <a:xfrm>
            <a:off x="6130073" y="457868"/>
            <a:ext cx="14897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Arial Nova Cond" panose="020B0506020202020204" pitchFamily="34" charset="0"/>
              </a:rPr>
              <a:t>SecretDeliveryApp</a:t>
            </a:r>
            <a:endParaRPr lang="en-US" sz="1200" dirty="0">
              <a:latin typeface="Arial Nova Cond" panose="020B0506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8AB8508-DCAB-4C47-B7F2-7953C0F9A2D4}"/>
              </a:ext>
            </a:extLst>
          </p:cNvPr>
          <p:cNvGrpSpPr/>
          <p:nvPr/>
        </p:nvGrpSpPr>
        <p:grpSpPr>
          <a:xfrm>
            <a:off x="2051878" y="3463922"/>
            <a:ext cx="9718567" cy="2935358"/>
            <a:chOff x="354051" y="3047742"/>
            <a:chExt cx="11162207" cy="35836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533D81-AB13-47B8-AFB8-EF7CA3128E98}"/>
                </a:ext>
              </a:extLst>
            </p:cNvPr>
            <p:cNvSpPr/>
            <p:nvPr/>
          </p:nvSpPr>
          <p:spPr>
            <a:xfrm>
              <a:off x="357447" y="3050771"/>
              <a:ext cx="10048115" cy="3580602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ova Cond" panose="020B0506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FA511D-2FFB-4E1A-8CCE-8B7B66A43008}"/>
                </a:ext>
              </a:extLst>
            </p:cNvPr>
            <p:cNvSpPr/>
            <p:nvPr/>
          </p:nvSpPr>
          <p:spPr>
            <a:xfrm>
              <a:off x="1118566" y="3539987"/>
              <a:ext cx="2686431" cy="771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Arial Nova Cond" panose="020B0506020202020204" pitchFamily="34" charset="0"/>
                </a:rPr>
                <a:t>IdentityServiceCryptoProvider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90FAB9F-3673-4D3B-9F1E-B732FB73A1F9}"/>
                </a:ext>
              </a:extLst>
            </p:cNvPr>
            <p:cNvSpPr/>
            <p:nvPr/>
          </p:nvSpPr>
          <p:spPr>
            <a:xfrm>
              <a:off x="1113428" y="4498470"/>
              <a:ext cx="2686431" cy="771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dk1"/>
                  </a:solidFill>
                  <a:latin typeface="Arial Nova Cond" panose="020B0506020202020204" pitchFamily="34" charset="0"/>
                </a:rPr>
                <a:t>WorkloadApiCryptoProvider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B214EC-9D48-48D3-8340-CDDA1F75C3A1}"/>
                </a:ext>
              </a:extLst>
            </p:cNvPr>
            <p:cNvSpPr/>
            <p:nvPr/>
          </p:nvSpPr>
          <p:spPr>
            <a:xfrm>
              <a:off x="1113428" y="5446353"/>
              <a:ext cx="2686431" cy="771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dk1"/>
                  </a:solidFill>
                  <a:latin typeface="Arial Nova Cond" panose="020B0506020202020204" pitchFamily="34" charset="0"/>
                </a:rPr>
                <a:t>AzureKeyVaultCryptoProvider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FF48F8-0259-4C0C-85F0-8774864B07AE}"/>
                </a:ext>
              </a:extLst>
            </p:cNvPr>
            <p:cNvSpPr/>
            <p:nvPr/>
          </p:nvSpPr>
          <p:spPr>
            <a:xfrm>
              <a:off x="4721277" y="4339882"/>
              <a:ext cx="2238838" cy="1099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atin typeface="Arial Nova Cond" panose="020B0506020202020204" pitchFamily="34" charset="0"/>
                </a:rPr>
                <a:t>SecretManagerClient</a:t>
              </a:r>
              <a:endParaRPr lang="en-US" sz="1200" dirty="0">
                <a:latin typeface="Arial Nova Cond" panose="020B050602020202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D3DC314-E595-41EB-A6B4-78217A355FCF}"/>
                </a:ext>
              </a:extLst>
            </p:cNvPr>
            <p:cNvCxnSpPr>
              <a:cxnSpLocks/>
              <a:stCxn id="24" idx="1"/>
              <a:endCxn id="7" idx="3"/>
            </p:cNvCxnSpPr>
            <p:nvPr/>
          </p:nvCxnSpPr>
          <p:spPr>
            <a:xfrm flipH="1" flipV="1">
              <a:off x="3804997" y="3925864"/>
              <a:ext cx="916280" cy="96367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FC5E48-82D7-4C2F-A147-C91793BB7CB6}"/>
                </a:ext>
              </a:extLst>
            </p:cNvPr>
            <p:cNvCxnSpPr>
              <a:cxnSpLocks/>
              <a:stCxn id="24" idx="1"/>
              <a:endCxn id="18" idx="3"/>
            </p:cNvCxnSpPr>
            <p:nvPr/>
          </p:nvCxnSpPr>
          <p:spPr>
            <a:xfrm flipH="1" flipV="1">
              <a:off x="3799859" y="4884347"/>
              <a:ext cx="921418" cy="5193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A280485-871B-4717-9780-4F72D7263FF4}"/>
                </a:ext>
              </a:extLst>
            </p:cNvPr>
            <p:cNvCxnSpPr>
              <a:cxnSpLocks/>
              <a:stCxn id="24" idx="1"/>
              <a:endCxn id="19" idx="3"/>
            </p:cNvCxnSpPr>
            <p:nvPr/>
          </p:nvCxnSpPr>
          <p:spPr>
            <a:xfrm flipH="1">
              <a:off x="3799859" y="4889540"/>
              <a:ext cx="921418" cy="94269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611839-6498-4F46-9AB1-12395C1B8B68}"/>
                </a:ext>
              </a:extLst>
            </p:cNvPr>
            <p:cNvSpPr txBox="1"/>
            <p:nvPr/>
          </p:nvSpPr>
          <p:spPr>
            <a:xfrm>
              <a:off x="3874258" y="4572620"/>
              <a:ext cx="541658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>
                  <a:latin typeface="Arial Nova Cond" panose="020B0506020202020204" pitchFamily="34" charset="0"/>
                </a:rPr>
                <a:t>uses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079C19-D337-4491-9304-23AD33861EB8}"/>
                </a:ext>
              </a:extLst>
            </p:cNvPr>
            <p:cNvSpPr txBox="1"/>
            <p:nvPr/>
          </p:nvSpPr>
          <p:spPr>
            <a:xfrm>
              <a:off x="4145088" y="3991972"/>
              <a:ext cx="541658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 Nova Cond" panose="020B0506020202020204" pitchFamily="34" charset="0"/>
                </a:rPr>
                <a:t>uses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66351E-B304-4A9B-9145-0EA2CBC7F85E}"/>
                </a:ext>
              </a:extLst>
            </p:cNvPr>
            <p:cNvSpPr txBox="1"/>
            <p:nvPr/>
          </p:nvSpPr>
          <p:spPr>
            <a:xfrm>
              <a:off x="5322304" y="3411028"/>
              <a:ext cx="541658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 Nova Cond" panose="020B0506020202020204" pitchFamily="34" charset="0"/>
                </a:rPr>
                <a:t>uses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E69A67-09AA-4906-A208-76D8278FFAB3}"/>
                </a:ext>
              </a:extLst>
            </p:cNvPr>
            <p:cNvSpPr txBox="1"/>
            <p:nvPr/>
          </p:nvSpPr>
          <p:spPr>
            <a:xfrm>
              <a:off x="354051" y="3047742"/>
              <a:ext cx="2381854" cy="338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Arial Nova Cond" panose="020B0506020202020204" pitchFamily="34" charset="0"/>
                </a:rPr>
                <a:t>SecretManager</a:t>
              </a:r>
              <a:r>
                <a:rPr lang="en-US" sz="1200" dirty="0">
                  <a:latin typeface="Arial Nova Cond" panose="020B0506020202020204" pitchFamily="34" charset="0"/>
                </a:rPr>
                <a:t> </a:t>
              </a:r>
              <a:r>
                <a:rPr lang="en-US" sz="1200" dirty="0" err="1">
                  <a:latin typeface="Arial Nova Cond" panose="020B0506020202020204" pitchFamily="34" charset="0"/>
                </a:rPr>
                <a:t>Nuget</a:t>
              </a:r>
              <a:endParaRPr lang="en-US" sz="1200" dirty="0">
                <a:latin typeface="Arial Nova Cond" panose="020B0506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83A095-8066-4B56-A565-E18C2500A805}"/>
                </a:ext>
              </a:extLst>
            </p:cNvPr>
            <p:cNvSpPr txBox="1"/>
            <p:nvPr/>
          </p:nvSpPr>
          <p:spPr>
            <a:xfrm>
              <a:off x="7851251" y="6233648"/>
              <a:ext cx="1952178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 Nova Cond" panose="020B0506020202020204" pitchFamily="34" charset="0"/>
                </a:rPr>
                <a:t>stores encrypted secrets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BA5043-53A3-4D24-BE67-7368FCA06321}"/>
                </a:ext>
              </a:extLst>
            </p:cNvPr>
            <p:cNvSpPr txBox="1"/>
            <p:nvPr/>
          </p:nvSpPr>
          <p:spPr>
            <a:xfrm>
              <a:off x="4105219" y="5333483"/>
              <a:ext cx="541658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 Nova Cond" panose="020B0506020202020204" pitchFamily="34" charset="0"/>
                </a:rPr>
                <a:t>uses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D1631F7-3F89-4174-829B-7FC9DD901F15}"/>
                </a:ext>
              </a:extLst>
            </p:cNvPr>
            <p:cNvCxnSpPr>
              <a:cxnSpLocks/>
              <a:stCxn id="24" idx="3"/>
              <a:endCxn id="46" idx="1"/>
            </p:cNvCxnSpPr>
            <p:nvPr/>
          </p:nvCxnSpPr>
          <p:spPr>
            <a:xfrm flipV="1">
              <a:off x="6960115" y="3934365"/>
              <a:ext cx="928526" cy="95517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9110961-6177-4C89-863E-DC7B30BDC55D}"/>
                </a:ext>
              </a:extLst>
            </p:cNvPr>
            <p:cNvSpPr/>
            <p:nvPr/>
          </p:nvSpPr>
          <p:spPr>
            <a:xfrm>
              <a:off x="7888641" y="3548488"/>
              <a:ext cx="1963851" cy="7717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dk1"/>
                  </a:solidFill>
                  <a:latin typeface="Arial Nova Cond" panose="020B0506020202020204" pitchFamily="34" charset="0"/>
                </a:rPr>
                <a:t>RemoteSecretStore</a:t>
              </a:r>
              <a:endParaRPr lang="en-US" sz="1200">
                <a:solidFill>
                  <a:schemeClr val="dk1"/>
                </a:solidFill>
                <a:latin typeface="Arial Nova Cond" panose="020B0506020202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53B2C51-89DF-41A7-92CB-427339DBFCF4}"/>
                </a:ext>
              </a:extLst>
            </p:cNvPr>
            <p:cNvSpPr/>
            <p:nvPr/>
          </p:nvSpPr>
          <p:spPr>
            <a:xfrm>
              <a:off x="7883503" y="4506971"/>
              <a:ext cx="1963851" cy="7717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dk1"/>
                  </a:solidFill>
                  <a:latin typeface="Arial Nova Cond" panose="020B0506020202020204" pitchFamily="34" charset="0"/>
                </a:rPr>
                <a:t>FileSecretStore</a:t>
              </a:r>
              <a:endParaRPr lang="en-US" sz="1200">
                <a:solidFill>
                  <a:schemeClr val="dk1"/>
                </a:solidFill>
                <a:latin typeface="Arial Nova Cond" panose="020B0506020202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6C07302-B6A3-4F9E-A694-8CEAA2A1A13F}"/>
                </a:ext>
              </a:extLst>
            </p:cNvPr>
            <p:cNvSpPr/>
            <p:nvPr/>
          </p:nvSpPr>
          <p:spPr>
            <a:xfrm>
              <a:off x="7883503" y="5454854"/>
              <a:ext cx="1963851" cy="7717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dk1"/>
                  </a:solidFill>
                  <a:latin typeface="Arial Nova Cond" panose="020B0506020202020204" pitchFamily="34" charset="0"/>
                </a:rPr>
                <a:t>InMemorySecretStore</a:t>
              </a:r>
              <a:endParaRPr lang="en-US" sz="1200">
                <a:solidFill>
                  <a:schemeClr val="dk1"/>
                </a:solidFill>
                <a:latin typeface="Arial Nova Cond" panose="020B0506020202020204" pitchFamily="34" charset="0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EAAADBD-3E31-483D-BA54-594106561DAD}"/>
                </a:ext>
              </a:extLst>
            </p:cNvPr>
            <p:cNvCxnSpPr>
              <a:cxnSpLocks/>
              <a:stCxn id="24" idx="3"/>
              <a:endCxn id="48" idx="1"/>
            </p:cNvCxnSpPr>
            <p:nvPr/>
          </p:nvCxnSpPr>
          <p:spPr>
            <a:xfrm>
              <a:off x="6960115" y="4889540"/>
              <a:ext cx="923388" cy="95119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BF17B72-9E20-483C-BE3F-9722172B1864}"/>
                </a:ext>
              </a:extLst>
            </p:cNvPr>
            <p:cNvCxnSpPr>
              <a:cxnSpLocks/>
              <a:stCxn id="24" idx="3"/>
              <a:endCxn id="47" idx="1"/>
            </p:cNvCxnSpPr>
            <p:nvPr/>
          </p:nvCxnSpPr>
          <p:spPr>
            <a:xfrm>
              <a:off x="6960115" y="4889540"/>
              <a:ext cx="923388" cy="330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EC6C0C5-2D3B-49BC-8323-BB736919F701}"/>
                </a:ext>
              </a:extLst>
            </p:cNvPr>
            <p:cNvSpPr txBox="1"/>
            <p:nvPr/>
          </p:nvSpPr>
          <p:spPr>
            <a:xfrm>
              <a:off x="7293186" y="4599398"/>
              <a:ext cx="541658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 Nova Cond" panose="020B0506020202020204" pitchFamily="34" charset="0"/>
                </a:rPr>
                <a:t>uses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6CFE3C-8A93-49D9-8BE8-3097905CA8FA}"/>
                </a:ext>
              </a:extLst>
            </p:cNvPr>
            <p:cNvSpPr txBox="1"/>
            <p:nvPr/>
          </p:nvSpPr>
          <p:spPr>
            <a:xfrm>
              <a:off x="7034514" y="4011187"/>
              <a:ext cx="541658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 Nova Cond" panose="020B0506020202020204" pitchFamily="34" charset="0"/>
                </a:rPr>
                <a:t>uses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0F82517-9857-41E2-A67D-3C336F002D6A}"/>
                </a:ext>
              </a:extLst>
            </p:cNvPr>
            <p:cNvSpPr txBox="1"/>
            <p:nvPr/>
          </p:nvSpPr>
          <p:spPr>
            <a:xfrm>
              <a:off x="7015718" y="5355832"/>
              <a:ext cx="541658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Arial Nova Cond" panose="020B0506020202020204" pitchFamily="34" charset="0"/>
                </a:rPr>
                <a:t>uses</a:t>
              </a:r>
            </a:p>
          </p:txBody>
        </p:sp>
        <p:sp>
          <p:nvSpPr>
            <p:cNvPr id="59" name="Cylinder 58">
              <a:extLst>
                <a:ext uri="{FF2B5EF4-FFF2-40B4-BE49-F238E27FC236}">
                  <a16:creationId xmlns:a16="http://schemas.microsoft.com/office/drawing/2014/main" id="{E5B6A02C-84BF-4D20-98C4-BED9ADC8595C}"/>
                </a:ext>
              </a:extLst>
            </p:cNvPr>
            <p:cNvSpPr/>
            <p:nvPr/>
          </p:nvSpPr>
          <p:spPr>
            <a:xfrm>
              <a:off x="10706123" y="4499201"/>
              <a:ext cx="810135" cy="794849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  <a:latin typeface="Arial Nova Cond" panose="020B0506020202020204" pitchFamily="34" charset="0"/>
                </a:rPr>
                <a:t>File</a:t>
              </a:r>
              <a:br>
                <a:rPr lang="en-US" sz="1200" dirty="0">
                  <a:solidFill>
                    <a:schemeClr val="dk1"/>
                  </a:solidFill>
                  <a:latin typeface="Arial Nova Cond" panose="020B0506020202020204" pitchFamily="34" charset="0"/>
                </a:rPr>
              </a:br>
              <a:r>
                <a:rPr lang="en-US" sz="1200" dirty="0">
                  <a:solidFill>
                    <a:schemeClr val="dk1"/>
                  </a:solidFill>
                  <a:latin typeface="Arial Nova Cond" panose="020B0506020202020204" pitchFamily="34" charset="0"/>
                </a:rPr>
                <a:t>System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DA68427-E302-4655-9E29-31DAF6D25098}"/>
                </a:ext>
              </a:extLst>
            </p:cNvPr>
            <p:cNvCxnSpPr>
              <a:cxnSpLocks/>
              <a:stCxn id="47" idx="3"/>
              <a:endCxn id="59" idx="2"/>
            </p:cNvCxnSpPr>
            <p:nvPr/>
          </p:nvCxnSpPr>
          <p:spPr>
            <a:xfrm>
              <a:off x="9847354" y="4892848"/>
              <a:ext cx="858769" cy="377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8810AE9-4A8C-497C-AF82-0C54CCF46553}"/>
                </a:ext>
              </a:extLst>
            </p:cNvPr>
            <p:cNvSpPr txBox="1"/>
            <p:nvPr/>
          </p:nvSpPr>
          <p:spPr>
            <a:xfrm>
              <a:off x="1478699" y="6255652"/>
              <a:ext cx="1872789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 Nova Cond" panose="020B0506020202020204" pitchFamily="34" charset="0"/>
                </a:rPr>
                <a:t>encrypt/decrypt secrets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D2E9B0-B05D-4F23-A971-9D7858293162}"/>
              </a:ext>
            </a:extLst>
          </p:cNvPr>
          <p:cNvCxnSpPr>
            <a:cxnSpLocks/>
          </p:cNvCxnSpPr>
          <p:nvPr/>
        </p:nvCxnSpPr>
        <p:spPr>
          <a:xfrm>
            <a:off x="5257821" y="584547"/>
            <a:ext cx="838179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5E5ABA-DE58-4122-B719-5D8B82D0B491}"/>
              </a:ext>
            </a:extLst>
          </p:cNvPr>
          <p:cNvSpPr/>
          <p:nvPr/>
        </p:nvSpPr>
        <p:spPr>
          <a:xfrm>
            <a:off x="2051878" y="1973177"/>
            <a:ext cx="8748564" cy="7421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ova Cond" panose="020B0506020202020204" pitchFamily="34" charset="0"/>
              </a:rPr>
              <a:t>your application consuming the secrets</a:t>
            </a:r>
          </a:p>
          <a:p>
            <a:pPr algn="ctr"/>
            <a:r>
              <a:rPr lang="en-US" sz="1200" dirty="0">
                <a:latin typeface="Arial Nova Cond" panose="020B0506020202020204" pitchFamily="34" charset="0"/>
              </a:rPr>
              <a:t>(IoT Edge module, host-level application, …)</a:t>
            </a:r>
            <a:endParaRPr lang="en-US" dirty="0">
              <a:latin typeface="Arial Nova Cond" panose="020B0506020202020204" pitchFamily="34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1135C26-54E3-4740-80D8-786545330F6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819324" y="2715325"/>
            <a:ext cx="9596" cy="180699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2" descr="See the source image">
            <a:extLst>
              <a:ext uri="{FF2B5EF4-FFF2-40B4-BE49-F238E27FC236}">
                <a16:creationId xmlns:a16="http://schemas.microsoft.com/office/drawing/2014/main" id="{20ADA1AE-366D-433C-893B-98864B38B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057556" y="4775154"/>
            <a:ext cx="377684" cy="4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80B08FFC-D9C3-447B-A632-4E8BF6DD536E}"/>
              </a:ext>
            </a:extLst>
          </p:cNvPr>
          <p:cNvSpPr txBox="1"/>
          <p:nvPr/>
        </p:nvSpPr>
        <p:spPr>
          <a:xfrm>
            <a:off x="-351648" y="4775976"/>
            <a:ext cx="14591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dk1"/>
                </a:solidFill>
                <a:latin typeface="Arial Nova Cond" panose="020B0506020202020204" pitchFamily="34" charset="0"/>
              </a:rPr>
              <a:t>Azure IoT Edge </a:t>
            </a:r>
            <a:br>
              <a:rPr lang="en-US" sz="1100" dirty="0">
                <a:solidFill>
                  <a:schemeClr val="dk1"/>
                </a:solidFill>
                <a:latin typeface="Arial Nova Cond" panose="020B0506020202020204" pitchFamily="34" charset="0"/>
              </a:rPr>
            </a:br>
            <a:r>
              <a:rPr lang="en-US" sz="1100" dirty="0">
                <a:solidFill>
                  <a:schemeClr val="dk1"/>
                </a:solidFill>
                <a:latin typeface="Arial Nova Cond" panose="020B0506020202020204" pitchFamily="34" charset="0"/>
              </a:rPr>
              <a:t>1.1+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6283CB0-C72F-4E42-B8AC-2FFDAB4D01B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649032" y="4968288"/>
            <a:ext cx="1064011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177AD9C-3286-445E-A3BF-5A0E9BFA70BA}"/>
              </a:ext>
            </a:extLst>
          </p:cNvPr>
          <p:cNvSpPr txBox="1"/>
          <p:nvPr/>
        </p:nvSpPr>
        <p:spPr>
          <a:xfrm>
            <a:off x="2074141" y="473488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uses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105846D1-DB67-42F0-A01E-0072F3F7EEE7}"/>
              </a:ext>
            </a:extLst>
          </p:cNvPr>
          <p:cNvSpPr txBox="1"/>
          <p:nvPr/>
        </p:nvSpPr>
        <p:spPr>
          <a:xfrm>
            <a:off x="62982" y="4168008"/>
            <a:ext cx="185046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>
                <a:solidFill>
                  <a:schemeClr val="dk1"/>
                </a:solidFill>
                <a:latin typeface="Arial Nova Cond" panose="020B0506020202020204" pitchFamily="34" charset="0"/>
              </a:defRPr>
            </a:lvl1pPr>
          </a:lstStyle>
          <a:p>
            <a:r>
              <a:rPr lang="en-US" dirty="0"/>
              <a:t>(or the </a:t>
            </a:r>
            <a:r>
              <a:rPr lang="en-US" dirty="0" err="1"/>
              <a:t>iot</a:t>
            </a:r>
            <a:r>
              <a:rPr lang="en-US" dirty="0"/>
              <a:t>-identity-service stand-alone component)</a:t>
            </a:r>
          </a:p>
        </p:txBody>
      </p:sp>
      <p:pic>
        <p:nvPicPr>
          <p:cNvPr id="1025" name="Picture 2" descr="See the source image">
            <a:extLst>
              <a:ext uri="{FF2B5EF4-FFF2-40B4-BE49-F238E27FC236}">
                <a16:creationId xmlns:a16="http://schemas.microsoft.com/office/drawing/2014/main" id="{97850453-D0F0-413E-A50E-2E9EBFB530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048836" y="3821008"/>
            <a:ext cx="377684" cy="4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DD951993-8670-48D0-BA40-A7101564F4C7}"/>
              </a:ext>
            </a:extLst>
          </p:cNvPr>
          <p:cNvSpPr txBox="1"/>
          <p:nvPr/>
        </p:nvSpPr>
        <p:spPr>
          <a:xfrm>
            <a:off x="74195" y="3821830"/>
            <a:ext cx="10245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dk1"/>
                </a:solidFill>
                <a:latin typeface="Arial Nova Cond" panose="020B0506020202020204" pitchFamily="34" charset="0"/>
              </a:rPr>
              <a:t>Azure IoT Edge </a:t>
            </a:r>
            <a:br>
              <a:rPr lang="en-US" sz="1100" dirty="0">
                <a:solidFill>
                  <a:schemeClr val="dk1"/>
                </a:solidFill>
                <a:latin typeface="Arial Nova Cond" panose="020B0506020202020204" pitchFamily="34" charset="0"/>
              </a:rPr>
            </a:br>
            <a:r>
              <a:rPr lang="en-US" sz="1100" dirty="0">
                <a:solidFill>
                  <a:schemeClr val="dk1"/>
                </a:solidFill>
                <a:latin typeface="Arial Nova Cond" panose="020B0506020202020204" pitchFamily="34" charset="0"/>
              </a:rPr>
              <a:t>1.2+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F8FC3665-968B-4E22-BF6A-93EDE05DADA3}"/>
              </a:ext>
            </a:extLst>
          </p:cNvPr>
          <p:cNvCxnSpPr>
            <a:cxnSpLocks/>
          </p:cNvCxnSpPr>
          <p:nvPr/>
        </p:nvCxnSpPr>
        <p:spPr>
          <a:xfrm flipH="1">
            <a:off x="1649032" y="4183193"/>
            <a:ext cx="1072853" cy="696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DB298EF6-CAC2-4911-8468-2F1AF8E84DF5}"/>
              </a:ext>
            </a:extLst>
          </p:cNvPr>
          <p:cNvSpPr txBox="1"/>
          <p:nvPr/>
        </p:nvSpPr>
        <p:spPr>
          <a:xfrm>
            <a:off x="2082983" y="3949791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uses</a:t>
            </a:r>
          </a:p>
        </p:txBody>
      </p: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4AF48FF1-4617-4A7A-9D6E-F105AE415F36}"/>
              </a:ext>
            </a:extLst>
          </p:cNvPr>
          <p:cNvCxnSpPr>
            <a:cxnSpLocks/>
          </p:cNvCxnSpPr>
          <p:nvPr/>
        </p:nvCxnSpPr>
        <p:spPr>
          <a:xfrm flipH="1">
            <a:off x="1644559" y="5744701"/>
            <a:ext cx="1064011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16933550-568B-416C-BDF9-1A6CFF1F36F4}"/>
              </a:ext>
            </a:extLst>
          </p:cNvPr>
          <p:cNvSpPr txBox="1"/>
          <p:nvPr/>
        </p:nvSpPr>
        <p:spPr>
          <a:xfrm>
            <a:off x="2069668" y="5511299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uses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22B069D-CED1-4E03-8402-E6577DA91F84}"/>
              </a:ext>
            </a:extLst>
          </p:cNvPr>
          <p:cNvGrpSpPr/>
          <p:nvPr/>
        </p:nvGrpSpPr>
        <p:grpSpPr>
          <a:xfrm>
            <a:off x="474572" y="5530067"/>
            <a:ext cx="970254" cy="414730"/>
            <a:chOff x="2828278" y="890395"/>
            <a:chExt cx="970254" cy="414730"/>
          </a:xfrm>
        </p:grpSpPr>
        <p:pic>
          <p:nvPicPr>
            <p:cNvPr id="160" name="Picture 4" descr="See related image detail">
              <a:extLst>
                <a:ext uri="{FF2B5EF4-FFF2-40B4-BE49-F238E27FC236}">
                  <a16:creationId xmlns:a16="http://schemas.microsoft.com/office/drawing/2014/main" id="{4B07E0CD-4570-436B-9382-766228B1C2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4023" y="904930"/>
              <a:ext cx="364509" cy="400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5C2AC13-28AD-4C79-AC2C-908A422B93AC}"/>
                </a:ext>
              </a:extLst>
            </p:cNvPr>
            <p:cNvSpPr txBox="1"/>
            <p:nvPr/>
          </p:nvSpPr>
          <p:spPr>
            <a:xfrm>
              <a:off x="2828278" y="890395"/>
              <a:ext cx="630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 Nova Cond" panose="020B0506020202020204" pitchFamily="34" charset="0"/>
                </a:rPr>
                <a:t>Azure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 err="1">
                  <a:latin typeface="Arial Nova Cond" panose="020B0506020202020204" pitchFamily="34" charset="0"/>
                </a:rPr>
                <a:t>KeyVault</a:t>
              </a:r>
              <a:endParaRPr lang="en-US" sz="1000" dirty="0">
                <a:latin typeface="Arial Nova Cond" panose="020B0506020202020204" pitchFamily="34" charset="0"/>
              </a:endParaRPr>
            </a:p>
          </p:txBody>
        </p:sp>
      </p:grp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6E3BB8F-D79B-4CAC-9CAB-2A8836DCBDD5}"/>
              </a:ext>
            </a:extLst>
          </p:cNvPr>
          <p:cNvSpPr txBox="1"/>
          <p:nvPr/>
        </p:nvSpPr>
        <p:spPr>
          <a:xfrm>
            <a:off x="6828920" y="2811692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 Nova Cond" panose="020B0506020202020204" pitchFamily="34" charset="0"/>
              </a:rPr>
              <a:t>CryptoProvider</a:t>
            </a:r>
            <a:r>
              <a:rPr lang="en-US" sz="1200" dirty="0">
                <a:latin typeface="Arial Nova Cond" panose="020B0506020202020204" pitchFamily="34" charset="0"/>
              </a:rPr>
              <a:t> defined through ENVs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894C1651-8B66-4E7B-93FC-E50A4F0B8DB7}"/>
              </a:ext>
            </a:extLst>
          </p:cNvPr>
          <p:cNvSpPr txBox="1"/>
          <p:nvPr/>
        </p:nvSpPr>
        <p:spPr>
          <a:xfrm>
            <a:off x="6828920" y="3024152"/>
            <a:ext cx="2285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 Nova Cond" panose="020B0506020202020204" pitchFamily="34" charset="0"/>
              </a:rPr>
              <a:t>SecretStore</a:t>
            </a:r>
            <a:r>
              <a:rPr lang="en-US" sz="1200" dirty="0">
                <a:latin typeface="Arial Nova Cond" panose="020B0506020202020204" pitchFamily="34" charset="0"/>
              </a:rPr>
              <a:t> defined through code</a:t>
            </a: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238F98FF-6EB0-4C51-B072-91D11F55E4B0}"/>
              </a:ext>
            </a:extLst>
          </p:cNvPr>
          <p:cNvSpPr/>
          <p:nvPr/>
        </p:nvSpPr>
        <p:spPr>
          <a:xfrm>
            <a:off x="156412" y="1630044"/>
            <a:ext cx="11905230" cy="933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04F4B08-2120-48C8-9BAD-B5B8C7F6F445}"/>
              </a:ext>
            </a:extLst>
          </p:cNvPr>
          <p:cNvCxnSpPr>
            <a:cxnSpLocks/>
            <a:stCxn id="46" idx="3"/>
            <a:endCxn id="1032" idx="3"/>
          </p:cNvCxnSpPr>
          <p:nvPr/>
        </p:nvCxnSpPr>
        <p:spPr>
          <a:xfrm flipH="1" flipV="1">
            <a:off x="8910987" y="600219"/>
            <a:ext cx="1410872" cy="3589937"/>
          </a:xfrm>
          <a:prstGeom prst="bentConnector3">
            <a:avLst>
              <a:gd name="adj1" fmla="val -80588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Oval 1053">
            <a:extLst>
              <a:ext uri="{FF2B5EF4-FFF2-40B4-BE49-F238E27FC236}">
                <a16:creationId xmlns:a16="http://schemas.microsoft.com/office/drawing/2014/main" id="{41983FA8-ADF5-4C9A-9EB8-20A60176584F}"/>
              </a:ext>
            </a:extLst>
          </p:cNvPr>
          <p:cNvSpPr/>
          <p:nvPr/>
        </p:nvSpPr>
        <p:spPr>
          <a:xfrm>
            <a:off x="1835921" y="3463922"/>
            <a:ext cx="270710" cy="276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Nova Cond" panose="020B0506020202020204" pitchFamily="34" charset="0"/>
              </a:rPr>
              <a:t>1</a:t>
            </a:r>
            <a:endParaRPr lang="en-US" dirty="0">
              <a:latin typeface="Arial Nova Cond" panose="020B0506020202020204" pitchFamily="34" charset="0"/>
            </a:endParaRPr>
          </a:p>
        </p:txBody>
      </p:sp>
      <p:sp>
        <p:nvSpPr>
          <p:cNvPr id="1055" name="Oval 1054">
            <a:extLst>
              <a:ext uri="{FF2B5EF4-FFF2-40B4-BE49-F238E27FC236}">
                <a16:creationId xmlns:a16="http://schemas.microsoft.com/office/drawing/2014/main" id="{BE69717C-09DA-45B6-909B-6DB3888F9C31}"/>
              </a:ext>
            </a:extLst>
          </p:cNvPr>
          <p:cNvSpPr/>
          <p:nvPr/>
        </p:nvSpPr>
        <p:spPr>
          <a:xfrm>
            <a:off x="5994718" y="790028"/>
            <a:ext cx="270710" cy="276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Nova Cond" panose="020B0506020202020204" pitchFamily="34" charset="0"/>
              </a:rPr>
              <a:t>2</a:t>
            </a:r>
            <a:endParaRPr lang="en-US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93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D4D09A-A4F7-4373-B930-F3B92E3871E0}"/>
              </a:ext>
            </a:extLst>
          </p:cNvPr>
          <p:cNvSpPr/>
          <p:nvPr/>
        </p:nvSpPr>
        <p:spPr>
          <a:xfrm>
            <a:off x="4071932" y="652057"/>
            <a:ext cx="1769023" cy="573944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07A90C-EC9D-4BBE-85BD-0AF812102DA1}"/>
              </a:ext>
            </a:extLst>
          </p:cNvPr>
          <p:cNvSpPr/>
          <p:nvPr/>
        </p:nvSpPr>
        <p:spPr>
          <a:xfrm>
            <a:off x="1714499" y="1683547"/>
            <a:ext cx="8484975" cy="1745454"/>
          </a:xfrm>
          <a:prstGeom prst="rect">
            <a:avLst/>
          </a:prstGeom>
          <a:ln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95378-DF03-4159-8328-A54FA2FDB740}"/>
              </a:ext>
            </a:extLst>
          </p:cNvPr>
          <p:cNvSpPr txBox="1"/>
          <p:nvPr/>
        </p:nvSpPr>
        <p:spPr>
          <a:xfrm>
            <a:off x="1714499" y="1412803"/>
            <a:ext cx="1220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deployAll.sh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687DD2-4605-4F84-853B-7A106D4D849C}"/>
              </a:ext>
            </a:extLst>
          </p:cNvPr>
          <p:cNvSpPr/>
          <p:nvPr/>
        </p:nvSpPr>
        <p:spPr>
          <a:xfrm>
            <a:off x="5944623" y="2033024"/>
            <a:ext cx="1497029" cy="793079"/>
          </a:xfrm>
          <a:prstGeom prst="roundRect">
            <a:avLst>
              <a:gd name="adj" fmla="val 43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 Nova Cond" panose="020B0506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071932" y="721507"/>
            <a:ext cx="1629482" cy="479216"/>
            <a:chOff x="3642607" y="841206"/>
            <a:chExt cx="1629482" cy="479216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3642607" y="846808"/>
              <a:ext cx="11288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>
                  <a:latin typeface="Arial Nova Cond" panose="020B0506020202020204" pitchFamily="34" charset="0"/>
                </a:rPr>
                <a:t>Container Registry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1784599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8806705" y="2804067"/>
            <a:ext cx="1265913" cy="445047"/>
            <a:chOff x="9732893" y="848054"/>
            <a:chExt cx="1265913" cy="44504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10131261" y="848054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>
                  <a:latin typeface="Arial Nova Cond" panose="020B0506020202020204" pitchFamily="34" charset="0"/>
                </a:rPr>
                <a:t>Azure </a:t>
              </a:r>
              <a:br>
                <a:rPr lang="en-US" dirty="0">
                  <a:latin typeface="Arial Nova Cond" panose="020B0506020202020204" pitchFamily="34" charset="0"/>
                </a:rPr>
              </a:br>
              <a:r>
                <a:rPr lang="en-US" dirty="0">
                  <a:latin typeface="Arial Nova Cond" panose="020B0506020202020204" pitchFamily="34" charset="0"/>
                </a:rPr>
                <a:t>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541979" y="2318729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850547" y="2165853"/>
            <a:ext cx="1028669" cy="472114"/>
            <a:chOff x="3373522" y="834058"/>
            <a:chExt cx="1028669" cy="472114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771890" y="858449"/>
              <a:ext cx="630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 err="1">
                  <a:latin typeface="Arial Nova Cond" panose="020B0506020202020204" pitchFamily="34" charset="0"/>
                </a:rPr>
                <a:t>KeyVault</a:t>
              </a:r>
              <a:endParaRPr lang="en-US" sz="1000" dirty="0">
                <a:latin typeface="Arial Nova Cond" panose="020B0506020202020204" pitchFamily="34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cxnSpLocks/>
            <a:stCxn id="72" idx="3"/>
            <a:endCxn id="1028" idx="1"/>
          </p:cNvCxnSpPr>
          <p:nvPr/>
        </p:nvCxnSpPr>
        <p:spPr>
          <a:xfrm flipV="1">
            <a:off x="7441652" y="2401910"/>
            <a:ext cx="1408895" cy="3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7916640" y="304018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 Nova Cond" panose="020B0506020202020204" pitchFamily="34" charset="0"/>
              </a:rPr>
              <a:t>AUDIT LOGS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986229" y="2199276"/>
            <a:ext cx="9647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>
                <a:latin typeface="Arial Nova Cond" panose="020B0506020202020204" pitchFamily="34" charset="0"/>
              </a:rPr>
              <a:t>SECRETS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312784" y="2364998"/>
            <a:ext cx="1466658" cy="246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  <a:endCxn id="13" idx="1"/>
          </p:cNvCxnSpPr>
          <p:nvPr/>
        </p:nvCxnSpPr>
        <p:spPr>
          <a:xfrm flipV="1">
            <a:off x="4364422" y="2429564"/>
            <a:ext cx="1580201" cy="181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563000" y="2140894"/>
            <a:ext cx="335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8072563" y="644396"/>
            <a:ext cx="1458136" cy="543437"/>
            <a:chOff x="4441224" y="358243"/>
            <a:chExt cx="1458136" cy="543437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901971" y="445933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>
                  <a:latin typeface="Arial Nova Cond" panose="020B0506020202020204" pitchFamily="34" charset="0"/>
                </a:rPr>
                <a:t>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1030" idx="2"/>
          </p:cNvCxnSpPr>
          <p:nvPr/>
        </p:nvCxnSpPr>
        <p:spPr>
          <a:xfrm rot="16200000" flipH="1">
            <a:off x="5421525" y="1204572"/>
            <a:ext cx="820623" cy="8129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4574194" y="1200721"/>
            <a:ext cx="901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latin typeface="Arial Nova Cond" panose="020B0506020202020204" pitchFamily="34" charset="0"/>
              </a:rPr>
              <a:t>APP IMAGE PULL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9FABF8EA-A0B1-4B1E-AB68-3A9895C3F009}"/>
              </a:ext>
            </a:extLst>
          </p:cNvPr>
          <p:cNvCxnSpPr>
            <a:cxnSpLocks/>
            <a:endCxn id="1036" idx="1"/>
          </p:cNvCxnSpPr>
          <p:nvPr/>
        </p:nvCxnSpPr>
        <p:spPr>
          <a:xfrm>
            <a:off x="7463560" y="2572738"/>
            <a:ext cx="1343145" cy="4613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CE497F-9CBA-4588-A3F3-812EAE5F16B5}"/>
              </a:ext>
            </a:extLst>
          </p:cNvPr>
          <p:cNvGrpSpPr/>
          <p:nvPr/>
        </p:nvGrpSpPr>
        <p:grpSpPr>
          <a:xfrm>
            <a:off x="6351808" y="1831836"/>
            <a:ext cx="1304851" cy="309058"/>
            <a:chOff x="9891239" y="2672994"/>
            <a:chExt cx="1304851" cy="30905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123938A-CC83-4815-AAFE-2EEB2D9A0FED}"/>
                </a:ext>
              </a:extLst>
            </p:cNvPr>
            <p:cNvSpPr txBox="1"/>
            <p:nvPr/>
          </p:nvSpPr>
          <p:spPr>
            <a:xfrm>
              <a:off x="9891239" y="2683553"/>
              <a:ext cx="10329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pPr algn="r"/>
              <a:r>
                <a:rPr lang="en-US" sz="800" dirty="0">
                  <a:latin typeface="Arial Nova Cond" panose="020B0506020202020204" pitchFamily="34" charset="0"/>
                </a:rPr>
                <a:t>Service Principal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FE0D012-38B4-4F64-826A-10B63FE2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7712"/>
            <a:stretch/>
          </p:blipFill>
          <p:spPr>
            <a:xfrm>
              <a:off x="10853037" y="2672994"/>
              <a:ext cx="343053" cy="309058"/>
            </a:xfrm>
            <a:prstGeom prst="rect">
              <a:avLst/>
            </a:prstGeom>
          </p:spPr>
        </p:pic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5812B80-F87B-4D13-85CE-4D773FA65B15}"/>
              </a:ext>
            </a:extLst>
          </p:cNvPr>
          <p:cNvCxnSpPr>
            <a:cxnSpLocks/>
            <a:stCxn id="37" idx="0"/>
            <a:endCxn id="1030" idx="3"/>
          </p:cNvCxnSpPr>
          <p:nvPr/>
        </p:nvCxnSpPr>
        <p:spPr>
          <a:xfrm rot="16200000" flipV="1">
            <a:off x="6157914" y="504616"/>
            <a:ext cx="870721" cy="1783719"/>
          </a:xfrm>
          <a:prstGeom prst="bentConnector2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787A1DF-D659-4A42-A7BD-C539F9891149}"/>
              </a:ext>
            </a:extLst>
          </p:cNvPr>
          <p:cNvSpPr txBox="1"/>
          <p:nvPr/>
        </p:nvSpPr>
        <p:spPr>
          <a:xfrm>
            <a:off x="6156261" y="729048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err="1">
                <a:latin typeface="Arial Nova Cond" panose="020B0506020202020204" pitchFamily="34" charset="0"/>
              </a:rPr>
              <a:t>AcrPull</a:t>
            </a:r>
            <a:r>
              <a:rPr lang="en-US" dirty="0">
                <a:latin typeface="Arial Nova Cond" panose="020B0506020202020204" pitchFamily="34" charset="0"/>
              </a:rPr>
              <a:t> role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54AD928-993B-494D-967D-A7B0BA2DEB1D}"/>
              </a:ext>
            </a:extLst>
          </p:cNvPr>
          <p:cNvGrpSpPr/>
          <p:nvPr/>
        </p:nvGrpSpPr>
        <p:grpSpPr>
          <a:xfrm>
            <a:off x="5588099" y="2456576"/>
            <a:ext cx="2068560" cy="612189"/>
            <a:chOff x="6629364" y="753871"/>
            <a:chExt cx="2068560" cy="612189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144E38D-537F-4D85-B89A-AF08EBD3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29364" y="753871"/>
              <a:ext cx="659280" cy="61218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B4C5FC4-B034-45C3-8083-21E419B9FA1B}"/>
                </a:ext>
              </a:extLst>
            </p:cNvPr>
            <p:cNvSpPr txBox="1"/>
            <p:nvPr/>
          </p:nvSpPr>
          <p:spPr>
            <a:xfrm>
              <a:off x="7081362" y="1084529"/>
              <a:ext cx="16165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Container Apps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B4098B0-34C3-4339-A20B-46D9DF20065A}"/>
              </a:ext>
            </a:extLst>
          </p:cNvPr>
          <p:cNvSpPr txBox="1"/>
          <p:nvPr/>
        </p:nvSpPr>
        <p:spPr>
          <a:xfrm>
            <a:off x="5951914" y="2267068"/>
            <a:ext cx="14897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Arial Nova Cond" panose="020B0506020202020204" pitchFamily="34" charset="0"/>
              </a:rPr>
              <a:t>SecretDeliveryApp</a:t>
            </a:r>
            <a:endParaRPr lang="en-US" sz="1200" dirty="0">
              <a:latin typeface="Arial Nova Cond" panose="020B05060202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FCC4A0C-A699-403A-B571-D7C26546D649}"/>
              </a:ext>
            </a:extLst>
          </p:cNvPr>
          <p:cNvCxnSpPr>
            <a:cxnSpLocks/>
            <a:stCxn id="37" idx="3"/>
            <a:endCxn id="1028" idx="0"/>
          </p:cNvCxnSpPr>
          <p:nvPr/>
        </p:nvCxnSpPr>
        <p:spPr>
          <a:xfrm>
            <a:off x="7656659" y="1986365"/>
            <a:ext cx="1408896" cy="179488"/>
          </a:xfrm>
          <a:prstGeom prst="bentConnector2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4D51C3F-C7E9-4AA4-B71E-51AC03D7EF0A}"/>
              </a:ext>
            </a:extLst>
          </p:cNvPr>
          <p:cNvSpPr txBox="1"/>
          <p:nvPr/>
        </p:nvSpPr>
        <p:spPr>
          <a:xfrm>
            <a:off x="8200630" y="1771225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>
                <a:latin typeface="Arial Nova Cond" panose="020B0506020202020204" pitchFamily="34" charset="0"/>
              </a:rPr>
              <a:t>role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B50947AE-8B6B-4779-BFBA-4A9845D4B9D8}"/>
              </a:ext>
            </a:extLst>
          </p:cNvPr>
          <p:cNvCxnSpPr/>
          <p:nvPr/>
        </p:nvCxnSpPr>
        <p:spPr>
          <a:xfrm flipH="1">
            <a:off x="7597942" y="1127219"/>
            <a:ext cx="602688" cy="704617"/>
          </a:xfrm>
          <a:prstGeom prst="straightConnector1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6425E3-E197-4017-898D-8EBCC66D4619}"/>
              </a:ext>
            </a:extLst>
          </p:cNvPr>
          <p:cNvSpPr txBox="1"/>
          <p:nvPr/>
        </p:nvSpPr>
        <p:spPr>
          <a:xfrm>
            <a:off x="3960294" y="399100"/>
            <a:ext cx="1801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PRE-REQUISITE</a:t>
            </a:r>
          </a:p>
        </p:txBody>
      </p:sp>
    </p:spTree>
    <p:extLst>
      <p:ext uri="{BB962C8B-B14F-4D97-AF65-F5344CB8AC3E}">
        <p14:creationId xmlns:p14="http://schemas.microsoft.com/office/powerpoint/2010/main" val="187386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92ED1F-A13D-499D-A637-9984772E8E7D}"/>
              </a:ext>
            </a:extLst>
          </p:cNvPr>
          <p:cNvSpPr/>
          <p:nvPr/>
        </p:nvSpPr>
        <p:spPr>
          <a:xfrm>
            <a:off x="1820694" y="1922535"/>
            <a:ext cx="8162580" cy="2308041"/>
          </a:xfrm>
          <a:prstGeom prst="roundRect">
            <a:avLst>
              <a:gd name="adj" fmla="val 434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A48BBF-9AA8-4F23-8008-FFADE16634A3}"/>
              </a:ext>
            </a:extLst>
          </p:cNvPr>
          <p:cNvSpPr/>
          <p:nvPr/>
        </p:nvSpPr>
        <p:spPr>
          <a:xfrm>
            <a:off x="7066957" y="2223663"/>
            <a:ext cx="1721853" cy="932195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0E603C-C70B-4502-9BB1-C6040CFF9F5D}"/>
              </a:ext>
            </a:extLst>
          </p:cNvPr>
          <p:cNvSpPr/>
          <p:nvPr/>
        </p:nvSpPr>
        <p:spPr>
          <a:xfrm>
            <a:off x="2604958" y="2223664"/>
            <a:ext cx="4216859" cy="188848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3851B9-FC86-440E-A85F-480146194260}"/>
              </a:ext>
            </a:extLst>
          </p:cNvPr>
          <p:cNvCxnSpPr>
            <a:cxnSpLocks/>
          </p:cNvCxnSpPr>
          <p:nvPr/>
        </p:nvCxnSpPr>
        <p:spPr>
          <a:xfrm flipV="1">
            <a:off x="4658574" y="3788135"/>
            <a:ext cx="2442349" cy="1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1D7DA0-1498-4661-96CF-6059EB9D76D3}"/>
              </a:ext>
            </a:extLst>
          </p:cNvPr>
          <p:cNvCxnSpPr>
            <a:cxnSpLocks/>
          </p:cNvCxnSpPr>
          <p:nvPr/>
        </p:nvCxnSpPr>
        <p:spPr>
          <a:xfrm>
            <a:off x="4656166" y="2798122"/>
            <a:ext cx="2585800" cy="10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DEACF2-1E7F-4A51-9C33-D9B80835FD2A}"/>
              </a:ext>
            </a:extLst>
          </p:cNvPr>
          <p:cNvSpPr txBox="1"/>
          <p:nvPr/>
        </p:nvSpPr>
        <p:spPr>
          <a:xfrm>
            <a:off x="7433738" y="3570564"/>
            <a:ext cx="1834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encrypted secrets store</a:t>
            </a:r>
          </a:p>
        </p:txBody>
      </p:sp>
      <p:pic>
        <p:nvPicPr>
          <p:cNvPr id="10" name="Picture 16" descr="See the source image">
            <a:extLst>
              <a:ext uri="{FF2B5EF4-FFF2-40B4-BE49-F238E27FC236}">
                <a16:creationId xmlns:a16="http://schemas.microsoft.com/office/drawing/2014/main" id="{4672EBC4-723E-4B67-84C4-AF1593D73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23" y="3596619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9BAF6B-EE39-4EF8-A675-6EA1850CEFE5}"/>
              </a:ext>
            </a:extLst>
          </p:cNvPr>
          <p:cNvSpPr txBox="1"/>
          <p:nvPr/>
        </p:nvSpPr>
        <p:spPr>
          <a:xfrm>
            <a:off x="7433738" y="3758823"/>
            <a:ext cx="26061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/local/cache/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secrets.json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CB256B-0345-4013-BE3E-FB3CB071427A}"/>
              </a:ext>
            </a:extLst>
          </p:cNvPr>
          <p:cNvSpPr/>
          <p:nvPr/>
        </p:nvSpPr>
        <p:spPr>
          <a:xfrm>
            <a:off x="2817923" y="3561674"/>
            <a:ext cx="1832810" cy="45292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569CD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SecretManagerClient</a:t>
            </a:r>
            <a:endParaRPr lang="en-US" sz="1100" dirty="0">
              <a:solidFill>
                <a:srgbClr val="569CD6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84464C-9A4C-4F09-9737-BCC418676079}"/>
              </a:ext>
            </a:extLst>
          </p:cNvPr>
          <p:cNvSpPr/>
          <p:nvPr/>
        </p:nvSpPr>
        <p:spPr>
          <a:xfrm>
            <a:off x="2817923" y="2342215"/>
            <a:ext cx="1832810" cy="58845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endParaRPr lang="en-US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9EB022-9B95-45B2-8A65-B8D9D2A89E43}"/>
              </a:ext>
            </a:extLst>
          </p:cNvPr>
          <p:cNvCxnSpPr>
            <a:cxnSpLocks/>
          </p:cNvCxnSpPr>
          <p:nvPr/>
        </p:nvCxnSpPr>
        <p:spPr>
          <a:xfrm flipV="1">
            <a:off x="3000397" y="2930668"/>
            <a:ext cx="0" cy="631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311508-206A-4572-B9E4-651D7D73FA3E}"/>
              </a:ext>
            </a:extLst>
          </p:cNvPr>
          <p:cNvSpPr txBox="1"/>
          <p:nvPr/>
        </p:nvSpPr>
        <p:spPr>
          <a:xfrm>
            <a:off x="3001757" y="2984170"/>
            <a:ext cx="3817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US" sz="800" dirty="0" err="1"/>
              <a:t>dbPassword</a:t>
            </a:r>
            <a:r>
              <a:rPr lang="en-US" sz="800" dirty="0"/>
              <a:t> = await </a:t>
            </a:r>
          </a:p>
          <a:p>
            <a:r>
              <a:rPr lang="en-US" sz="800" dirty="0" err="1"/>
              <a:t>secretManagerClient.GetSecretValueAsync</a:t>
            </a:r>
            <a:r>
              <a:rPr lang="en-US" sz="800" dirty="0"/>
              <a:t>(</a:t>
            </a:r>
            <a:br>
              <a:rPr lang="en-US" sz="800" dirty="0"/>
            </a:br>
            <a:r>
              <a:rPr lang="en-US" sz="800" dirty="0"/>
              <a:t>“</a:t>
            </a:r>
            <a:r>
              <a:rPr lang="en-US" sz="800" dirty="0" err="1"/>
              <a:t>InfluxDbPassword</a:t>
            </a:r>
            <a:r>
              <a:rPr lang="en-US" sz="800" dirty="0"/>
              <a:t>“, …)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B2EA79-BD11-4BC5-9904-5D2BF51B06F9}"/>
              </a:ext>
            </a:extLst>
          </p:cNvPr>
          <p:cNvSpPr txBox="1"/>
          <p:nvPr/>
        </p:nvSpPr>
        <p:spPr>
          <a:xfrm>
            <a:off x="4650733" y="2267957"/>
            <a:ext cx="2416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InfluxDBClientFactory.Create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url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username, 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dbPassword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US" sz="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79936-4B33-4F3B-9339-009CAC64A330}"/>
              </a:ext>
            </a:extLst>
          </p:cNvPr>
          <p:cNvSpPr txBox="1"/>
          <p:nvPr/>
        </p:nvSpPr>
        <p:spPr>
          <a:xfrm>
            <a:off x="2549420" y="1981065"/>
            <a:ext cx="60970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 Nova Cond" panose="020B0506020202020204" pitchFamily="34" charset="0"/>
              </a:rPr>
              <a:t>“</a:t>
            </a:r>
            <a:r>
              <a:rPr lang="en-US" sz="1100" dirty="0" err="1">
                <a:latin typeface="Arial Nova Cond" panose="020B0506020202020204" pitchFamily="34" charset="0"/>
              </a:rPr>
              <a:t>sampleApp</a:t>
            </a:r>
            <a:r>
              <a:rPr lang="en-US" sz="1100" dirty="0">
                <a:latin typeface="Arial Nova Cond" panose="020B0506020202020204" pitchFamily="34" charset="0"/>
              </a:rPr>
              <a:t>” module</a:t>
            </a:r>
          </a:p>
        </p:txBody>
      </p:sp>
      <p:pic>
        <p:nvPicPr>
          <p:cNvPr id="23" name="Picture 22" descr="See the source image">
            <a:extLst>
              <a:ext uri="{FF2B5EF4-FFF2-40B4-BE49-F238E27FC236}">
                <a16:creationId xmlns:a16="http://schemas.microsoft.com/office/drawing/2014/main" id="{AB7AF7C9-0CB6-433C-8B88-7FEE6F409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1" t="38880" r="8904" b="36363"/>
          <a:stretch/>
        </p:blipFill>
        <p:spPr bwMode="auto">
          <a:xfrm>
            <a:off x="7277619" y="2636441"/>
            <a:ext cx="1443582" cy="35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EA9D5A-6CC9-45EE-8E7D-503405961671}"/>
              </a:ext>
            </a:extLst>
          </p:cNvPr>
          <p:cNvSpPr txBox="1"/>
          <p:nvPr/>
        </p:nvSpPr>
        <p:spPr>
          <a:xfrm>
            <a:off x="7004916" y="1977959"/>
            <a:ext cx="18328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latin typeface="Arial Nova Cond" panose="020B0506020202020204" pitchFamily="34" charset="0"/>
              </a:defRPr>
            </a:lvl1pPr>
          </a:lstStyle>
          <a:p>
            <a:r>
              <a:rPr lang="en-US" dirty="0"/>
              <a:t>“</a:t>
            </a:r>
            <a:r>
              <a:rPr lang="en-US" dirty="0" err="1"/>
              <a:t>influxdb</a:t>
            </a:r>
            <a:r>
              <a:rPr lang="en-US" dirty="0"/>
              <a:t>” module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3F4AE5-FC4A-4389-A4AD-D38B307C759B}"/>
              </a:ext>
            </a:extLst>
          </p:cNvPr>
          <p:cNvSpPr txBox="1"/>
          <p:nvPr/>
        </p:nvSpPr>
        <p:spPr>
          <a:xfrm>
            <a:off x="1820694" y="1694173"/>
            <a:ext cx="41602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 Nova Cond" panose="020B0506020202020204" pitchFamily="34" charset="0"/>
              </a:rPr>
              <a:t>“</a:t>
            </a:r>
            <a:r>
              <a:rPr lang="en-US" sz="1100" dirty="0" err="1">
                <a:latin typeface="Arial Nova Cond" panose="020B0506020202020204" pitchFamily="34" charset="0"/>
              </a:rPr>
              <a:t>deployment.influxdb.template.json</a:t>
            </a:r>
            <a:r>
              <a:rPr lang="en-US" sz="1100" dirty="0">
                <a:latin typeface="Arial Nova Cond" panose="020B0506020202020204" pitchFamily="34" charset="0"/>
              </a:rPr>
              <a:t>” edge solution</a:t>
            </a:r>
          </a:p>
        </p:txBody>
      </p:sp>
    </p:spTree>
    <p:extLst>
      <p:ext uri="{BB962C8B-B14F-4D97-AF65-F5344CB8AC3E}">
        <p14:creationId xmlns:p14="http://schemas.microsoft.com/office/powerpoint/2010/main" val="128736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397</Words>
  <Application>Microsoft Office PowerPoint</Application>
  <PresentationFormat>Widescreen</PresentationFormat>
  <Paragraphs>127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Nova Cond</vt:lpstr>
      <vt:lpstr>Calibri</vt:lpstr>
      <vt:lpstr>Calibri Light</vt:lpstr>
      <vt:lpstr>Cascadia Code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Vitaliy Slepakov</dc:creator>
  <cp:lastModifiedBy>Arturo Lotito</cp:lastModifiedBy>
  <cp:revision>24</cp:revision>
  <dcterms:created xsi:type="dcterms:W3CDTF">2021-09-09T08:43:54Z</dcterms:created>
  <dcterms:modified xsi:type="dcterms:W3CDTF">2022-02-04T09:24:42Z</dcterms:modified>
</cp:coreProperties>
</file>