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70" r:id="rId7"/>
    <p:sldId id="271" r:id="rId8"/>
    <p:sldId id="273" r:id="rId9"/>
    <p:sldId id="275" r:id="rId10"/>
    <p:sldId id="277" r:id="rId11"/>
    <p:sldId id="258" r:id="rId12"/>
    <p:sldId id="274" r:id="rId13"/>
    <p:sldId id="260" r:id="rId14"/>
    <p:sldId id="272" r:id="rId15"/>
    <p:sldId id="266" r:id="rId16"/>
    <p:sldId id="265" r:id="rId1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0" d="100"/>
          <a:sy n="100" d="100"/>
        </p:scale>
        <p:origin x="96" y="39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dirty="0"/>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23CEAAF3-9831-450B-8D59-2C09DB96C8FC}" type="datetimeFigureOut">
              <a:rPr lang="en-US"/>
              <a:t>11/6/2020</a:t>
            </a:fld>
            <a:endParaRPr dirty="0"/>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dirty="0"/>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2D50CD79-FC16-4410-AB61-17F26E6D3BC8}" type="datetimeFigureOut">
              <a:rPr lang="en-US"/>
              <a:t>11/6/2020</a:t>
            </a:fld>
            <a:endParaRPr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11/6/2020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11/6/2020</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11/6/2020</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11/6/2020</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11/6/2020</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61950" y="2305112"/>
            <a:ext cx="5734050" cy="2219691"/>
          </a:xfrm>
        </p:spPr>
        <p:txBody>
          <a:bodyPr anchor="ctr">
            <a:normAutofit/>
          </a:bodyPr>
          <a:lstStyle/>
          <a:p>
            <a: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t>Connectivity in the Age of COVID-19</a:t>
            </a: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r>
              <a:rPr kumimoji="0" lang="en-US" sz="2400" b="0" i="1"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t>A private burden within a public service</a:t>
            </a:r>
            <a:endParaRPr lang="en-US" dirty="0"/>
          </a:p>
        </p:txBody>
      </p:sp>
      <p:pic>
        <p:nvPicPr>
          <p:cNvPr id="8" name="Picture Placeholder 7" descr="A picture containing indoor, person, young, kitchen&#10;&#10;Description automatically generated">
            <a:extLst>
              <a:ext uri="{FF2B5EF4-FFF2-40B4-BE49-F238E27FC236}">
                <a16:creationId xmlns:a16="http://schemas.microsoft.com/office/drawing/2014/main" id="{F14C4012-B449-4920-9CFA-28A99380AF3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181" r="15181"/>
          <a:stretch>
            <a:fillRect/>
          </a:stretch>
        </p:blipFill>
        <p:spPr/>
      </p:pic>
      <p:sp>
        <p:nvSpPr>
          <p:cNvPr id="9" name="TextBox 8">
            <a:extLst>
              <a:ext uri="{FF2B5EF4-FFF2-40B4-BE49-F238E27FC236}">
                <a16:creationId xmlns:a16="http://schemas.microsoft.com/office/drawing/2014/main" id="{FE925232-B925-42F0-8836-577DBBA8B345}"/>
              </a:ext>
            </a:extLst>
          </p:cNvPr>
          <p:cNvSpPr txBox="1"/>
          <p:nvPr/>
        </p:nvSpPr>
        <p:spPr>
          <a:xfrm>
            <a:off x="371475" y="4772025"/>
            <a:ext cx="5724525" cy="646331"/>
          </a:xfrm>
          <a:prstGeom prst="rect">
            <a:avLst/>
          </a:prstGeom>
          <a:noFill/>
        </p:spPr>
        <p:txBody>
          <a:bodyPr wrap="square" rtlCol="0">
            <a:spAutoFit/>
          </a:bodyPr>
          <a:lstStyle/>
          <a:p>
            <a:r>
              <a:rPr lang="en-US" dirty="0" err="1"/>
              <a:t>Presentors</a:t>
            </a:r>
            <a:r>
              <a:rPr lang="en-US" dirty="0"/>
              <a:t>: Colin Neagle, Phillipe Volcy, Michael Foster and Victor Molina</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Cellular and Fixed Broadband Infrastructure</a:t>
            </a:r>
          </a:p>
        </p:txBody>
      </p:sp>
      <p:sp>
        <p:nvSpPr>
          <p:cNvPr id="6" name="Content Placeholder 5">
            <a:extLst>
              <a:ext uri="{FF2B5EF4-FFF2-40B4-BE49-F238E27FC236}">
                <a16:creationId xmlns:a16="http://schemas.microsoft.com/office/drawing/2014/main" id="{EFCB1D1B-2560-459E-83E6-C5DD63D419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FCC Complaints data</a:t>
            </a:r>
          </a:p>
        </p:txBody>
      </p:sp>
      <p:sp>
        <p:nvSpPr>
          <p:cNvPr id="5" name="Content Placeholder 4">
            <a:extLst>
              <a:ext uri="{FF2B5EF4-FFF2-40B4-BE49-F238E27FC236}">
                <a16:creationId xmlns:a16="http://schemas.microsoft.com/office/drawing/2014/main" id="{1C18B280-069E-40CB-AE35-07F9DA34BC0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5169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US cities rank amongst the world in terms of internet cost</a:t>
            </a:r>
          </a:p>
        </p:txBody>
      </p:sp>
      <p:sp>
        <p:nvSpPr>
          <p:cNvPr id="4" name="Text Placeholder 3"/>
          <p:cNvSpPr>
            <a:spLocks noGrp="1"/>
          </p:cNvSpPr>
          <p:nvPr>
            <p:ph type="body" sz="half" idx="2"/>
          </p:nvPr>
        </p:nvSpPr>
        <p:spPr/>
        <p:txBody>
          <a:bodyPr/>
          <a:lstStyle/>
          <a:p>
            <a:r>
              <a:rPr lang="en-US" dirty="0"/>
              <a:t>Caption</a:t>
            </a:r>
          </a:p>
        </p:txBody>
      </p:sp>
      <p:sp>
        <p:nvSpPr>
          <p:cNvPr id="6" name="Picture Placeholder 5">
            <a:extLst>
              <a:ext uri="{FF2B5EF4-FFF2-40B4-BE49-F238E27FC236}">
                <a16:creationId xmlns:a16="http://schemas.microsoft.com/office/drawing/2014/main" id="{E417C5DC-97EC-4DA4-88F6-D6D6DCEDB3A2}"/>
              </a:ext>
            </a:extLst>
          </p:cNvPr>
          <p:cNvSpPr>
            <a:spLocks noGrp="1"/>
          </p:cNvSpPr>
          <p:nvPr>
            <p:ph type="pic" idx="1"/>
          </p:nvPr>
        </p:nvSpPr>
        <p:spPr/>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 Philippe</a:t>
            </a:r>
          </a:p>
        </p:txBody>
      </p:sp>
      <p:sp>
        <p:nvSpPr>
          <p:cNvPr id="4" name="Text Placeholder 3"/>
          <p:cNvSpPr>
            <a:spLocks noGrp="1"/>
          </p:cNvSpPr>
          <p:nvPr>
            <p:ph type="body" sz="half" idx="2"/>
          </p:nvPr>
        </p:nvSpPr>
        <p:spPr/>
        <p:txBody>
          <a:bodyPr/>
          <a:lstStyle/>
          <a:p>
            <a:endParaRPr lang="en-US" dirty="0"/>
          </a:p>
        </p:txBody>
      </p:sp>
      <p:sp>
        <p:nvSpPr>
          <p:cNvPr id="3" name="Content Placeholder 2"/>
          <p:cNvSpPr>
            <a:spLocks noGrp="1"/>
          </p:cNvSpPr>
          <p:nvPr>
            <p:ph idx="1"/>
          </p:nvPr>
        </p:nvSpPr>
        <p:spPr/>
        <p:txBody>
          <a:bodyPr/>
          <a:lstStyle/>
          <a:p>
            <a:r>
              <a:rPr lang="en-US" dirty="0"/>
              <a:t>Have to talk about Ammond, ID. Read first 10 pages of the report, it explains why they chose that city, why its cheap there (municipal infrastructure (ie public), and 20 states have outlawed similar solutions</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94686" y="-207885"/>
            <a:ext cx="9980682" cy="1096962"/>
          </a:xfrm>
        </p:spPr>
        <p:txBody>
          <a:bodyPr/>
          <a:lstStyle/>
          <a:p>
            <a:r>
              <a:rPr lang="en-US" dirty="0"/>
              <a:t>Agenda</a:t>
            </a:r>
          </a:p>
        </p:txBody>
      </p:sp>
      <p:sp>
        <p:nvSpPr>
          <p:cNvPr id="14" name="Content Placeholder 13"/>
          <p:cNvSpPr>
            <a:spLocks noGrp="1"/>
          </p:cNvSpPr>
          <p:nvPr>
            <p:ph idx="1"/>
          </p:nvPr>
        </p:nvSpPr>
        <p:spPr/>
        <p:txBody>
          <a:bodyPr>
            <a:normAutofit lnSpcReduction="10000"/>
          </a:bodyPr>
          <a:lstStyle/>
          <a:p>
            <a:r>
              <a:rPr lang="en-US" sz="1400" b="1" dirty="0"/>
              <a:t>Introduction – Colin Neagle</a:t>
            </a:r>
          </a:p>
          <a:p>
            <a:pPr lvl="1"/>
            <a:r>
              <a:rPr lang="en-US" sz="1400" dirty="0"/>
              <a:t>Why we chose this topic</a:t>
            </a:r>
          </a:p>
          <a:p>
            <a:pPr lvl="1"/>
            <a:r>
              <a:rPr lang="en-US" sz="1400" dirty="0"/>
              <a:t>What datasets we used</a:t>
            </a:r>
          </a:p>
          <a:p>
            <a:pPr lvl="1"/>
            <a:r>
              <a:rPr lang="en-US" sz="1400" dirty="0"/>
              <a:t>Explain the internet data set</a:t>
            </a:r>
          </a:p>
          <a:p>
            <a:pPr marL="457200" lvl="1" indent="0">
              <a:buNone/>
            </a:pPr>
            <a:endParaRPr lang="en-US" sz="1400" dirty="0"/>
          </a:p>
          <a:p>
            <a:r>
              <a:rPr lang="en-US" sz="1400" b="1" dirty="0"/>
              <a:t>The Cost of Broadband – Michael Foster</a:t>
            </a:r>
          </a:p>
          <a:p>
            <a:pPr lvl="1"/>
            <a:r>
              <a:rPr lang="en-US" sz="1400" dirty="0"/>
              <a:t>Sample cities selected</a:t>
            </a:r>
          </a:p>
          <a:p>
            <a:pPr lvl="1"/>
            <a:r>
              <a:rPr lang="en-US" sz="1400" dirty="0"/>
              <a:t>Cost as a function of median income – a growing class inequity</a:t>
            </a:r>
          </a:p>
          <a:p>
            <a:pPr lvl="1"/>
            <a:r>
              <a:rPr lang="en-US" sz="1400" dirty="0"/>
              <a:t>$/MB by city</a:t>
            </a:r>
          </a:p>
          <a:p>
            <a:r>
              <a:rPr lang="en-US" sz="1400" b="1" dirty="0"/>
              <a:t>The Current Broadband and Cellular Infrastructure – Victor Molina</a:t>
            </a:r>
          </a:p>
          <a:p>
            <a:pPr lvl="1"/>
            <a:r>
              <a:rPr lang="en-US" sz="1400" dirty="0"/>
              <a:t>Major metropolitan areas</a:t>
            </a:r>
          </a:p>
          <a:p>
            <a:pPr lvl="1"/>
            <a:r>
              <a:rPr lang="en-US" sz="1400" dirty="0"/>
              <a:t>The growing inequity between rural and urban infrastructure</a:t>
            </a:r>
          </a:p>
          <a:p>
            <a:r>
              <a:rPr lang="en-US" sz="1400" b="1" dirty="0"/>
              <a:t>Known Problem Areas – Michael </a:t>
            </a:r>
            <a:r>
              <a:rPr lang="en-US" sz="1400" dirty="0"/>
              <a:t>FCC Complaint Data</a:t>
            </a:r>
          </a:p>
          <a:p>
            <a:r>
              <a:rPr lang="en-US" sz="1400" b="1" dirty="0"/>
              <a:t>Conclusion– Philippe</a:t>
            </a:r>
          </a:p>
          <a:p>
            <a:pPr lvl="1"/>
            <a:r>
              <a:rPr lang="en-US" sz="1400" dirty="0"/>
              <a:t>The case for broadband as a public service</a:t>
            </a:r>
          </a:p>
        </p:txBody>
      </p:sp>
      <p:pic>
        <p:nvPicPr>
          <p:cNvPr id="3" name="Picture 2">
            <a:extLst>
              <a:ext uri="{FF2B5EF4-FFF2-40B4-BE49-F238E27FC236}">
                <a16:creationId xmlns:a16="http://schemas.microsoft.com/office/drawing/2014/main" id="{38F767E8-C809-44C9-9FA4-F8AA5C4E7835}"/>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4233" y="2314482"/>
            <a:ext cx="4458070" cy="2229035"/>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lnSpcReduction="10000"/>
          </a:bodyPr>
          <a:lstStyle/>
          <a:p>
            <a:r>
              <a:rPr lang="en-US" dirty="0"/>
              <a:t>Broadband vs Internet</a:t>
            </a:r>
          </a:p>
          <a:p>
            <a:pPr lvl="1"/>
            <a:r>
              <a:rPr lang="en-US" dirty="0"/>
              <a:t>“Broadband refers to high-speed internet access that delivers faster speeds via DSL, Cable, fiber, wireless, or satellite”</a:t>
            </a:r>
            <a:r>
              <a:rPr lang="en-US" baseline="-25000" dirty="0"/>
              <a:t>1</a:t>
            </a:r>
          </a:p>
          <a:p>
            <a:pPr lvl="1"/>
            <a:r>
              <a:rPr lang="en-US" dirty="0"/>
              <a:t>Broadband is a term defined by the FCC, and is periodically updated to reflect advances in technology</a:t>
            </a:r>
          </a:p>
          <a:p>
            <a:pPr lvl="2"/>
            <a:r>
              <a:rPr lang="en-US" dirty="0"/>
              <a:t>The FCC’s current definition, </a:t>
            </a:r>
            <a:r>
              <a:rPr lang="en-US" u="sng" dirty="0"/>
              <a:t>which was updated in </a:t>
            </a:r>
            <a:r>
              <a:rPr lang="en-US" dirty="0"/>
              <a:t>2015 is ‘25/3’, which denotes 25 mbs download / 3 mbs upload</a:t>
            </a:r>
          </a:p>
          <a:p>
            <a:pPr lvl="2"/>
            <a:r>
              <a:rPr lang="en-US" dirty="0"/>
              <a:t>However, current FCC Commissioner Jessica Rosenworcel has called for increasing this definition to represent a minimum of 100 mbs download speed, with other consumer advocacy groups supporting a minimum of 1gb/s.</a:t>
            </a:r>
          </a:p>
          <a:p>
            <a:r>
              <a:rPr lang="en-US" dirty="0"/>
              <a:t>Why does this matter? (it does)</a:t>
            </a:r>
          </a:p>
          <a:p>
            <a:pPr lvl="1"/>
            <a:r>
              <a:rPr lang="en-US" dirty="0"/>
              <a:t>According to a Pew Research Center survey conducted in </a:t>
            </a:r>
            <a:r>
              <a:rPr lang="en-US" u="sng" dirty="0"/>
              <a:t>2016(!)</a:t>
            </a:r>
            <a:r>
              <a:rPr lang="en-US" dirty="0"/>
              <a:t>, the average US household uses 5 devices, with 20% of households use at least 10 internet connected devices.</a:t>
            </a:r>
          </a:p>
          <a:p>
            <a:pPr lvl="1"/>
            <a:r>
              <a:rPr lang="en-US" dirty="0"/>
              <a:t>While speeds below the existing 25/3 standard are sufficient for a single device, households with 5 or more devices over 25/3 for even “moderate internet use”, which the FCC defines as “basic functions </a:t>
            </a:r>
            <a:r>
              <a:rPr lang="en-US" i="1" dirty="0"/>
              <a:t>plus </a:t>
            </a:r>
            <a:r>
              <a:rPr lang="en-US" b="1" u="sng" dirty="0"/>
              <a:t>1 high demand application</a:t>
            </a:r>
            <a:r>
              <a:rPr lang="en-US" dirty="0"/>
              <a:t>, such as (sic) videoconferencing”</a:t>
            </a:r>
          </a:p>
          <a:p>
            <a:pPr lvl="1"/>
            <a:r>
              <a:rPr lang="en-US" dirty="0"/>
              <a:t>Of the 290 plans researched in New America’s Open Technology Institute ‘The Cost of Connectivity 2020 Study (Chao and Park, July 2020), the 118 plans have advertised initial </a:t>
            </a:r>
            <a:r>
              <a:rPr lang="en-US" i="1" u="sng" dirty="0"/>
              <a:t>promotional</a:t>
            </a:r>
            <a:r>
              <a:rPr lang="en-US" dirty="0"/>
              <a:t> prices of $50/month, or under, and only 64 of those plans meet the FCC standard for Broadband.</a:t>
            </a:r>
          </a:p>
        </p:txBody>
      </p:sp>
    </p:spTree>
    <p:extLst>
      <p:ext uri="{BB962C8B-B14F-4D97-AF65-F5344CB8AC3E}">
        <p14:creationId xmlns:p14="http://schemas.microsoft.com/office/powerpoint/2010/main" val="321263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 Lack of Choice for the Consumer</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lnSpcReduction="10000"/>
          </a:bodyPr>
          <a:lstStyle/>
          <a:p>
            <a:r>
              <a:rPr lang="en-US" dirty="0"/>
              <a:t>The US Market for internet service is dominated by just 4 companies:</a:t>
            </a:r>
          </a:p>
          <a:p>
            <a:pPr lvl="1"/>
            <a:r>
              <a:rPr lang="en-US" dirty="0"/>
              <a:t>AT&amp;T, Charter, Comcast (Xfinity), and Verizon.</a:t>
            </a:r>
          </a:p>
          <a:p>
            <a:pPr lvl="1"/>
            <a:r>
              <a:rPr lang="en-US" dirty="0"/>
              <a:t>It is outside the scope of our study, but we highly encourage the reader to read the ‘The Cost of Connectivity 2020’ study, which outlines the various mechanisms (high monthly prices, early termination fees, locked in contracts) that limit competition (and this price regressing to marginal cost, in theory)</a:t>
            </a:r>
          </a:p>
          <a:p>
            <a:pPr lvl="1"/>
            <a:r>
              <a:rPr lang="en-US" dirty="0"/>
              <a:t>Based on our research, most US cities are served by 1 or 2 ISP’s that offer Broadband quality service. [I have data for this, but I know its too late]</a:t>
            </a:r>
          </a:p>
          <a:p>
            <a:r>
              <a:rPr lang="en-US" dirty="0"/>
              <a:t>The essential nature of the internet</a:t>
            </a:r>
          </a:p>
          <a:p>
            <a:pPr lvl="1"/>
            <a:r>
              <a:rPr lang="en-US" dirty="0"/>
              <a:t>In an April 2020 Study</a:t>
            </a:r>
            <a:r>
              <a:rPr lang="en-US" baseline="-25000" dirty="0"/>
              <a:t>2</a:t>
            </a:r>
            <a:r>
              <a:rPr lang="en-US" dirty="0"/>
              <a:t>, 53% of Americans stated that access to the internet has been essential to them during the Covid-19 Pandemic.</a:t>
            </a:r>
          </a:p>
          <a:p>
            <a:pPr lvl="1"/>
            <a:r>
              <a:rPr lang="en-US" dirty="0"/>
              <a:t>This survey found at least 28% of consumers reported concerns about how they could pay their internet bills over the coming months.</a:t>
            </a:r>
          </a:p>
          <a:p>
            <a:r>
              <a:rPr lang="en-US" dirty="0"/>
              <a:t>Our presentation covers the following: a representative sample of the cost of basic broadband access in a subsample of cities, a function of this cost in terms of both median income in that area, and the infrastructure that supports those areas (may have to cut broadband and use complaints data)</a:t>
            </a:r>
          </a:p>
          <a:p>
            <a:pPr marL="457200" lvl="1" indent="0">
              <a:buNone/>
            </a:pPr>
            <a:endParaRPr lang="en-US" dirty="0"/>
          </a:p>
        </p:txBody>
      </p:sp>
    </p:spTree>
    <p:extLst>
      <p:ext uri="{BB962C8B-B14F-4D97-AF65-F5344CB8AC3E}">
        <p14:creationId xmlns:p14="http://schemas.microsoft.com/office/powerpoint/2010/main" val="242876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C2B5-0486-4346-AFD2-315E7CE9D6B7}"/>
              </a:ext>
            </a:extLst>
          </p:cNvPr>
          <p:cNvSpPr>
            <a:spLocks noGrp="1"/>
          </p:cNvSpPr>
          <p:nvPr>
            <p:ph type="title"/>
          </p:nvPr>
        </p:nvSpPr>
        <p:spPr/>
        <p:txBody>
          <a:bodyPr/>
          <a:lstStyle/>
          <a:p>
            <a:pPr algn="ctr"/>
            <a:r>
              <a:rPr lang="en-US" dirty="0"/>
              <a:t>Map of the cities in our study</a:t>
            </a:r>
            <a:endParaRPr lang="en-US" i="1" dirty="0"/>
          </a:p>
        </p:txBody>
      </p:sp>
      <p:pic>
        <p:nvPicPr>
          <p:cNvPr id="4" name="Content Placeholder 3">
            <a:extLst>
              <a:ext uri="{FF2B5EF4-FFF2-40B4-BE49-F238E27FC236}">
                <a16:creationId xmlns:a16="http://schemas.microsoft.com/office/drawing/2014/main" id="{40182E59-8B0A-40C6-8C28-C5E8D1C2C0D7}"/>
              </a:ext>
            </a:extLst>
          </p:cNvPr>
          <p:cNvPicPr>
            <a:picLocks noGrp="1" noChangeAspect="1"/>
          </p:cNvPicPr>
          <p:nvPr>
            <p:ph idx="1"/>
          </p:nvPr>
        </p:nvPicPr>
        <p:blipFill>
          <a:blip r:embed="rId2"/>
          <a:stretch>
            <a:fillRect/>
          </a:stretch>
        </p:blipFill>
        <p:spPr>
          <a:xfrm>
            <a:off x="1188963" y="1874981"/>
            <a:ext cx="9149287" cy="3749963"/>
          </a:xfrm>
          <a:prstGeom prst="rect">
            <a:avLst/>
          </a:prstGeom>
        </p:spPr>
      </p:pic>
    </p:spTree>
    <p:extLst>
      <p:ext uri="{BB962C8B-B14F-4D97-AF65-F5344CB8AC3E}">
        <p14:creationId xmlns:p14="http://schemas.microsoft.com/office/powerpoint/2010/main" val="16851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lstStyle/>
          <a:p>
            <a:pPr algn="ctr"/>
            <a:r>
              <a:rPr lang="en-US" dirty="0"/>
              <a:t>Average  Download Speed Mbps by City </a:t>
            </a:r>
          </a:p>
        </p:txBody>
      </p:sp>
      <p:pic>
        <p:nvPicPr>
          <p:cNvPr id="4" name="Content Placeholder 3">
            <a:extLst>
              <a:ext uri="{FF2B5EF4-FFF2-40B4-BE49-F238E27FC236}">
                <a16:creationId xmlns:a16="http://schemas.microsoft.com/office/drawing/2014/main" id="{950D0E46-24C5-4E38-BA34-5683BD96C398}"/>
              </a:ext>
            </a:extLst>
          </p:cNvPr>
          <p:cNvPicPr>
            <a:picLocks noGrp="1" noChangeAspect="1"/>
          </p:cNvPicPr>
          <p:nvPr>
            <p:ph idx="1"/>
          </p:nvPr>
        </p:nvPicPr>
        <p:blipFill rotWithShape="1">
          <a:blip r:embed="rId2"/>
          <a:srcRect t="1934" r="732"/>
          <a:stretch/>
        </p:blipFill>
        <p:spPr>
          <a:xfrm>
            <a:off x="756544" y="2493818"/>
            <a:ext cx="10557037" cy="2826326"/>
          </a:xfrm>
          <a:prstGeom prst="rect">
            <a:avLst/>
          </a:prstGeom>
        </p:spPr>
      </p:pic>
    </p:spTree>
    <p:extLst>
      <p:ext uri="{BB962C8B-B14F-4D97-AF65-F5344CB8AC3E}">
        <p14:creationId xmlns:p14="http://schemas.microsoft.com/office/powerpoint/2010/main" val="60030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normAutofit/>
          </a:bodyPr>
          <a:lstStyle/>
          <a:p>
            <a:pPr algn="ctr"/>
            <a:r>
              <a:rPr lang="en-US" sz="2400" dirty="0"/>
              <a:t>Average  Download Speed and Avg Cost per Download Mbps by City </a:t>
            </a:r>
          </a:p>
        </p:txBody>
      </p:sp>
      <p:pic>
        <p:nvPicPr>
          <p:cNvPr id="5" name="Content Placeholder 2">
            <a:extLst>
              <a:ext uri="{FF2B5EF4-FFF2-40B4-BE49-F238E27FC236}">
                <a16:creationId xmlns:a16="http://schemas.microsoft.com/office/drawing/2014/main" id="{C52AADAF-FB7F-4DFB-8140-5C7EE14B85F8}"/>
              </a:ext>
            </a:extLst>
          </p:cNvPr>
          <p:cNvPicPr>
            <a:picLocks noChangeAspect="1"/>
          </p:cNvPicPr>
          <p:nvPr/>
        </p:nvPicPr>
        <p:blipFill>
          <a:blip r:embed="rId2"/>
          <a:stretch>
            <a:fillRect/>
          </a:stretch>
        </p:blipFill>
        <p:spPr>
          <a:xfrm>
            <a:off x="1870745" y="1435489"/>
            <a:ext cx="8405267" cy="4974546"/>
          </a:xfrm>
          <a:prstGeom prst="rect">
            <a:avLst/>
          </a:prstGeom>
        </p:spPr>
      </p:pic>
    </p:spTree>
    <p:extLst>
      <p:ext uri="{BB962C8B-B14F-4D97-AF65-F5344CB8AC3E}">
        <p14:creationId xmlns:p14="http://schemas.microsoft.com/office/powerpoint/2010/main" val="143657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Cost per Mbps by City (plotted by the size of internet speed series)</a:t>
            </a:r>
          </a:p>
        </p:txBody>
      </p:sp>
      <p:pic>
        <p:nvPicPr>
          <p:cNvPr id="5" name="Picture 4">
            <a:extLst>
              <a:ext uri="{FF2B5EF4-FFF2-40B4-BE49-F238E27FC236}">
                <a16:creationId xmlns:a16="http://schemas.microsoft.com/office/drawing/2014/main" id="{812C0BE7-8FAC-4838-A401-A7E4FD71C1A3}"/>
              </a:ext>
            </a:extLst>
          </p:cNvPr>
          <p:cNvPicPr>
            <a:picLocks noChangeAspect="1"/>
          </p:cNvPicPr>
          <p:nvPr/>
        </p:nvPicPr>
        <p:blipFill>
          <a:blip r:embed="rId2"/>
          <a:stretch>
            <a:fillRect/>
          </a:stretch>
        </p:blipFill>
        <p:spPr>
          <a:xfrm>
            <a:off x="1871169" y="1399729"/>
            <a:ext cx="7605340" cy="4863501"/>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Average cost of Broadband by City </a:t>
            </a:r>
          </a:p>
        </p:txBody>
      </p:sp>
      <p:pic>
        <p:nvPicPr>
          <p:cNvPr id="9" name="Content Placeholder 8">
            <a:extLst>
              <a:ext uri="{FF2B5EF4-FFF2-40B4-BE49-F238E27FC236}">
                <a16:creationId xmlns:a16="http://schemas.microsoft.com/office/drawing/2014/main" id="{6738D900-D7D8-4D7A-BA76-B9EF9194E7BC}"/>
              </a:ext>
            </a:extLst>
          </p:cNvPr>
          <p:cNvPicPr>
            <a:picLocks noGrp="1" noChangeAspect="1"/>
          </p:cNvPicPr>
          <p:nvPr>
            <p:ph idx="1"/>
          </p:nvPr>
        </p:nvPicPr>
        <p:blipFill rotWithShape="1">
          <a:blip r:embed="rId2"/>
          <a:srcRect t="3531" r="1145"/>
          <a:stretch/>
        </p:blipFill>
        <p:spPr>
          <a:xfrm>
            <a:off x="1104900" y="2623127"/>
            <a:ext cx="9867900" cy="2622119"/>
          </a:xfrm>
          <a:prstGeom prst="rect">
            <a:avLst/>
          </a:prstGeom>
        </p:spPr>
      </p:pic>
    </p:spTree>
    <p:extLst>
      <p:ext uri="{BB962C8B-B14F-4D97-AF65-F5344CB8AC3E}">
        <p14:creationId xmlns:p14="http://schemas.microsoft.com/office/powerpoint/2010/main" val="35530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purl.org/dc/dcmitype/"/>
    <ds:schemaRef ds:uri="http://schemas.microsoft.com/office/2006/documentManagement/types"/>
    <ds:schemaRef ds:uri="http://schemas.microsoft.com/office/infopath/2007/PartnerControls"/>
    <ds:schemaRef ds:uri="4873beb7-5857-4685-be1f-d57550cc96cc"/>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630</TotalTime>
  <Words>769</Words>
  <Application>Microsoft Office PowerPoint</Application>
  <PresentationFormat>Widescreen</PresentationFormat>
  <Paragraphs>51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Euphemia</vt:lpstr>
      <vt:lpstr>Plantagenet Cherokee</vt:lpstr>
      <vt:lpstr>Wingdings</vt:lpstr>
      <vt:lpstr>Academic Literature 16x9</vt:lpstr>
      <vt:lpstr>Connectivity in the Age of COVID-19  A private burden within a public service</vt:lpstr>
      <vt:lpstr>Agenda</vt:lpstr>
      <vt:lpstr>The growing inequity arising from the work and learn from home world</vt:lpstr>
      <vt:lpstr>The growing inequity arising from the work and learn from home world: Lack of Choice for the Consumer</vt:lpstr>
      <vt:lpstr>Map of the cities in our study</vt:lpstr>
      <vt:lpstr>Average  Download Speed Mbps by City </vt:lpstr>
      <vt:lpstr>Average  Download Speed and Avg Cost per Download Mbps by City </vt:lpstr>
      <vt:lpstr>Cost per Mbps by City (plotted by the size of internet speed series)</vt:lpstr>
      <vt:lpstr>Average cost of Broadband by City </vt:lpstr>
      <vt:lpstr>Cellular and Fixed Broadband Infrastructure</vt:lpstr>
      <vt:lpstr>FCC Complaints data</vt:lpstr>
      <vt:lpstr>Where US cities rank amongst the world in terms of internet cost</vt:lpstr>
      <vt:lpstr>Conclusion - Philippe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Connectivity in the Age of COVID-19  A private burden within a public service</dc:title>
  <dc:creator>Michael Foster</dc:creator>
  <cp:lastModifiedBy>colin.neagle@outlook.com</cp:lastModifiedBy>
  <cp:revision>20</cp:revision>
  <cp:lastPrinted>2020-11-07T02:03:46Z</cp:lastPrinted>
  <dcterms:created xsi:type="dcterms:W3CDTF">2020-11-06T16:20:36Z</dcterms:created>
  <dcterms:modified xsi:type="dcterms:W3CDTF">2020-11-07T04:09:52Z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