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0" r:id="rId7"/>
    <p:sldId id="271" r:id="rId8"/>
    <p:sldId id="273" r:id="rId9"/>
    <p:sldId id="278" r:id="rId10"/>
    <p:sldId id="260" r:id="rId11"/>
    <p:sldId id="275" r:id="rId12"/>
    <p:sldId id="277" r:id="rId13"/>
    <p:sldId id="274" r:id="rId14"/>
    <p:sldId id="258" r:id="rId15"/>
    <p:sldId id="272" r:id="rId16"/>
    <p:sldId id="265" r:id="rId1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1475" y="2447724"/>
            <a:ext cx="5734050" cy="2219691"/>
          </a:xfrm>
        </p:spPr>
        <p:txBody>
          <a:bodyPr anchor="ctr">
            <a:norm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Connectivity in the Age of COVID-19</a:t>
            </a: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8" name="Picture Placeholder 7" descr="A picture containing indoor, person, young, kitchen&#10;&#10;Description automatically generated">
            <a:extLst>
              <a:ext uri="{FF2B5EF4-FFF2-40B4-BE49-F238E27FC236}">
                <a16:creationId xmlns:a16="http://schemas.microsoft.com/office/drawing/2014/main" id="{F14C4012-B449-4920-9CFA-28A99380AF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25232-B925-42F0-8836-577DBBA8B345}"/>
              </a:ext>
            </a:extLst>
          </p:cNvPr>
          <p:cNvSpPr txBox="1"/>
          <p:nvPr/>
        </p:nvSpPr>
        <p:spPr>
          <a:xfrm>
            <a:off x="371475" y="4772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Presenters: Colin Neagle, Phillipe Volcy, Michael Foster and Victor Molina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cost of Broadband by City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38D900-D7D8-4D7A-BA76-B9EF9194E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31" r="1145"/>
          <a:stretch/>
        </p:blipFill>
        <p:spPr>
          <a:xfrm>
            <a:off x="1104900" y="2623127"/>
            <a:ext cx="9867900" cy="26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Cost per Mbps by City (plotted by the size of internet tier speed)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C0BE7-8FAC-4838-A401-A7E4FD71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69" y="1399729"/>
            <a:ext cx="7605340" cy="48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FCC Complaints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18B280-069E-40CB-AE35-07F9DA34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- Philippe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4686" y="-207885"/>
            <a:ext cx="9980682" cy="10969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Introduction – Colin </a:t>
            </a:r>
          </a:p>
          <a:p>
            <a:pPr lvl="1"/>
            <a:r>
              <a:rPr lang="en-US" sz="1400" dirty="0"/>
              <a:t>Why we chose this topic</a:t>
            </a:r>
          </a:p>
          <a:p>
            <a:pPr lvl="1"/>
            <a:r>
              <a:rPr lang="en-US" sz="1400" dirty="0"/>
              <a:t>What datasets we used</a:t>
            </a:r>
          </a:p>
          <a:p>
            <a:pPr lvl="1"/>
            <a:r>
              <a:rPr lang="en-US" sz="1400" dirty="0"/>
              <a:t>Explain the internet data set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b="1" dirty="0"/>
              <a:t>Examining the cities connectivity in our study – Victor </a:t>
            </a:r>
          </a:p>
          <a:p>
            <a:pPr lvl="1"/>
            <a:r>
              <a:rPr lang="en-US" sz="1400" dirty="0"/>
              <a:t>Major metropolitan areas</a:t>
            </a:r>
          </a:p>
          <a:p>
            <a:pPr lvl="1"/>
            <a:r>
              <a:rPr lang="en-US" sz="1400" dirty="0"/>
              <a:t>Cost and download differences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b="1" dirty="0"/>
              <a:t>Known Problem Areas – Michael </a:t>
            </a:r>
            <a:r>
              <a:rPr lang="en-US" sz="1400" dirty="0"/>
              <a:t>FCC Complaint Data</a:t>
            </a:r>
          </a:p>
          <a:p>
            <a:endParaRPr lang="en-US" sz="1400" dirty="0"/>
          </a:p>
          <a:p>
            <a:r>
              <a:rPr lang="en-US" sz="1400" b="1" dirty="0"/>
              <a:t>Conclusion– Philippe</a:t>
            </a:r>
          </a:p>
          <a:p>
            <a:pPr lvl="1"/>
            <a:r>
              <a:rPr lang="en-US" sz="1400" dirty="0"/>
              <a:t>The case for broadband as a public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767E8-C809-44C9-9FA4-F8AA5C4E78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33" y="2314482"/>
            <a:ext cx="4458070" cy="22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B60-781E-449C-A892-F33FA67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inequity arising from the work and learn from home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D86-576F-42D7-9911-7728CCD0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Broadband vs Internet</a:t>
            </a:r>
          </a:p>
          <a:p>
            <a:pPr lvl="1"/>
            <a:r>
              <a:rPr lang="en-US" dirty="0"/>
              <a:t>“Broadband refers to high-speed internet access that delivers faster speeds via DSL, Cable, fiber, wireless, or satellite”</a:t>
            </a:r>
            <a:r>
              <a:rPr lang="en-US" baseline="-25000" dirty="0"/>
              <a:t>1</a:t>
            </a:r>
          </a:p>
          <a:p>
            <a:pPr lvl="1"/>
            <a:r>
              <a:rPr lang="en-US" dirty="0"/>
              <a:t>Broadband is a term defined by the FCC, and is periodically updated to reflect advances in technology</a:t>
            </a:r>
          </a:p>
          <a:p>
            <a:pPr lvl="2"/>
            <a:r>
              <a:rPr lang="en-US" dirty="0"/>
              <a:t>The FCC’s current definition, </a:t>
            </a:r>
            <a:r>
              <a:rPr lang="en-US" u="sng" dirty="0"/>
              <a:t>which was updated in </a:t>
            </a:r>
            <a:r>
              <a:rPr lang="en-US" dirty="0"/>
              <a:t>2015 is ‘25/3’, which denotes 25 mbs download / 3 mbs upload</a:t>
            </a:r>
          </a:p>
          <a:p>
            <a:pPr lvl="2"/>
            <a:r>
              <a:rPr lang="en-US" dirty="0"/>
              <a:t>Our series of Mbps download speeds for this report.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Why does this matter? </a:t>
            </a:r>
          </a:p>
          <a:p>
            <a:pPr lvl="1"/>
            <a:r>
              <a:rPr lang="en-US" dirty="0"/>
              <a:t>The average US household uses 5 internet devices.</a:t>
            </a:r>
          </a:p>
          <a:p>
            <a:pPr lvl="2"/>
            <a:r>
              <a:rPr lang="en-US" dirty="0"/>
              <a:t>High speed availability</a:t>
            </a:r>
          </a:p>
          <a:p>
            <a:pPr lvl="2"/>
            <a:r>
              <a:rPr lang="en-US" dirty="0"/>
              <a:t>Affordability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B60-781E-449C-A892-F33FA67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inequity arising from the work and learn from home world: Lack of Choice for the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D86-576F-42D7-9911-7728CCD0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 Market for internet service is dominated by just 4 companies:</a:t>
            </a:r>
          </a:p>
          <a:p>
            <a:pPr lvl="1"/>
            <a:r>
              <a:rPr lang="en-US" dirty="0"/>
              <a:t>AT&amp;T, Charter, Comcast (Xfinity), and Verizon.</a:t>
            </a:r>
          </a:p>
          <a:p>
            <a:pPr lvl="1"/>
            <a:r>
              <a:rPr lang="en-US" dirty="0"/>
              <a:t>Most US cities are only limited by ISP’s in their area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essential nature of the internet</a:t>
            </a:r>
          </a:p>
          <a:p>
            <a:pPr lvl="1"/>
            <a:r>
              <a:rPr lang="en-US" dirty="0"/>
              <a:t>In an April 2020 Study</a:t>
            </a:r>
            <a:r>
              <a:rPr lang="en-US" baseline="-25000" dirty="0"/>
              <a:t>2</a:t>
            </a:r>
            <a:r>
              <a:rPr lang="en-US" dirty="0"/>
              <a:t>, 53% of Americans stated that access to the internet has been essential to them during the Covid-19 Pandemic.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C2B5-0486-4346-AFD2-315E7CE9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GeoPandas Map of the cities in our study 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82E59-8B0A-40C6-8C28-C5E8D1C2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963" y="1874981"/>
            <a:ext cx="9149287" cy="37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7CD3-9DB8-4A0B-B347-C9092068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and Fixed Broadband Infrastructure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77CA2-FE6A-4A47-A496-78030690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074" y="1541477"/>
            <a:ext cx="71110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Cities with 3 Years Median Wage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1B5F9-377C-4882-A652-A8CCEA6E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22" y="1876294"/>
            <a:ext cx="8639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605-DDA6-4C0D-B5A0-FC6577C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 Download Speed Mbps by City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D0E46-24C5-4E38-BA34-5683BD96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4" r="732"/>
          <a:stretch/>
        </p:blipFill>
        <p:spPr>
          <a:xfrm>
            <a:off x="756544" y="2493818"/>
            <a:ext cx="10557037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605-DDA6-4C0D-B5A0-FC6577C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Average  Download Speed and Avg Cost per Download Mbps by City 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C52AADAF-FB7F-4DFB-8140-5C7EE14B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5" y="1435489"/>
            <a:ext cx="8405267" cy="49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1252</TotalTime>
  <Words>368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Euphemia</vt:lpstr>
      <vt:lpstr>Plantagenet Cherokee</vt:lpstr>
      <vt:lpstr>Wingdings</vt:lpstr>
      <vt:lpstr>Academic Literature 16x9</vt:lpstr>
      <vt:lpstr>Connectivity in the Age of COVID-19  </vt:lpstr>
      <vt:lpstr>Agenda</vt:lpstr>
      <vt:lpstr>The growing inequity arising from the work and learn from home world</vt:lpstr>
      <vt:lpstr>The growing inequity arising from the work and learn from home world: Lack of Choice for the Consumer</vt:lpstr>
      <vt:lpstr>GeoPandas Map of the cities in our study </vt:lpstr>
      <vt:lpstr>Cellular and Fixed Broadband Infrastructure</vt:lpstr>
      <vt:lpstr>Plot of Cities with 3 Years Median Wage</vt:lpstr>
      <vt:lpstr>Average  Download Speed Mbps by City </vt:lpstr>
      <vt:lpstr>Average  Download Speed and Avg Cost per Download Mbps by City </vt:lpstr>
      <vt:lpstr>Average cost of Broadband by City </vt:lpstr>
      <vt:lpstr>Cost per Mbps by City (plotted by the size of internet tier speed)</vt:lpstr>
      <vt:lpstr>FCC Complaints data</vt:lpstr>
      <vt:lpstr>Conclusion - Philippe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in the Age of COVID-19  A private burden within a public service</dc:title>
  <dc:creator>Michael Foster</dc:creator>
  <cp:lastModifiedBy>colin.neagle@outlook.com</cp:lastModifiedBy>
  <cp:revision>30</cp:revision>
  <cp:lastPrinted>2020-11-07T05:18:50Z</cp:lastPrinted>
  <dcterms:created xsi:type="dcterms:W3CDTF">2020-11-06T16:20:36Z</dcterms:created>
  <dcterms:modified xsi:type="dcterms:W3CDTF">2020-11-07T14:52:14Z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