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7" r:id="rId6"/>
    <p:sldId id="270" r:id="rId7"/>
    <p:sldId id="271" r:id="rId8"/>
    <p:sldId id="273" r:id="rId9"/>
    <p:sldId id="275" r:id="rId10"/>
    <p:sldId id="277" r:id="rId11"/>
    <p:sldId id="258" r:id="rId12"/>
    <p:sldId id="274" r:id="rId13"/>
    <p:sldId id="260" r:id="rId14"/>
    <p:sldId id="278" r:id="rId15"/>
    <p:sldId id="272" r:id="rId16"/>
    <p:sldId id="266" r:id="rId17"/>
    <p:sldId id="265"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4" d="100"/>
          <a:sy n="114" d="100"/>
        </p:scale>
        <p:origin x="474" y="12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3CEAAF3-9831-450B-8D59-2C09DB96C8FC}" type="datetimeFigureOut">
              <a:rPr lang="en-US"/>
              <a:t>11/6/2020</a:t>
            </a:fld>
            <a:endParaRPr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D50CD79-FC16-4410-AB61-17F26E6D3BC8}" type="datetimeFigureOut">
              <a:rPr lang="en-US"/>
              <a:t>11/6/2020</a:t>
            </a:fld>
            <a:endParaRPr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11/6/2020</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11/6/2020</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11/6/2020</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71475" y="2447724"/>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a:t>Presenters: Colin Neagle,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of Cities with 3 Years Median Wage</a:t>
            </a:r>
          </a:p>
        </p:txBody>
      </p:sp>
      <p:pic>
        <p:nvPicPr>
          <p:cNvPr id="3" name="Picture 2">
            <a:extLst>
              <a:ext uri="{FF2B5EF4-FFF2-40B4-BE49-F238E27FC236}">
                <a16:creationId xmlns:a16="http://schemas.microsoft.com/office/drawing/2014/main" id="{2261B5F9-377C-4882-A652-A8CCEA6ED5E9}"/>
              </a:ext>
            </a:extLst>
          </p:cNvPr>
          <p:cNvPicPr>
            <a:picLocks noChangeAspect="1"/>
          </p:cNvPicPr>
          <p:nvPr/>
        </p:nvPicPr>
        <p:blipFill>
          <a:blip r:embed="rId2"/>
          <a:stretch>
            <a:fillRect/>
          </a:stretch>
        </p:blipFill>
        <p:spPr>
          <a:xfrm>
            <a:off x="1617022" y="1876294"/>
            <a:ext cx="8639175" cy="4162425"/>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7CD3-9DB8-4A0B-B347-C9092068BF33}"/>
              </a:ext>
            </a:extLst>
          </p:cNvPr>
          <p:cNvSpPr>
            <a:spLocks noGrp="1"/>
          </p:cNvSpPr>
          <p:nvPr>
            <p:ph type="title"/>
          </p:nvPr>
        </p:nvSpPr>
        <p:spPr/>
        <p:txBody>
          <a:bodyPr/>
          <a:lstStyle/>
          <a:p>
            <a:r>
              <a:rPr lang="en-US" dirty="0"/>
              <a:t>Cellular and Fixed Broadband Infrastructure</a:t>
            </a:r>
          </a:p>
        </p:txBody>
      </p:sp>
      <p:sp>
        <p:nvSpPr>
          <p:cNvPr id="3" name="Content Placeholder 2">
            <a:extLst>
              <a:ext uri="{FF2B5EF4-FFF2-40B4-BE49-F238E27FC236}">
                <a16:creationId xmlns:a16="http://schemas.microsoft.com/office/drawing/2014/main" id="{2287D467-DA66-4C09-9ACA-CB1FBB1EBE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191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US cities rank amongst the world in terms of internet cost</a:t>
            </a:r>
          </a:p>
        </p:txBody>
      </p:sp>
      <p:sp>
        <p:nvSpPr>
          <p:cNvPr id="4" name="Text Placeholder 3"/>
          <p:cNvSpPr>
            <a:spLocks noGrp="1"/>
          </p:cNvSpPr>
          <p:nvPr>
            <p:ph type="body" sz="half" idx="2"/>
          </p:nvPr>
        </p:nvSpPr>
        <p:spPr/>
        <p:txBody>
          <a:bodyPr/>
          <a:lstStyle/>
          <a:p>
            <a:r>
              <a:rPr lang="en-US" dirty="0"/>
              <a:t>Caption</a:t>
            </a:r>
          </a:p>
        </p:txBody>
      </p:sp>
      <p:sp>
        <p:nvSpPr>
          <p:cNvPr id="6" name="Picture Placeholder 5">
            <a:extLst>
              <a:ext uri="{FF2B5EF4-FFF2-40B4-BE49-F238E27FC236}">
                <a16:creationId xmlns:a16="http://schemas.microsoft.com/office/drawing/2014/main" id="{E417C5DC-97EC-4DA4-88F6-D6D6DCEDB3A2}"/>
              </a:ext>
            </a:extLst>
          </p:cNvPr>
          <p:cNvSpPr>
            <a:spLocks noGrp="1"/>
          </p:cNvSpPr>
          <p:nvPr>
            <p:ph type="pic" idx="1"/>
          </p:nvPr>
        </p:nvSpPr>
        <p:spPr/>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r>
              <a:rPr lang="en-US" dirty="0"/>
              <a:t>Have to talk about Ammond, ID. Read first 10 pages of the report, it explains why they chose that city, why its cheap there (municipal infrastructure (ie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lnSpcReduction="10000"/>
          </a:bodyPr>
          <a:lstStyle/>
          <a:p>
            <a:r>
              <a:rPr lang="en-US" sz="1400" b="1" dirty="0"/>
              <a:t>Introduction – Colin Neagle</a:t>
            </a:r>
          </a:p>
          <a:p>
            <a:pPr lvl="1"/>
            <a:r>
              <a:rPr lang="en-US" sz="1400" dirty="0"/>
              <a:t>Why we chose this topic</a:t>
            </a:r>
          </a:p>
          <a:p>
            <a:pPr lvl="1"/>
            <a:r>
              <a:rPr lang="en-US" sz="1400" dirty="0"/>
              <a:t>What datasets we used</a:t>
            </a:r>
          </a:p>
          <a:p>
            <a:pPr lvl="1"/>
            <a:r>
              <a:rPr lang="en-US" sz="1400" dirty="0"/>
              <a:t>Explain the internet data set</a:t>
            </a:r>
          </a:p>
          <a:p>
            <a:pPr marL="457200" lvl="1" indent="0">
              <a:buNone/>
            </a:pPr>
            <a:endParaRPr lang="en-US" sz="1400" dirty="0"/>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mbs download / 3 mbs upload</a:t>
            </a:r>
          </a:p>
          <a:p>
            <a:pPr lvl="2"/>
            <a:r>
              <a:rPr lang="en-US" dirty="0"/>
              <a:t>Our series of Mbps download speeds for this report.</a:t>
            </a:r>
          </a:p>
          <a:p>
            <a:pPr marL="914400" lvl="2" indent="0">
              <a:buNone/>
            </a:pPr>
            <a:endParaRPr lang="en-US" dirty="0"/>
          </a:p>
          <a:p>
            <a:r>
              <a:rPr lang="en-US" dirty="0"/>
              <a:t>Why does this matter? </a:t>
            </a:r>
          </a:p>
          <a:p>
            <a:pPr lvl="1"/>
            <a:r>
              <a:rPr lang="en-US" dirty="0"/>
              <a:t>The average US household uses 5 internet devices.</a:t>
            </a:r>
          </a:p>
          <a:p>
            <a:pPr lvl="2"/>
            <a:r>
              <a:rPr lang="en-US" dirty="0"/>
              <a:t>High speed availability</a:t>
            </a:r>
          </a:p>
          <a:p>
            <a:pPr lvl="2"/>
            <a:r>
              <a:rPr lang="en-US" dirty="0"/>
              <a:t>Affordability</a:t>
            </a:r>
          </a:p>
          <a:p>
            <a:pPr marL="914400" lvl="2" indent="0">
              <a:buNone/>
            </a:pPr>
            <a:r>
              <a:rPr lang="en-US" dirty="0"/>
              <a:t>	</a:t>
            </a:r>
          </a:p>
          <a:p>
            <a:pPr marL="457200" lvl="1" indent="0">
              <a:buNone/>
            </a:pPr>
            <a:endParaRPr lang="en-US" dirty="0"/>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The US Market for internet service is dominated by just 4 companies:</a:t>
            </a:r>
          </a:p>
          <a:p>
            <a:pPr lvl="1"/>
            <a:r>
              <a:rPr lang="en-US" dirty="0"/>
              <a:t>AT&amp;T, Charter, Comcast (Xfinity), and Verizon.</a:t>
            </a:r>
          </a:p>
          <a:p>
            <a:pPr lvl="1"/>
            <a:r>
              <a:rPr lang="en-US" dirty="0"/>
              <a:t>Most US cities are only limited by ISP’s in their area</a:t>
            </a:r>
          </a:p>
          <a:p>
            <a:pPr lvl="1"/>
            <a:endParaRPr lang="en-US" dirty="0"/>
          </a:p>
          <a:p>
            <a:pPr marL="457200" lvl="1" indent="0">
              <a:buNone/>
            </a:pPr>
            <a:endParaRPr lang="en-US" dirty="0"/>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C2B5-0486-4346-AFD2-315E7CE9D6B7}"/>
              </a:ext>
            </a:extLst>
          </p:cNvPr>
          <p:cNvSpPr>
            <a:spLocks noGrp="1"/>
          </p:cNvSpPr>
          <p:nvPr>
            <p:ph type="title"/>
          </p:nvPr>
        </p:nvSpPr>
        <p:spPr/>
        <p:txBody>
          <a:bodyPr/>
          <a:lstStyle/>
          <a:p>
            <a:pPr algn="ctr"/>
            <a:r>
              <a:rPr lang="en-US" dirty="0"/>
              <a:t>Map of the cities in our study</a:t>
            </a:r>
            <a:endParaRPr lang="en-US" i="1" dirty="0"/>
          </a:p>
        </p:txBody>
      </p:sp>
      <p:pic>
        <p:nvPicPr>
          <p:cNvPr id="4" name="Content Placeholder 3">
            <a:extLst>
              <a:ext uri="{FF2B5EF4-FFF2-40B4-BE49-F238E27FC236}">
                <a16:creationId xmlns:a16="http://schemas.microsoft.com/office/drawing/2014/main" id="{40182E59-8B0A-40C6-8C28-C5E8D1C2C0D7}"/>
              </a:ext>
            </a:extLst>
          </p:cNvPr>
          <p:cNvPicPr>
            <a:picLocks noGrp="1" noChangeAspect="1"/>
          </p:cNvPicPr>
          <p:nvPr>
            <p:ph idx="1"/>
          </p:nvPr>
        </p:nvPicPr>
        <p:blipFill>
          <a:blip r:embed="rId2"/>
          <a:stretch>
            <a:fillRect/>
          </a:stretch>
        </p:blipFill>
        <p:spPr>
          <a:xfrm>
            <a:off x="1188963" y="1874981"/>
            <a:ext cx="9149287" cy="3749963"/>
          </a:xfrm>
          <a:prstGeom prst="rect">
            <a:avLst/>
          </a:prstGeom>
        </p:spPr>
      </p:pic>
    </p:spTree>
    <p:extLst>
      <p:ext uri="{BB962C8B-B14F-4D97-AF65-F5344CB8AC3E}">
        <p14:creationId xmlns:p14="http://schemas.microsoft.com/office/powerpoint/2010/main" val="16851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lstStyle/>
          <a:p>
            <a:pPr algn="ctr"/>
            <a:r>
              <a:rPr lang="en-US" dirty="0"/>
              <a:t>Average  Download Speed Mbps by City </a:t>
            </a:r>
          </a:p>
        </p:txBody>
      </p:sp>
      <p:pic>
        <p:nvPicPr>
          <p:cNvPr id="4" name="Content Placeholder 3">
            <a:extLst>
              <a:ext uri="{FF2B5EF4-FFF2-40B4-BE49-F238E27FC236}">
                <a16:creationId xmlns:a16="http://schemas.microsoft.com/office/drawing/2014/main" id="{950D0E46-24C5-4E38-BA34-5683BD96C398}"/>
              </a:ext>
            </a:extLst>
          </p:cNvPr>
          <p:cNvPicPr>
            <a:picLocks noGrp="1" noChangeAspect="1"/>
          </p:cNvPicPr>
          <p:nvPr>
            <p:ph idx="1"/>
          </p:nvPr>
        </p:nvPicPr>
        <p:blipFill rotWithShape="1">
          <a:blip r:embed="rId2"/>
          <a:srcRect t="1934" r="732"/>
          <a:stretch/>
        </p:blipFill>
        <p:spPr>
          <a:xfrm>
            <a:off x="756544" y="2493818"/>
            <a:ext cx="10557037" cy="2826326"/>
          </a:xfrm>
          <a:prstGeom prst="rect">
            <a:avLst/>
          </a:prstGeom>
        </p:spPr>
      </p:pic>
    </p:spTree>
    <p:extLst>
      <p:ext uri="{BB962C8B-B14F-4D97-AF65-F5344CB8AC3E}">
        <p14:creationId xmlns:p14="http://schemas.microsoft.com/office/powerpoint/2010/main" val="6003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normAutofit/>
          </a:bodyPr>
          <a:lstStyle/>
          <a:p>
            <a:pPr algn="ctr"/>
            <a:r>
              <a:rPr lang="en-US" sz="2400" dirty="0"/>
              <a:t>Average  Download Speed and Avg Cost per Download Mbps by City </a:t>
            </a:r>
          </a:p>
        </p:txBody>
      </p:sp>
      <p:pic>
        <p:nvPicPr>
          <p:cNvPr id="5" name="Content Placeholder 2">
            <a:extLst>
              <a:ext uri="{FF2B5EF4-FFF2-40B4-BE49-F238E27FC236}">
                <a16:creationId xmlns:a16="http://schemas.microsoft.com/office/drawing/2014/main" id="{C52AADAF-FB7F-4DFB-8140-5C7EE14B85F8}"/>
              </a:ext>
            </a:extLst>
          </p:cNvPr>
          <p:cNvPicPr>
            <a:picLocks noChangeAspect="1"/>
          </p:cNvPicPr>
          <p:nvPr/>
        </p:nvPicPr>
        <p:blipFill>
          <a:blip r:embed="rId2"/>
          <a:stretch>
            <a:fillRect/>
          </a:stretch>
        </p:blipFill>
        <p:spPr>
          <a:xfrm>
            <a:off x="1870745" y="1435489"/>
            <a:ext cx="8405267" cy="4974546"/>
          </a:xfrm>
          <a:prstGeom prst="rect">
            <a:avLst/>
          </a:prstGeom>
        </p:spPr>
      </p:pic>
    </p:spTree>
    <p:extLst>
      <p:ext uri="{BB962C8B-B14F-4D97-AF65-F5344CB8AC3E}">
        <p14:creationId xmlns:p14="http://schemas.microsoft.com/office/powerpoint/2010/main" val="14365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Cost per Mbps by City (plotted by the size of internet speed series)</a:t>
            </a:r>
          </a:p>
        </p:txBody>
      </p:sp>
      <p:pic>
        <p:nvPicPr>
          <p:cNvPr id="5" name="Picture 4">
            <a:extLst>
              <a:ext uri="{FF2B5EF4-FFF2-40B4-BE49-F238E27FC236}">
                <a16:creationId xmlns:a16="http://schemas.microsoft.com/office/drawing/2014/main" id="{812C0BE7-8FAC-4838-A401-A7E4FD71C1A3}"/>
              </a:ext>
            </a:extLst>
          </p:cNvPr>
          <p:cNvPicPr>
            <a:picLocks noChangeAspect="1"/>
          </p:cNvPicPr>
          <p:nvPr/>
        </p:nvPicPr>
        <p:blipFill>
          <a:blip r:embed="rId2"/>
          <a:stretch>
            <a:fillRect/>
          </a:stretch>
        </p:blipFill>
        <p:spPr>
          <a:xfrm>
            <a:off x="1871169" y="1399729"/>
            <a:ext cx="7605340" cy="4863501"/>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Average cost of Broadband by City </a:t>
            </a:r>
          </a:p>
        </p:txBody>
      </p:sp>
      <p:pic>
        <p:nvPicPr>
          <p:cNvPr id="9" name="Content Placeholder 8">
            <a:extLst>
              <a:ext uri="{FF2B5EF4-FFF2-40B4-BE49-F238E27FC236}">
                <a16:creationId xmlns:a16="http://schemas.microsoft.com/office/drawing/2014/main" id="{6738D900-D7D8-4D7A-BA76-B9EF9194E7BC}"/>
              </a:ext>
            </a:extLst>
          </p:cNvPr>
          <p:cNvPicPr>
            <a:picLocks noGrp="1" noChangeAspect="1"/>
          </p:cNvPicPr>
          <p:nvPr>
            <p:ph idx="1"/>
          </p:nvPr>
        </p:nvPicPr>
        <p:blipFill rotWithShape="1">
          <a:blip r:embed="rId2"/>
          <a:srcRect t="3531" r="1145"/>
          <a:stretch/>
        </p:blipFill>
        <p:spPr>
          <a:xfrm>
            <a:off x="1104900" y="2623127"/>
            <a:ext cx="9867900" cy="2622119"/>
          </a:xfrm>
          <a:prstGeom prst="rect">
            <a:avLst/>
          </a:prstGeom>
        </p:spPr>
      </p:pic>
    </p:spTree>
    <p:extLst>
      <p:ext uri="{BB962C8B-B14F-4D97-AF65-F5344CB8AC3E}">
        <p14:creationId xmlns:p14="http://schemas.microsoft.com/office/powerpoint/2010/main" val="35530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schemas.openxmlformats.org/package/2006/metadata/core-properties"/>
    <ds:schemaRef ds:uri="http://www.w3.org/XML/1998/namespace"/>
    <ds:schemaRef ds:uri="http://purl.org/dc/dcmitype/"/>
    <ds:schemaRef ds:uri="4873beb7-5857-4685-be1f-d57550cc96cc"/>
    <ds:schemaRef ds:uri="http://purl.org/dc/terms/"/>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1211</TotalTime>
  <Words>453</Words>
  <Application>Microsoft Office PowerPoint</Application>
  <PresentationFormat>Widescreen</PresentationFormat>
  <Paragraphs>53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Euphemia</vt:lpstr>
      <vt:lpstr>Plantagenet Cherokee</vt:lpstr>
      <vt:lpstr>Wingdings</vt:lpstr>
      <vt:lpstr>Academic Literature 16x9</vt:lpstr>
      <vt:lpstr>Connectivity in the Age of COVID-19  </vt:lpstr>
      <vt:lpstr>Agenda</vt:lpstr>
      <vt:lpstr>The growing inequity arising from the work and learn from home world</vt:lpstr>
      <vt:lpstr>The growing inequity arising from the work and learn from home world: Lack of Choice for the Consumer</vt:lpstr>
      <vt:lpstr>Map of the cities in our study</vt:lpstr>
      <vt:lpstr>Average  Download Speed Mbps by City </vt:lpstr>
      <vt:lpstr>Average  Download Speed and Avg Cost per Download Mbps by City </vt:lpstr>
      <vt:lpstr>Cost per Mbps by City (plotted by the size of internet speed series)</vt:lpstr>
      <vt:lpstr>Average cost of Broadband by City </vt:lpstr>
      <vt:lpstr>Plot of Cities with 3 Years Median Wage</vt:lpstr>
      <vt:lpstr>Cellular and Fixed Broadband Infrastructure</vt:lpstr>
      <vt:lpstr>FCC Complaints data</vt:lpstr>
      <vt:lpstr>Where US cities rank amongst the world in terms of internet cost</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colin.neagle@outlook.com</cp:lastModifiedBy>
  <cp:revision>26</cp:revision>
  <cp:lastPrinted>2020-11-07T05:18:50Z</cp:lastPrinted>
  <dcterms:created xsi:type="dcterms:W3CDTF">2020-11-06T16:20:36Z</dcterms:created>
  <dcterms:modified xsi:type="dcterms:W3CDTF">2020-11-07T14:04:03Z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