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71" r:id="rId8"/>
    <p:sldId id="273" r:id="rId9"/>
    <p:sldId id="275" r:id="rId10"/>
    <p:sldId id="277" r:id="rId11"/>
    <p:sldId id="258" r:id="rId12"/>
    <p:sldId id="274" r:id="rId13"/>
    <p:sldId id="260" r:id="rId14"/>
    <p:sldId id="278" r:id="rId15"/>
    <p:sldId id="272" r:id="rId16"/>
    <p:sldId id="265"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11/7/2020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11/7/2020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11/7/2020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11/7/2020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11/7/2020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11/7/2020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11/7/2020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11/7/2020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11/7/2020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11/7/2020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11/7/2020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1475" y="2447724"/>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a:t>Presenters: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Cities with 3 Years Median Wage</a:t>
            </a:r>
          </a:p>
        </p:txBody>
      </p:sp>
      <p:pic>
        <p:nvPicPr>
          <p:cNvPr id="3" name="Picture 2">
            <a:extLst>
              <a:ext uri="{FF2B5EF4-FFF2-40B4-BE49-F238E27FC236}">
                <a16:creationId xmlns:a16="http://schemas.microsoft.com/office/drawing/2014/main" id="{2261B5F9-377C-4882-A652-A8CCEA6ED5E9}"/>
              </a:ext>
            </a:extLst>
          </p:cNvPr>
          <p:cNvPicPr>
            <a:picLocks noChangeAspect="1"/>
          </p:cNvPicPr>
          <p:nvPr/>
        </p:nvPicPr>
        <p:blipFill>
          <a:blip r:embed="rId2"/>
          <a:stretch>
            <a:fillRect/>
          </a:stretch>
        </p:blipFill>
        <p:spPr>
          <a:xfrm>
            <a:off x="1617022" y="1876294"/>
            <a:ext cx="8639175" cy="4162425"/>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7CD3-9DB8-4A0B-B347-C9092068BF33}"/>
              </a:ext>
            </a:extLst>
          </p:cNvPr>
          <p:cNvSpPr>
            <a:spLocks noGrp="1"/>
          </p:cNvSpPr>
          <p:nvPr>
            <p:ph type="title"/>
          </p:nvPr>
        </p:nvSpPr>
        <p:spPr/>
        <p:txBody>
          <a:bodyPr/>
          <a:lstStyle/>
          <a:p>
            <a:r>
              <a:rPr lang="en-US" dirty="0"/>
              <a:t>Cellular and Fixed Broadband Infrastructure</a:t>
            </a:r>
          </a:p>
        </p:txBody>
      </p:sp>
      <p:pic>
        <p:nvPicPr>
          <p:cNvPr id="4" name="Content Placeholder 3">
            <a:extLst>
              <a:ext uri="{FF2B5EF4-FFF2-40B4-BE49-F238E27FC236}">
                <a16:creationId xmlns:a16="http://schemas.microsoft.com/office/drawing/2014/main" id="{4E677CA2-FE6A-4A47-A496-7803069095BB}"/>
              </a:ext>
            </a:extLst>
          </p:cNvPr>
          <p:cNvPicPr>
            <a:picLocks noGrp="1" noChangeAspect="1"/>
          </p:cNvPicPr>
          <p:nvPr>
            <p:ph idx="1"/>
          </p:nvPr>
        </p:nvPicPr>
        <p:blipFill>
          <a:blip r:embed="rId2"/>
          <a:stretch>
            <a:fillRect/>
          </a:stretch>
        </p:blipFill>
        <p:spPr>
          <a:xfrm>
            <a:off x="2079074" y="1541477"/>
            <a:ext cx="7111062" cy="4572000"/>
          </a:xfrm>
          <a:prstGeom prst="rect">
            <a:avLst/>
          </a:prstGeom>
        </p:spPr>
      </p:pic>
    </p:spTree>
    <p:extLst>
      <p:ext uri="{BB962C8B-B14F-4D97-AF65-F5344CB8AC3E}">
        <p14:creationId xmlns:p14="http://schemas.microsoft.com/office/powerpoint/2010/main" val="188191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pPr marL="914400" lvl="2" indent="0">
              <a:buNone/>
            </a:pPr>
            <a:endParaRPr lang="en-US" dirty="0"/>
          </a:p>
          <a:p>
            <a:r>
              <a:rPr lang="en-US" dirty="0"/>
              <a:t>Why does this matter? </a:t>
            </a:r>
          </a:p>
          <a:p>
            <a:pPr lvl="1"/>
            <a:r>
              <a:rPr lang="en-US" dirty="0"/>
              <a:t>The average US household uses 5 internet devices.</a:t>
            </a:r>
          </a:p>
          <a:p>
            <a:pPr lvl="2"/>
            <a:r>
              <a:rPr lang="en-US" dirty="0"/>
              <a:t>High speed availability</a:t>
            </a:r>
          </a:p>
          <a:p>
            <a:pPr lvl="2"/>
            <a:r>
              <a:rPr lang="en-US" dirty="0"/>
              <a:t>Affordability</a:t>
            </a:r>
          </a:p>
          <a:p>
            <a:pPr marL="914400" lvl="2" indent="0">
              <a:buNone/>
            </a:pPr>
            <a:r>
              <a:rPr lang="en-US" dirty="0"/>
              <a:t>	</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pPr lvl="1"/>
            <a:endParaRPr lang="en-US" dirty="0"/>
          </a:p>
          <a:p>
            <a:pPr marL="457200" lvl="1" indent="0">
              <a:buNone/>
            </a:pPr>
            <a:endParaRPr lang="en-US" dirty="0"/>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GeoPandas Map of the cities in our study </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openxmlformats.org/package/2006/metadata/core-properties"/>
    <ds:schemaRef ds:uri="http://www.w3.org/XML/1998/namespace"/>
    <ds:schemaRef ds:uri="http://purl.org/dc/dcmitype/"/>
    <ds:schemaRef ds:uri="4873beb7-5857-4685-be1f-d57550cc96cc"/>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1226</TotalTime>
  <Words>441</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Euphemia</vt:lpstr>
      <vt:lpstr>Plantagenet Cherokee</vt:lpstr>
      <vt:lpstr>Wingdings</vt:lpstr>
      <vt:lpstr>Academic Literature 16x9</vt:lpstr>
      <vt:lpstr>Connectivity in the Age of COVID-19  </vt:lpstr>
      <vt:lpstr>Agenda</vt:lpstr>
      <vt:lpstr>The growing inequity arising from the work and learn from home world</vt:lpstr>
      <vt:lpstr>The growing inequity arising from the work and learn from home world: Lack of Choice for the Consumer</vt:lpstr>
      <vt:lpstr>GeoPandas Map of the cities in our study </vt:lpstr>
      <vt:lpstr>Average  Download Speed Mbps by City </vt:lpstr>
      <vt:lpstr>Average  Download Speed and Avg Cost per Download Mbps by City </vt:lpstr>
      <vt:lpstr>Cost per Mbps by City (plotted by the size of internet speed series)</vt:lpstr>
      <vt:lpstr>Average cost of Broadband by City </vt:lpstr>
      <vt:lpstr>Plot of Cities with 3 Years Median Wage</vt:lpstr>
      <vt:lpstr>Cellular and Fixed Broadband Infrastructure</vt:lpstr>
      <vt:lpstr>FCC Complaints data</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28</cp:revision>
  <cp:lastPrinted>2020-11-07T05:18:50Z</cp:lastPrinted>
  <dcterms:created xsi:type="dcterms:W3CDTF">2020-11-06T16:20:36Z</dcterms:created>
  <dcterms:modified xsi:type="dcterms:W3CDTF">2020-11-07T14:25:02Z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