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56" r:id="rId5"/>
    <p:sldId id="257" r:id="rId6"/>
    <p:sldId id="270" r:id="rId7"/>
    <p:sldId id="271" r:id="rId8"/>
    <p:sldId id="273" r:id="rId9"/>
    <p:sldId id="278" r:id="rId10"/>
    <p:sldId id="260" r:id="rId11"/>
    <p:sldId id="275" r:id="rId12"/>
    <p:sldId id="277" r:id="rId13"/>
    <p:sldId id="274" r:id="rId14"/>
    <p:sldId id="258" r:id="rId15"/>
    <p:sldId id="272" r:id="rId16"/>
    <p:sldId id="265" r:id="rId17"/>
  </p:sldIdLst>
  <p:sldSz cx="12192000" cy="6858000"/>
  <p:notesSz cx="7102475" cy="9388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562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8" d="100"/>
          <a:sy n="58" d="100"/>
        </p:scale>
        <p:origin x="197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47105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092" y="0"/>
            <a:ext cx="3077739" cy="47105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/>
            </a:lvl1pPr>
          </a:lstStyle>
          <a:p>
            <a:fld id="{23CEAAF3-9831-450B-8D59-2C09DB96C8FC}" type="datetimeFigureOut">
              <a:rPr lang="en-US"/>
              <a:t>11/7/2020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917422"/>
            <a:ext cx="3077739" cy="471053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092" y="8917422"/>
            <a:ext cx="3077739" cy="471053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/>
            </a:lvl1pPr>
          </a:lstStyle>
          <a:p>
            <a:fld id="{06834459-7356-44BF-850D-8B30C4FB3B6B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69016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47105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47105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/>
            </a:lvl1pPr>
          </a:lstStyle>
          <a:p>
            <a:fld id="{2D50CD79-FC16-4410-AB61-17F26E6D3BC8}" type="datetimeFigureOut">
              <a:rPr lang="en-US"/>
              <a:t>11/7/2020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35013" y="1173163"/>
            <a:ext cx="5632450" cy="31686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229" tIns="47114" rIns="94229" bIns="47114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248" y="4518204"/>
            <a:ext cx="5681980" cy="3696712"/>
          </a:xfrm>
          <a:prstGeom prst="rect">
            <a:avLst/>
          </a:prstGeom>
        </p:spPr>
        <p:txBody>
          <a:bodyPr vert="horz" lIns="94229" tIns="47114" rIns="94229" bIns="47114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17422"/>
            <a:ext cx="3077739" cy="471053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2" y="8917422"/>
            <a:ext cx="3077739" cy="471053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/>
            </a:lvl1pPr>
          </a:lstStyle>
          <a:p>
            <a:fld id="{0A3C37BE-C303-496D-B5CD-85F2937540FC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50842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1" dirty="0">
                <a:latin typeface="Arial" pitchFamily="34" charset="0"/>
                <a:cs typeface="Arial" pitchFamily="34" charset="0"/>
              </a:rPr>
              <a:t>NOTE:</a:t>
            </a:r>
          </a:p>
          <a:p>
            <a:r>
              <a:rPr lang="en-US" i="1" dirty="0">
                <a:latin typeface="Arial" pitchFamily="34" charset="0"/>
                <a:cs typeface="Arial" pitchFamily="34" charset="0"/>
              </a:rPr>
              <a:t>To change the  image on this slide, select the picture and delete it. Then click the Pictures icon in the placeholder to insert your own image.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61502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4445" y="0"/>
            <a:ext cx="1747524" cy="22920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1009650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898" y="4511784"/>
            <a:ext cx="10096501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402B9795-92DC-40DC-A1CA-9A4B349D7824}" type="datetimeFigureOut">
              <a:rPr lang="en-US" smtClean="0"/>
              <a:pPr/>
              <a:t>11/7/2020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75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3396996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654671" y="1600199"/>
            <a:ext cx="6430912" cy="4572001"/>
          </a:xfrm>
        </p:spPr>
        <p:txBody>
          <a:bodyPr tIns="118872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11/7/2020</a:t>
            </a:fld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6963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11/7/2020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1207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72600" y="365125"/>
            <a:ext cx="17145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04900" y="365125"/>
            <a:ext cx="8098896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11/7/2020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 dirty="0"/>
          </a:p>
        </p:txBody>
      </p:sp>
      <p:grpSp>
        <p:nvGrpSpPr>
          <p:cNvPr id="7" name="Group 6"/>
          <p:cNvGrpSpPr/>
          <p:nvPr/>
        </p:nvGrpSpPr>
        <p:grpSpPr>
          <a:xfrm rot="5400000">
            <a:off x="6514047" y="3228843"/>
            <a:ext cx="5632704" cy="84403"/>
            <a:chOff x="1073150" y="1219201"/>
            <a:chExt cx="10058400" cy="63125"/>
          </a:xfrm>
        </p:grpSpPr>
        <p:cxnSp>
          <p:nvCxnSpPr>
            <p:cNvPr id="8" name="Straight Connector 7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592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11/7/2020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8687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900" y="4511784"/>
            <a:ext cx="5734050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" name="Picture Placeholder 10" descr="An empty placeholder to add an image. Click on the placeholder and select the image that you wish to add."/>
          <p:cNvSpPr>
            <a:spLocks noGrp="1"/>
          </p:cNvSpPr>
          <p:nvPr>
            <p:ph type="pic" sz="quarter" idx="13"/>
          </p:nvPr>
        </p:nvSpPr>
        <p:spPr>
          <a:xfrm>
            <a:off x="6981063" y="1310656"/>
            <a:ext cx="5210937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grpSp>
        <p:nvGrpSpPr>
          <p:cNvPr id="14" name="Group 13"/>
          <p:cNvGrpSpPr/>
          <p:nvPr/>
        </p:nvGrpSpPr>
        <p:grpSpPr>
          <a:xfrm>
            <a:off x="0" y="1143000"/>
            <a:ext cx="12192000" cy="63125"/>
            <a:chOff x="507492" y="1501519"/>
            <a:chExt cx="8129016" cy="63125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5880" y="0"/>
            <a:ext cx="1747524" cy="2292094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 rot="10800000">
            <a:off x="0" y="5645510"/>
            <a:ext cx="12192000" cy="63125"/>
            <a:chOff x="507492" y="1501519"/>
            <a:chExt cx="8129016" cy="6312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7394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2514600"/>
            <a:ext cx="12192000" cy="3194035"/>
            <a:chOff x="647402" y="2514600"/>
            <a:chExt cx="10838688" cy="3194035"/>
          </a:xfrm>
        </p:grpSpPr>
        <p:grpSp>
          <p:nvGrpSpPr>
            <p:cNvPr id="9" name="Group 8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ectangle 9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grpSp>
          <p:nvGrpSpPr>
            <p:cNvPr id="11" name="Group 10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0" y="0"/>
            <a:ext cx="1783188" cy="2971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899" y="2971806"/>
            <a:ext cx="10071099" cy="1684150"/>
          </a:xfrm>
        </p:spPr>
        <p:txBody>
          <a:bodyPr anchor="ctr">
            <a:normAutofit/>
          </a:bodyPr>
          <a:lstStyle>
            <a:lvl1pPr>
              <a:defRPr sz="44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899" y="4655956"/>
            <a:ext cx="10071099" cy="50975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11/7/2020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0267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11/7/2020</a:t>
            </a:fld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2779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4900" y="2424112"/>
            <a:ext cx="4919472" cy="37480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611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66110" y="2424112"/>
            <a:ext cx="4919472" cy="37480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11/7/2020</a:t>
            </a:fld>
            <a:endParaRPr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71016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11/7/2020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58111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11/7/2020</a:t>
            </a:fld>
            <a:endParaRPr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2416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4384548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41848" y="1600199"/>
            <a:ext cx="5445252" cy="4572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11/7/2020</a:t>
            </a:fld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6976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402B9795-92DC-40DC-A1CA-9A4B349D7824}" type="datetimeFigureOut">
              <a:rPr lang="en-US" smtClean="0"/>
              <a:pPr/>
              <a:t>11/7/2020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1103376" y="1219201"/>
            <a:ext cx="9985248" cy="84403"/>
            <a:chOff x="1073150" y="1219201"/>
            <a:chExt cx="10058400" cy="63125"/>
          </a:xfrm>
        </p:grpSpPr>
        <p:cxnSp>
          <p:nvCxnSpPr>
            <p:cNvPr id="13" name="Straight Connector 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6251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96">
          <p15:clr>
            <a:srgbClr val="F26B43"/>
          </p15:clr>
        </p15:guide>
        <p15:guide id="2" pos="6984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38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371475" y="2447724"/>
            <a:ext cx="5734050" cy="2219691"/>
          </a:xfrm>
        </p:spPr>
        <p:txBody>
          <a:bodyPr anchor="ctr">
            <a:normAutofit/>
          </a:bodyPr>
          <a:lstStyle/>
          <a:p>
            <a:r>
              <a:rPr kumimoji="0" lang="en-US" sz="3600" b="0" i="0" u="none" strike="noStrike" kern="1200" cap="none" spc="-5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Bookman Old Style" panose="020F0302020204030204"/>
                <a:ea typeface="+mj-ea"/>
                <a:cs typeface="+mj-cs"/>
              </a:rPr>
              <a:t>Connectivity in the Age of COVID-19</a:t>
            </a:r>
            <a:br>
              <a:rPr kumimoji="0" lang="en-US" sz="3600" b="0" i="0" u="none" strike="noStrike" kern="1200" cap="none" spc="-5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Bookman Old Style" panose="020F0302020204030204"/>
                <a:ea typeface="+mj-ea"/>
                <a:cs typeface="+mj-cs"/>
              </a:rPr>
            </a:br>
            <a:br>
              <a:rPr kumimoji="0" lang="en-US" sz="3600" b="0" i="0" u="none" strike="noStrike" kern="1200" cap="none" spc="-5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Bookman Old Style" panose="020F0302020204030204"/>
                <a:ea typeface="+mj-ea"/>
                <a:cs typeface="+mj-cs"/>
              </a:rPr>
            </a:br>
            <a:endParaRPr lang="en-US" dirty="0"/>
          </a:p>
        </p:txBody>
      </p:sp>
      <p:pic>
        <p:nvPicPr>
          <p:cNvPr id="8" name="Picture Placeholder 7" descr="A picture containing indoor, person, young, kitchen&#10;&#10;Description automatically generated">
            <a:extLst>
              <a:ext uri="{FF2B5EF4-FFF2-40B4-BE49-F238E27FC236}">
                <a16:creationId xmlns:a16="http://schemas.microsoft.com/office/drawing/2014/main" id="{F14C4012-B449-4920-9CFA-28A99380AF3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81" r="15181"/>
          <a:stretch>
            <a:fillRect/>
          </a:stretch>
        </p:blipFill>
        <p:spPr/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E925232-B925-42F0-8836-577DBBA8B345}"/>
              </a:ext>
            </a:extLst>
          </p:cNvPr>
          <p:cNvSpPr txBox="1"/>
          <p:nvPr/>
        </p:nvSpPr>
        <p:spPr>
          <a:xfrm>
            <a:off x="371475" y="4772025"/>
            <a:ext cx="57245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Presenters: Colin Neagle, Phillipe Volcy, Michael Foster and Victor Molina</a:t>
            </a:r>
          </a:p>
        </p:txBody>
      </p:sp>
    </p:spTree>
    <p:extLst>
      <p:ext uri="{BB962C8B-B14F-4D97-AF65-F5344CB8AC3E}">
        <p14:creationId xmlns:p14="http://schemas.microsoft.com/office/powerpoint/2010/main" val="1652133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Average cost of Broadband by City 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738D900-D7D8-4D7A-BA76-B9EF9194E7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3531" r="1145"/>
          <a:stretch/>
        </p:blipFill>
        <p:spPr>
          <a:xfrm>
            <a:off x="1104900" y="2623127"/>
            <a:ext cx="9867900" cy="2622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096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400" dirty="0"/>
              <a:t>Cost per Mbps by City (plotted by the size of internet tier speed)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2C0BE7-8FAC-4838-A401-A7E4FD71C1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1169" y="1399729"/>
            <a:ext cx="7605340" cy="4863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278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FCC Complaints data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BE2E8E-BFA9-43EE-A7FB-76829758B693}"/>
              </a:ext>
            </a:extLst>
          </p:cNvPr>
          <p:cNvSpPr txBox="1"/>
          <p:nvPr/>
        </p:nvSpPr>
        <p:spPr>
          <a:xfrm>
            <a:off x="1104900" y="1748901"/>
            <a:ext cx="998068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2019, the FCC received 9,661 (34% of total complaints) complaints related to connectivity issues and 3,198 complaints related to speed (11% of total complaints</a:t>
            </a:r>
          </a:p>
          <a:p>
            <a:endParaRPr lang="en-US" dirty="0"/>
          </a:p>
          <a:p>
            <a:r>
              <a:rPr lang="en-US" dirty="0"/>
              <a:t>In YTD 2020, the FCC received 16,174 complaints related to connectivity (representing a 67% increase YoY,) and 5,429 related to speed (representing a 70% increase YoY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6" name="Picture 2" descr="cell phone | Ember Seminars">
            <a:extLst>
              <a:ext uri="{FF2B5EF4-FFF2-40B4-BE49-F238E27FC236}">
                <a16:creationId xmlns:a16="http://schemas.microsoft.com/office/drawing/2014/main" id="{5E60D46D-A6B0-4D95-8F65-22CC19DA56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0178" y="3429000"/>
            <a:ext cx="3650125" cy="3267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1694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Conclusion - Philippe</a:t>
            </a:r>
          </a:p>
        </p:txBody>
      </p:sp>
    </p:spTree>
    <p:extLst>
      <p:ext uri="{BB962C8B-B14F-4D97-AF65-F5344CB8AC3E}">
        <p14:creationId xmlns:p14="http://schemas.microsoft.com/office/powerpoint/2010/main" val="3197023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394686" y="-207885"/>
            <a:ext cx="9980682" cy="1096962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b="1" dirty="0"/>
              <a:t>Introduction – Colin </a:t>
            </a:r>
          </a:p>
          <a:p>
            <a:pPr lvl="1"/>
            <a:r>
              <a:rPr lang="en-US" sz="1400" dirty="0"/>
              <a:t>Why we chose this topic</a:t>
            </a:r>
          </a:p>
          <a:p>
            <a:pPr lvl="1"/>
            <a:r>
              <a:rPr lang="en-US" sz="1400" dirty="0"/>
              <a:t>What datasets we used</a:t>
            </a:r>
          </a:p>
          <a:p>
            <a:pPr lvl="1"/>
            <a:r>
              <a:rPr lang="en-US" sz="1400" dirty="0"/>
              <a:t>Explain the internet data set</a:t>
            </a:r>
          </a:p>
          <a:p>
            <a:pPr marL="457200" lvl="1" indent="0">
              <a:buNone/>
            </a:pPr>
            <a:endParaRPr lang="en-US" sz="1400" dirty="0"/>
          </a:p>
          <a:p>
            <a:r>
              <a:rPr lang="en-US" sz="1400" b="1" dirty="0"/>
              <a:t>Examining the cities connectivity in our study – Victor </a:t>
            </a:r>
          </a:p>
          <a:p>
            <a:pPr lvl="1"/>
            <a:r>
              <a:rPr lang="en-US" sz="1400" dirty="0"/>
              <a:t>Major metropolitan areas</a:t>
            </a:r>
          </a:p>
          <a:p>
            <a:pPr lvl="1"/>
            <a:r>
              <a:rPr lang="en-US" sz="1400" dirty="0"/>
              <a:t>Cost and download differences</a:t>
            </a:r>
          </a:p>
          <a:p>
            <a:pPr marL="457200" lvl="1" indent="0">
              <a:buNone/>
            </a:pPr>
            <a:endParaRPr lang="en-US" sz="1400" dirty="0"/>
          </a:p>
          <a:p>
            <a:r>
              <a:rPr lang="en-US" sz="1400" b="1" dirty="0"/>
              <a:t>Known Problem Areas – Michael </a:t>
            </a:r>
            <a:r>
              <a:rPr lang="en-US" sz="1400" dirty="0"/>
              <a:t>FCC Complaint Data</a:t>
            </a:r>
          </a:p>
          <a:p>
            <a:endParaRPr lang="en-US" sz="1400" dirty="0"/>
          </a:p>
          <a:p>
            <a:r>
              <a:rPr lang="en-US" sz="1400" b="1" dirty="0"/>
              <a:t>Conclusion– Philippe</a:t>
            </a:r>
          </a:p>
          <a:p>
            <a:pPr lvl="1"/>
            <a:r>
              <a:rPr lang="en-US" sz="1400" dirty="0"/>
              <a:t>The case for broadband as a public service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8F767E8-C809-44C9-9FA4-F8AA5C4E7835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4233" y="2314482"/>
            <a:ext cx="4458070" cy="2229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255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F0B60-781E-449C-A892-F33FA67F0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growing inequity arising from the work and learn from home world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FF1D86-576F-42D7-9911-7728CCD0A9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Broadband vs Internet</a:t>
            </a:r>
          </a:p>
          <a:p>
            <a:pPr lvl="1"/>
            <a:r>
              <a:rPr lang="en-US" dirty="0"/>
              <a:t>“Broadband refers to high-speed internet access that delivers faster speeds via DSL, Cable, fiber, wireless, or satellite”</a:t>
            </a:r>
            <a:r>
              <a:rPr lang="en-US" baseline="-25000" dirty="0"/>
              <a:t>1</a:t>
            </a:r>
          </a:p>
          <a:p>
            <a:pPr marL="457200" lvl="1" indent="0">
              <a:buNone/>
            </a:pPr>
            <a:endParaRPr lang="en-US" baseline="-25000" dirty="0"/>
          </a:p>
          <a:p>
            <a:pPr lvl="1"/>
            <a:r>
              <a:rPr lang="en-US" dirty="0"/>
              <a:t>Broadband is a term defined by the FCC, and is periodically updated to reflect advances in technology</a:t>
            </a:r>
          </a:p>
          <a:p>
            <a:pPr lvl="2"/>
            <a:r>
              <a:rPr lang="en-US" dirty="0"/>
              <a:t>The FCC’s current definition, </a:t>
            </a:r>
            <a:r>
              <a:rPr lang="en-US" u="sng" dirty="0"/>
              <a:t>which was updated in </a:t>
            </a:r>
            <a:r>
              <a:rPr lang="en-US" dirty="0"/>
              <a:t>2015 is ‘25/3’, which denotes 25 mbs download / 3 mbs upload</a:t>
            </a:r>
          </a:p>
          <a:p>
            <a:pPr lvl="2"/>
            <a:r>
              <a:rPr lang="en-US" dirty="0"/>
              <a:t>Our series of Mbps download speeds for this report.</a:t>
            </a:r>
          </a:p>
          <a:p>
            <a:pPr marL="914400" lvl="2" indent="0">
              <a:buNone/>
            </a:pPr>
            <a:endParaRPr lang="en-US" dirty="0"/>
          </a:p>
          <a:p>
            <a:r>
              <a:rPr lang="en-US" dirty="0"/>
              <a:t>Why does this matter? </a:t>
            </a:r>
          </a:p>
          <a:p>
            <a:pPr lvl="1"/>
            <a:r>
              <a:rPr lang="en-US" dirty="0"/>
              <a:t>The average US household uses 5 internet devices.</a:t>
            </a:r>
          </a:p>
          <a:p>
            <a:pPr lvl="2"/>
            <a:r>
              <a:rPr lang="en-US" dirty="0"/>
              <a:t>High speed availability</a:t>
            </a:r>
          </a:p>
          <a:p>
            <a:pPr lvl="2"/>
            <a:r>
              <a:rPr lang="en-US" dirty="0"/>
              <a:t>Affordability</a:t>
            </a:r>
          </a:p>
          <a:p>
            <a:pPr marL="914400" lvl="2" indent="0">
              <a:buNone/>
            </a:pPr>
            <a:r>
              <a:rPr lang="en-US" dirty="0"/>
              <a:t>	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2639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F0B60-781E-449C-A892-F33FA67F0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growing inequity arising from the work and learn from home world: Lack of Choice for the Consumer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FF1D86-576F-42D7-9911-7728CCD0A9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US Market for internet service is dominated by just 4 companies:</a:t>
            </a:r>
          </a:p>
          <a:p>
            <a:pPr lvl="1"/>
            <a:r>
              <a:rPr lang="en-US" dirty="0"/>
              <a:t>AT&amp;T, Charter, Comcast (Xfinity), and Verizon.</a:t>
            </a:r>
          </a:p>
          <a:p>
            <a:pPr lvl="1"/>
            <a:r>
              <a:rPr lang="en-US" dirty="0"/>
              <a:t>Most US cities are only limited by ISP’s in their area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The essential nature of the internet</a:t>
            </a:r>
          </a:p>
          <a:p>
            <a:pPr lvl="1"/>
            <a:r>
              <a:rPr lang="en-US" dirty="0"/>
              <a:t>In an April 2020 Study</a:t>
            </a:r>
            <a:r>
              <a:rPr lang="en-US" baseline="-25000" dirty="0"/>
              <a:t>2</a:t>
            </a:r>
            <a:r>
              <a:rPr lang="en-US" dirty="0"/>
              <a:t>, 53% of Americans stated that access to the internet has been essential to them during the Covid-19 Pandemic.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8761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9C2B5-0486-4346-AFD2-315E7CE9D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GeoPandas Map of the cities in our study </a:t>
            </a:r>
            <a:endParaRPr lang="en-US" i="1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0182E59-8B0A-40C6-8C28-C5E8D1C2C0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8963" y="1874981"/>
            <a:ext cx="9149287" cy="3749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103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87CD3-9DB8-4A0B-B347-C9092068B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Cellular and Broadband Infrastructure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E677CA2-FE6A-4A47-A496-7803069095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9074" y="1541477"/>
            <a:ext cx="7111062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910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Plot of Cities with 3 Years Median Wage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8735A9-F365-422A-970D-1BA369B941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900" y="1406423"/>
            <a:ext cx="9810750" cy="486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509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08605-DDA6-4C0D-B5A0-FC6577C3C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Average  $/Mbps (Download) by City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50D0E46-24C5-4E38-BA34-5683BD96C3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934" r="732"/>
          <a:stretch/>
        </p:blipFill>
        <p:spPr>
          <a:xfrm>
            <a:off x="756544" y="2493818"/>
            <a:ext cx="10557037" cy="2826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307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08605-DDA6-4C0D-B5A0-FC6577C3C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400" dirty="0"/>
              <a:t>Average  Download Speed and Avg Cost per Download Mbps by City </a:t>
            </a:r>
          </a:p>
        </p:txBody>
      </p:sp>
      <p:pic>
        <p:nvPicPr>
          <p:cNvPr id="5" name="Content Placeholder 2">
            <a:extLst>
              <a:ext uri="{FF2B5EF4-FFF2-40B4-BE49-F238E27FC236}">
                <a16:creationId xmlns:a16="http://schemas.microsoft.com/office/drawing/2014/main" id="{C52AADAF-FB7F-4DFB-8140-5C7EE14B85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0745" y="1435489"/>
            <a:ext cx="8405267" cy="4974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573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Academic Literature 16x9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F03431380.potx" id="{B573BD99-E105-4D2A-964B-B901A176567A}" vid="{B1D363B9-18DE-4874-9E2B-FD69B5C6548D}"/>
    </a:ext>
  </a:extLst>
</a:theme>
</file>

<file path=ppt/theme/theme2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PDescription xmlns="4873beb7-5857-4685-be1f-d57550cc96cc" xsi:nil="true"/>
    <AssetExpire xmlns="4873beb7-5857-4685-be1f-d57550cc96cc">2029-01-01T08:00:00+00:00</AssetExpire>
    <CampaignTagsTaxHTField0 xmlns="4873beb7-5857-4685-be1f-d57550cc96cc">
      <Terms xmlns="http://schemas.microsoft.com/office/infopath/2007/PartnerControls"/>
    </CampaignTagsTaxHTField0>
    <IntlLangReviewDate xmlns="4873beb7-5857-4685-be1f-d57550cc96cc" xsi:nil="true"/>
    <TPFriendlyName xmlns="4873beb7-5857-4685-be1f-d57550cc96cc" xsi:nil="true"/>
    <IntlLangReview xmlns="4873beb7-5857-4685-be1f-d57550cc96cc">false</IntlLangReview>
    <LocLastLocAttemptVersionLookup xmlns="4873beb7-5857-4685-be1f-d57550cc96cc">855024</LocLastLocAttemptVersionLookup>
    <PolicheckWords xmlns="4873beb7-5857-4685-be1f-d57550cc96cc" xsi:nil="true"/>
    <SubmitterId xmlns="4873beb7-5857-4685-be1f-d57550cc96cc" xsi:nil="true"/>
    <AcquiredFrom xmlns="4873beb7-5857-4685-be1f-d57550cc96cc">Internal MS</AcquiredFrom>
    <EditorialStatus xmlns="4873beb7-5857-4685-be1f-d57550cc96cc">Complete</EditorialStatus>
    <Markets xmlns="4873beb7-5857-4685-be1f-d57550cc96cc"/>
    <OriginAsset xmlns="4873beb7-5857-4685-be1f-d57550cc96cc" xsi:nil="true"/>
    <AssetStart xmlns="4873beb7-5857-4685-be1f-d57550cc96cc">2012-08-31T08:50:00+00:00</AssetStart>
    <FriendlyTitle xmlns="4873beb7-5857-4685-be1f-d57550cc96cc" xsi:nil="true"/>
    <MarketSpecific xmlns="4873beb7-5857-4685-be1f-d57550cc96cc">false</MarketSpecific>
    <TPNamespace xmlns="4873beb7-5857-4685-be1f-d57550cc96cc" xsi:nil="true"/>
    <PublishStatusLookup xmlns="4873beb7-5857-4685-be1f-d57550cc96cc">
      <Value>1616423</Value>
    </PublishStatusLookup>
    <APAuthor xmlns="4873beb7-5857-4685-be1f-d57550cc96cc">
      <UserInfo>
        <DisplayName>REDMOND\kristaa</DisplayName>
        <AccountId>136</AccountId>
        <AccountType/>
      </UserInfo>
    </APAuthor>
    <TPCommandLine xmlns="4873beb7-5857-4685-be1f-d57550cc96cc" xsi:nil="true"/>
    <IntlLangReviewer xmlns="4873beb7-5857-4685-be1f-d57550cc96cc" xsi:nil="true"/>
    <OpenTemplate xmlns="4873beb7-5857-4685-be1f-d57550cc96cc">true</OpenTemplate>
    <CSXSubmissionDate xmlns="4873beb7-5857-4685-be1f-d57550cc96cc" xsi:nil="true"/>
    <TaxCatchAll xmlns="4873beb7-5857-4685-be1f-d57550cc96cc"/>
    <Manager xmlns="4873beb7-5857-4685-be1f-d57550cc96cc" xsi:nil="true"/>
    <NumericId xmlns="4873beb7-5857-4685-be1f-d57550cc96cc" xsi:nil="true"/>
    <ParentAssetId xmlns="4873beb7-5857-4685-be1f-d57550cc96cc" xsi:nil="true"/>
    <OriginalSourceMarket xmlns="4873beb7-5857-4685-be1f-d57550cc96cc" xsi:nil="true"/>
    <ApprovalStatus xmlns="4873beb7-5857-4685-be1f-d57550cc96cc">InProgress</ApprovalStatus>
    <TPComponent xmlns="4873beb7-5857-4685-be1f-d57550cc96cc" xsi:nil="true"/>
    <EditorialTags xmlns="4873beb7-5857-4685-be1f-d57550cc96cc" xsi:nil="true"/>
    <TPExecutable xmlns="4873beb7-5857-4685-be1f-d57550cc96cc" xsi:nil="true"/>
    <TPLaunchHelpLink xmlns="4873beb7-5857-4685-be1f-d57550cc96cc" xsi:nil="true"/>
    <LocComments xmlns="4873beb7-5857-4685-be1f-d57550cc96cc" xsi:nil="true"/>
    <LocRecommendedHandoff xmlns="4873beb7-5857-4685-be1f-d57550cc96cc" xsi:nil="true"/>
    <SourceTitle xmlns="4873beb7-5857-4685-be1f-d57550cc96cc" xsi:nil="true"/>
    <CSXUpdate xmlns="4873beb7-5857-4685-be1f-d57550cc96cc">false</CSXUpdate>
    <IntlLocPriority xmlns="4873beb7-5857-4685-be1f-d57550cc96cc" xsi:nil="true"/>
    <UAProjectedTotalWords xmlns="4873beb7-5857-4685-be1f-d57550cc96cc" xsi:nil="true"/>
    <AssetType xmlns="4873beb7-5857-4685-be1f-d57550cc96cc">TP</AssetType>
    <MachineTranslated xmlns="4873beb7-5857-4685-be1f-d57550cc96cc">false</MachineTranslated>
    <OutputCachingOn xmlns="4873beb7-5857-4685-be1f-d57550cc96cc">false</OutputCachingOn>
    <TemplateStatus xmlns="4873beb7-5857-4685-be1f-d57550cc96cc">Complete</TemplateStatus>
    <IsSearchable xmlns="4873beb7-5857-4685-be1f-d57550cc96cc">true</IsSearchable>
    <ContentItem xmlns="4873beb7-5857-4685-be1f-d57550cc96cc" xsi:nil="true"/>
    <HandoffToMSDN xmlns="4873beb7-5857-4685-be1f-d57550cc96cc" xsi:nil="true"/>
    <ShowIn xmlns="4873beb7-5857-4685-be1f-d57550cc96cc">Show everywhere</ShowIn>
    <ThumbnailAssetId xmlns="4873beb7-5857-4685-be1f-d57550cc96cc" xsi:nil="true"/>
    <UALocComments xmlns="4873beb7-5857-4685-be1f-d57550cc96cc" xsi:nil="true"/>
    <UALocRecommendation xmlns="4873beb7-5857-4685-be1f-d57550cc96cc">Localize</UALocRecommendation>
    <LastModifiedDateTime xmlns="4873beb7-5857-4685-be1f-d57550cc96cc" xsi:nil="true"/>
    <LegacyData xmlns="4873beb7-5857-4685-be1f-d57550cc96cc" xsi:nil="true"/>
    <LocManualTestRequired xmlns="4873beb7-5857-4685-be1f-d57550cc96cc">false</LocManualTestRequired>
    <LocMarketGroupTiers2 xmlns="4873beb7-5857-4685-be1f-d57550cc96cc" xsi:nil="true"/>
    <ClipArtFilename xmlns="4873beb7-5857-4685-be1f-d57550cc96cc" xsi:nil="true"/>
    <TPApplication xmlns="4873beb7-5857-4685-be1f-d57550cc96cc" xsi:nil="true"/>
    <CSXHash xmlns="4873beb7-5857-4685-be1f-d57550cc96cc" xsi:nil="true"/>
    <DirectSourceMarket xmlns="4873beb7-5857-4685-be1f-d57550cc96cc" xsi:nil="true"/>
    <PrimaryImageGen xmlns="4873beb7-5857-4685-be1f-d57550cc96cc">true</PrimaryImageGen>
    <PlannedPubDate xmlns="4873beb7-5857-4685-be1f-d57550cc96cc" xsi:nil="true"/>
    <CSXSubmissionMarket xmlns="4873beb7-5857-4685-be1f-d57550cc96cc" xsi:nil="true"/>
    <Downloads xmlns="4873beb7-5857-4685-be1f-d57550cc96cc">0</Downloads>
    <ArtSampleDocs xmlns="4873beb7-5857-4685-be1f-d57550cc96cc" xsi:nil="true"/>
    <TrustLevel xmlns="4873beb7-5857-4685-be1f-d57550cc96cc">1 Microsoft Managed Content</TrustLevel>
    <BlockPublish xmlns="4873beb7-5857-4685-be1f-d57550cc96cc">false</BlockPublish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BusinessGroup xmlns="4873beb7-5857-4685-be1f-d57550cc96cc" xsi:nil="true"/>
    <Providers xmlns="4873beb7-5857-4685-be1f-d57550cc96cc" xsi:nil="true"/>
    <TemplateTemplateType xmlns="4873beb7-5857-4685-be1f-d57550cc96cc">PowerPoint Presentation Template</TemplateTemplateType>
    <TimesCloned xmlns="4873beb7-5857-4685-be1f-d57550cc96cc" xsi:nil="true"/>
    <TPAppVersion xmlns="4873beb7-5857-4685-be1f-d57550cc96cc" xsi:nil="true"/>
    <VoteCount xmlns="4873beb7-5857-4685-be1f-d57550cc96cc" xsi:nil="true"/>
    <AverageRating xmlns="4873beb7-5857-4685-be1f-d57550cc96cc" xsi:nil="true"/>
    <FeatureTagsTaxHTField0 xmlns="4873beb7-5857-4685-be1f-d57550cc96cc">
      <Terms xmlns="http://schemas.microsoft.com/office/infopath/2007/PartnerControls"/>
    </FeatureTagsTaxHTField0>
    <Provider xmlns="4873beb7-5857-4685-be1f-d57550cc96cc" xsi:nil="true"/>
    <UACurrentWords xmlns="4873beb7-5857-4685-be1f-d57550cc96cc" xsi:nil="true"/>
    <AssetId xmlns="4873beb7-5857-4685-be1f-d57550cc96cc">TP103431361</AssetId>
    <TPClientViewer xmlns="4873beb7-5857-4685-be1f-d57550cc96cc" xsi:nil="true"/>
    <DSATActionTaken xmlns="4873beb7-5857-4685-be1f-d57550cc96cc" xsi:nil="true"/>
    <APEditor xmlns="4873beb7-5857-4685-be1f-d57550cc96cc">
      <UserInfo>
        <DisplayName/>
        <AccountId xsi:nil="true"/>
        <AccountType/>
      </UserInfo>
    </APEditor>
    <TPInstallLocation xmlns="4873beb7-5857-4685-be1f-d57550cc96cc" xsi:nil="true"/>
    <OOCacheId xmlns="4873beb7-5857-4685-be1f-d57550cc96cc" xsi:nil="true"/>
    <IsDeleted xmlns="4873beb7-5857-4685-be1f-d57550cc96cc">false</IsDeleted>
    <PublishTargets xmlns="4873beb7-5857-4685-be1f-d57550cc96cc">OfficeOnlineVNext</PublishTargets>
    <ApprovalLog xmlns="4873beb7-5857-4685-be1f-d57550cc96cc" xsi:nil="true"/>
    <BugNumber xmlns="4873beb7-5857-4685-be1f-d57550cc96cc" xsi:nil="true"/>
    <CrawlForDependencies xmlns="4873beb7-5857-4685-be1f-d57550cc96cc">false</CrawlForDependencies>
    <InternalTagsTaxHTField0 xmlns="4873beb7-5857-4685-be1f-d57550cc96cc">
      <Terms xmlns="http://schemas.microsoft.com/office/infopath/2007/PartnerControls"/>
    </InternalTagsTaxHTField0>
    <LastHandOff xmlns="4873beb7-5857-4685-be1f-d57550cc96cc" xsi:nil="true"/>
    <Milestone xmlns="4873beb7-5857-4685-be1f-d57550cc96cc" xsi:nil="true"/>
    <OriginalRelease xmlns="4873beb7-5857-4685-be1f-d57550cc96cc">15</OriginalRelease>
    <RecommendationsModifier xmlns="4873beb7-5857-4685-be1f-d57550cc96cc" xsi:nil="true"/>
    <ScenarioTagsTaxHTField0 xmlns="4873beb7-5857-4685-be1f-d57550cc96cc">
      <Terms xmlns="http://schemas.microsoft.com/office/infopath/2007/PartnerControls"/>
    </ScenarioTagsTaxHTField0>
    <UANotes xmlns="4873beb7-5857-4685-be1f-d57550cc96c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CDDBB83-77C1-4099-A0AA-289882E745E2}">
  <ds:schemaRefs>
    <ds:schemaRef ds:uri="http://schemas.openxmlformats.org/package/2006/metadata/core-properties"/>
    <ds:schemaRef ds:uri="http://www.w3.org/XML/1998/namespace"/>
    <ds:schemaRef ds:uri="http://purl.org/dc/dcmitype/"/>
    <ds:schemaRef ds:uri="4873beb7-5857-4685-be1f-d57550cc96cc"/>
    <ds:schemaRef ds:uri="http://purl.org/dc/terms/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561E720F-F05D-4536-9C34-0CFCED65D3B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8C8B9CA-0273-4370-889A-FC05DA5C2F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Academic presentation, pinstripe and ribbon design (widescreen)</Template>
  <TotalTime>1276</TotalTime>
  <Words>432</Words>
  <Application>Microsoft Office PowerPoint</Application>
  <PresentationFormat>Widescreen</PresentationFormat>
  <Paragraphs>53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Bookman Old Style</vt:lpstr>
      <vt:lpstr>Euphemia</vt:lpstr>
      <vt:lpstr>Plantagenet Cherokee</vt:lpstr>
      <vt:lpstr>Wingdings</vt:lpstr>
      <vt:lpstr>Academic Literature 16x9</vt:lpstr>
      <vt:lpstr>Connectivity in the Age of COVID-19  </vt:lpstr>
      <vt:lpstr>Agenda</vt:lpstr>
      <vt:lpstr>The growing inequity arising from the work and learn from home world</vt:lpstr>
      <vt:lpstr>The growing inequity arising from the work and learn from home world: Lack of Choice for the Consumer</vt:lpstr>
      <vt:lpstr>GeoPandas Map of the cities in our study </vt:lpstr>
      <vt:lpstr>Cellular and Broadband Infrastructure</vt:lpstr>
      <vt:lpstr>Plot of Cities with 3 Years Median Wage</vt:lpstr>
      <vt:lpstr>Average  $/Mbps (Download) by City </vt:lpstr>
      <vt:lpstr>Average  Download Speed and Avg Cost per Download Mbps by City </vt:lpstr>
      <vt:lpstr>Average cost of Broadband by City </vt:lpstr>
      <vt:lpstr>Cost per Mbps by City (plotted by the size of internet tier speed)</vt:lpstr>
      <vt:lpstr>FCC Complaints data</vt:lpstr>
      <vt:lpstr>Conclusion - Philippe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Connectivity in the Age of COVID-19  A private burden within a public service</dc:title>
  <dc:creator>Michael Foster</dc:creator>
  <cp:lastModifiedBy>Michael Foster</cp:lastModifiedBy>
  <cp:revision>35</cp:revision>
  <cp:lastPrinted>2020-11-07T05:18:50Z</cp:lastPrinted>
  <dcterms:created xsi:type="dcterms:W3CDTF">2020-11-06T16:20:36Z</dcterms:created>
  <dcterms:modified xsi:type="dcterms:W3CDTF">2020-11-07T15:40:38Z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0x0101006EDDDB5EE6D98C44930B742096920B300400F5B6D36B3EF94B4E9A635CDF2A18F5B8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