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70" r:id="rId7"/>
    <p:sldId id="271" r:id="rId8"/>
    <p:sldId id="273" r:id="rId9"/>
    <p:sldId id="275" r:id="rId10"/>
    <p:sldId id="277" r:id="rId11"/>
    <p:sldId id="258" r:id="rId12"/>
    <p:sldId id="274" r:id="rId13"/>
    <p:sldId id="260" r:id="rId14"/>
    <p:sldId id="278" r:id="rId15"/>
    <p:sldId id="272" r:id="rId16"/>
    <p:sldId id="265" r:id="rId1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4" d="100"/>
          <a:sy n="114" d="100"/>
        </p:scale>
        <p:origin x="474"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23CEAAF3-9831-450B-8D59-2C09DB96C8FC}" type="datetimeFigureOut">
              <a:rPr lang="en-US"/>
              <a:t>11/7/2020</a:t>
            </a:fld>
            <a:endParaRPr dirty="0"/>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2D50CD79-FC16-4410-AB61-17F26E6D3BC8}" type="datetimeFigureOut">
              <a:rPr lang="en-US"/>
              <a:t>11/7/2020</a:t>
            </a:fld>
            <a:endParaRPr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11/7/2020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11/7/2020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11/7/2020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11/7/2020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11/7/2020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11/7/2020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11/7/2020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11/7/2020</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11/7/2020</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11/7/2020</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11/7/2020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11/7/2020</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71475" y="2447724"/>
            <a:ext cx="5734050" cy="2219691"/>
          </a:xfrm>
        </p:spPr>
        <p:txBody>
          <a:bodyPr anchor="ctr">
            <a:normAutofit/>
          </a:bodyPr>
          <a:lstStyle/>
          <a:p>
            <a: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Connectivity in the Age of COVID-19</a:t>
            </a: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endParaRPr lang="en-US" dirty="0"/>
          </a:p>
        </p:txBody>
      </p:sp>
      <p:pic>
        <p:nvPicPr>
          <p:cNvPr id="8" name="Picture Placeholder 7" descr="A picture containing indoor, person, young, kitchen&#10;&#10;Description automatically generated">
            <a:extLst>
              <a:ext uri="{FF2B5EF4-FFF2-40B4-BE49-F238E27FC236}">
                <a16:creationId xmlns:a16="http://schemas.microsoft.com/office/drawing/2014/main" id="{F14C4012-B449-4920-9CFA-28A99380AF3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81" r="15181"/>
          <a:stretch>
            <a:fillRect/>
          </a:stretch>
        </p:blipFill>
        <p:spPr/>
      </p:pic>
      <p:sp>
        <p:nvSpPr>
          <p:cNvPr id="9" name="TextBox 8">
            <a:extLst>
              <a:ext uri="{FF2B5EF4-FFF2-40B4-BE49-F238E27FC236}">
                <a16:creationId xmlns:a16="http://schemas.microsoft.com/office/drawing/2014/main" id="{FE925232-B925-42F0-8836-577DBBA8B345}"/>
              </a:ext>
            </a:extLst>
          </p:cNvPr>
          <p:cNvSpPr txBox="1"/>
          <p:nvPr/>
        </p:nvSpPr>
        <p:spPr>
          <a:xfrm>
            <a:off x="371475" y="4772025"/>
            <a:ext cx="5724525" cy="646331"/>
          </a:xfrm>
          <a:prstGeom prst="rect">
            <a:avLst/>
          </a:prstGeom>
          <a:noFill/>
        </p:spPr>
        <p:txBody>
          <a:bodyPr wrap="square" rtlCol="0">
            <a:spAutoFit/>
          </a:bodyPr>
          <a:lstStyle/>
          <a:p>
            <a:r>
              <a:rPr lang="en-US" dirty="0"/>
              <a:t>Presenters: Colin Neagle, Phillipe Volcy, Michael Foster and Victor Molina</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of Cities with 3 Years Median Wage</a:t>
            </a:r>
          </a:p>
        </p:txBody>
      </p:sp>
      <p:pic>
        <p:nvPicPr>
          <p:cNvPr id="3" name="Picture 2">
            <a:extLst>
              <a:ext uri="{FF2B5EF4-FFF2-40B4-BE49-F238E27FC236}">
                <a16:creationId xmlns:a16="http://schemas.microsoft.com/office/drawing/2014/main" id="{2261B5F9-377C-4882-A652-A8CCEA6ED5E9}"/>
              </a:ext>
            </a:extLst>
          </p:cNvPr>
          <p:cNvPicPr>
            <a:picLocks noChangeAspect="1"/>
          </p:cNvPicPr>
          <p:nvPr/>
        </p:nvPicPr>
        <p:blipFill>
          <a:blip r:embed="rId2"/>
          <a:stretch>
            <a:fillRect/>
          </a:stretch>
        </p:blipFill>
        <p:spPr>
          <a:xfrm>
            <a:off x="1617022" y="1876294"/>
            <a:ext cx="8639175" cy="4162425"/>
          </a:xfrm>
          <a:prstGeom prst="rect">
            <a:avLst/>
          </a:prstGeo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7CD3-9DB8-4A0B-B347-C9092068BF33}"/>
              </a:ext>
            </a:extLst>
          </p:cNvPr>
          <p:cNvSpPr>
            <a:spLocks noGrp="1"/>
          </p:cNvSpPr>
          <p:nvPr>
            <p:ph type="title"/>
          </p:nvPr>
        </p:nvSpPr>
        <p:spPr/>
        <p:txBody>
          <a:bodyPr/>
          <a:lstStyle/>
          <a:p>
            <a:r>
              <a:rPr lang="en-US" dirty="0"/>
              <a:t>Cellular and Fixed Broadband Infrastructure</a:t>
            </a:r>
          </a:p>
        </p:txBody>
      </p:sp>
      <p:pic>
        <p:nvPicPr>
          <p:cNvPr id="4" name="Content Placeholder 3">
            <a:extLst>
              <a:ext uri="{FF2B5EF4-FFF2-40B4-BE49-F238E27FC236}">
                <a16:creationId xmlns:a16="http://schemas.microsoft.com/office/drawing/2014/main" id="{4E677CA2-FE6A-4A47-A496-7803069095BB}"/>
              </a:ext>
            </a:extLst>
          </p:cNvPr>
          <p:cNvPicPr>
            <a:picLocks noGrp="1" noChangeAspect="1"/>
          </p:cNvPicPr>
          <p:nvPr>
            <p:ph idx="1"/>
          </p:nvPr>
        </p:nvPicPr>
        <p:blipFill>
          <a:blip r:embed="rId2"/>
          <a:stretch>
            <a:fillRect/>
          </a:stretch>
        </p:blipFill>
        <p:spPr>
          <a:xfrm>
            <a:off x="2079074" y="1541477"/>
            <a:ext cx="7111062" cy="4572000"/>
          </a:xfrm>
          <a:prstGeom prst="rect">
            <a:avLst/>
          </a:prstGeom>
        </p:spPr>
      </p:pic>
    </p:spTree>
    <p:extLst>
      <p:ext uri="{BB962C8B-B14F-4D97-AF65-F5344CB8AC3E}">
        <p14:creationId xmlns:p14="http://schemas.microsoft.com/office/powerpoint/2010/main" val="188191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FCC Complaints data</a:t>
            </a:r>
          </a:p>
        </p:txBody>
      </p:sp>
      <p:sp>
        <p:nvSpPr>
          <p:cNvPr id="5" name="Content Placeholder 4">
            <a:extLst>
              <a:ext uri="{FF2B5EF4-FFF2-40B4-BE49-F238E27FC236}">
                <a16:creationId xmlns:a16="http://schemas.microsoft.com/office/drawing/2014/main" id="{1C18B280-069E-40CB-AE35-07F9DA34BC0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169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Philippe</a:t>
            </a:r>
          </a:p>
        </p:txBody>
      </p:sp>
      <p:sp>
        <p:nvSpPr>
          <p:cNvPr id="4" name="Text Placeholder 3"/>
          <p:cNvSpPr>
            <a:spLocks noGrp="1"/>
          </p:cNvSpPr>
          <p:nvPr>
            <p:ph type="body" sz="half" idx="2"/>
          </p:nvPr>
        </p:nvSpPr>
        <p:spPr/>
        <p:txBody>
          <a:bodyPr/>
          <a:lstStyle/>
          <a:p>
            <a:endParaRPr lang="en-US" dirty="0"/>
          </a:p>
        </p:txBody>
      </p:sp>
      <p:sp>
        <p:nvSpPr>
          <p:cNvPr id="3" name="Content Placeholder 2"/>
          <p:cNvSpPr>
            <a:spLocks noGrp="1"/>
          </p:cNvSpPr>
          <p:nvPr>
            <p:ph idx="1"/>
          </p:nvPr>
        </p:nvSpPr>
        <p:spPr/>
        <p:txBody>
          <a:bodyPr/>
          <a:lstStyle/>
          <a:p>
            <a:r>
              <a:rPr lang="en-US" dirty="0"/>
              <a:t>Have to talk about Ammond, ID. Read first 10 pages of the report, it explains why they chose that city, why its cheap there (municipal infrastructure (ie public), and 20 states have outlawed similar solutions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94686" y="-207885"/>
            <a:ext cx="9980682" cy="1096962"/>
          </a:xfrm>
        </p:spPr>
        <p:txBody>
          <a:bodyPr/>
          <a:lstStyle/>
          <a:p>
            <a:r>
              <a:rPr lang="en-US" dirty="0"/>
              <a:t>Agenda</a:t>
            </a:r>
          </a:p>
        </p:txBody>
      </p:sp>
      <p:sp>
        <p:nvSpPr>
          <p:cNvPr id="14" name="Content Placeholder 13"/>
          <p:cNvSpPr>
            <a:spLocks noGrp="1"/>
          </p:cNvSpPr>
          <p:nvPr>
            <p:ph idx="1"/>
          </p:nvPr>
        </p:nvSpPr>
        <p:spPr/>
        <p:txBody>
          <a:bodyPr>
            <a:normAutofit lnSpcReduction="10000"/>
          </a:bodyPr>
          <a:lstStyle/>
          <a:p>
            <a:r>
              <a:rPr lang="en-US" sz="1400" b="1" dirty="0"/>
              <a:t>Introduction – Colin Neagle</a:t>
            </a:r>
          </a:p>
          <a:p>
            <a:pPr lvl="1"/>
            <a:r>
              <a:rPr lang="en-US" sz="1400" dirty="0"/>
              <a:t>Why we chose this topic</a:t>
            </a:r>
          </a:p>
          <a:p>
            <a:pPr lvl="1"/>
            <a:r>
              <a:rPr lang="en-US" sz="1400" dirty="0"/>
              <a:t>What datasets we used</a:t>
            </a:r>
          </a:p>
          <a:p>
            <a:pPr lvl="1"/>
            <a:r>
              <a:rPr lang="en-US" sz="1400" dirty="0"/>
              <a:t>Explain the internet data set</a:t>
            </a:r>
          </a:p>
          <a:p>
            <a:pPr marL="457200" lvl="1" indent="0">
              <a:buNone/>
            </a:pPr>
            <a:endParaRPr lang="en-US" sz="1400" dirty="0"/>
          </a:p>
          <a:p>
            <a:r>
              <a:rPr lang="en-US" sz="1400" b="1" dirty="0"/>
              <a:t>The Cost of Broadband – Michael Foster</a:t>
            </a:r>
          </a:p>
          <a:p>
            <a:pPr lvl="1"/>
            <a:r>
              <a:rPr lang="en-US" sz="1400" dirty="0"/>
              <a:t>Sample cities selected</a:t>
            </a:r>
          </a:p>
          <a:p>
            <a:pPr lvl="1"/>
            <a:r>
              <a:rPr lang="en-US" sz="1400" dirty="0"/>
              <a:t>Cost as a function of median income – a growing class inequity</a:t>
            </a:r>
          </a:p>
          <a:p>
            <a:pPr lvl="1"/>
            <a:r>
              <a:rPr lang="en-US" sz="1400" dirty="0"/>
              <a:t>$/MB by city</a:t>
            </a:r>
          </a:p>
          <a:p>
            <a:r>
              <a:rPr lang="en-US" sz="1400" b="1" dirty="0"/>
              <a:t>The Current Broadband and Cellular Infrastructure – Victor Molina</a:t>
            </a:r>
          </a:p>
          <a:p>
            <a:pPr lvl="1"/>
            <a:r>
              <a:rPr lang="en-US" sz="1400" dirty="0"/>
              <a:t>Major metropolitan areas</a:t>
            </a:r>
          </a:p>
          <a:p>
            <a:pPr lvl="1"/>
            <a:r>
              <a:rPr lang="en-US" sz="1400" dirty="0"/>
              <a:t>The growing inequity between rural and urban infrastructure</a:t>
            </a:r>
          </a:p>
          <a:p>
            <a:r>
              <a:rPr lang="en-US" sz="1400" b="1" dirty="0"/>
              <a:t>Known Problem Areas – Michael </a:t>
            </a:r>
            <a:r>
              <a:rPr lang="en-US" sz="1400" dirty="0"/>
              <a:t>FCC Complaint Data</a:t>
            </a:r>
          </a:p>
          <a:p>
            <a:r>
              <a:rPr lang="en-US" sz="1400" b="1" dirty="0"/>
              <a:t>Conclusion– Philippe</a:t>
            </a:r>
          </a:p>
          <a:p>
            <a:pPr lvl="1"/>
            <a:r>
              <a:rPr lang="en-US" sz="1400" dirty="0"/>
              <a:t>The case for broadband as a public service</a:t>
            </a:r>
          </a:p>
        </p:txBody>
      </p:sp>
      <p:pic>
        <p:nvPicPr>
          <p:cNvPr id="3" name="Picture 2">
            <a:extLst>
              <a:ext uri="{FF2B5EF4-FFF2-40B4-BE49-F238E27FC236}">
                <a16:creationId xmlns:a16="http://schemas.microsoft.com/office/drawing/2014/main" id="{38F767E8-C809-44C9-9FA4-F8AA5C4E7835}"/>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4233" y="2314482"/>
            <a:ext cx="4458070" cy="2229035"/>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Broadband vs Internet</a:t>
            </a:r>
          </a:p>
          <a:p>
            <a:pPr lvl="1"/>
            <a:r>
              <a:rPr lang="en-US" dirty="0"/>
              <a:t>“Broadband refers to high-speed internet access that delivers faster speeds via DSL, Cable, fiber, wireless, or satellite”</a:t>
            </a:r>
            <a:r>
              <a:rPr lang="en-US" baseline="-25000" dirty="0"/>
              <a:t>1</a:t>
            </a:r>
          </a:p>
          <a:p>
            <a:pPr lvl="1"/>
            <a:r>
              <a:rPr lang="en-US" dirty="0"/>
              <a:t>Broadband is a term defined by the FCC, and is periodically updated to reflect advances in technology</a:t>
            </a:r>
          </a:p>
          <a:p>
            <a:pPr lvl="2"/>
            <a:r>
              <a:rPr lang="en-US" dirty="0"/>
              <a:t>The FCC’s current definition, </a:t>
            </a:r>
            <a:r>
              <a:rPr lang="en-US" u="sng" dirty="0"/>
              <a:t>which was updated in </a:t>
            </a:r>
            <a:r>
              <a:rPr lang="en-US" dirty="0"/>
              <a:t>2015 is ‘25/3’, which denotes 25 mbs download / 3 mbs upload</a:t>
            </a:r>
          </a:p>
          <a:p>
            <a:pPr lvl="2"/>
            <a:r>
              <a:rPr lang="en-US" dirty="0"/>
              <a:t>Our series of Mbps download speeds for this report.</a:t>
            </a:r>
          </a:p>
          <a:p>
            <a:pPr marL="914400" lvl="2" indent="0">
              <a:buNone/>
            </a:pPr>
            <a:endParaRPr lang="en-US" dirty="0"/>
          </a:p>
          <a:p>
            <a:r>
              <a:rPr lang="en-US" dirty="0"/>
              <a:t>Why does this matter? </a:t>
            </a:r>
          </a:p>
          <a:p>
            <a:pPr lvl="1"/>
            <a:r>
              <a:rPr lang="en-US" dirty="0"/>
              <a:t>The average US household uses 5 internet devices.</a:t>
            </a:r>
          </a:p>
          <a:p>
            <a:pPr lvl="2"/>
            <a:r>
              <a:rPr lang="en-US" dirty="0"/>
              <a:t>High speed availability</a:t>
            </a:r>
          </a:p>
          <a:p>
            <a:pPr lvl="2"/>
            <a:r>
              <a:rPr lang="en-US" dirty="0"/>
              <a:t>Affordability</a:t>
            </a:r>
          </a:p>
          <a:p>
            <a:pPr marL="914400" lvl="2" indent="0">
              <a:buNone/>
            </a:pPr>
            <a:r>
              <a:rPr lang="en-US" dirty="0"/>
              <a:t>	</a:t>
            </a:r>
          </a:p>
          <a:p>
            <a:pPr marL="457200" lvl="1" indent="0">
              <a:buNone/>
            </a:pPr>
            <a:endParaRPr lang="en-US" dirty="0"/>
          </a:p>
        </p:txBody>
      </p:sp>
    </p:spTree>
    <p:extLst>
      <p:ext uri="{BB962C8B-B14F-4D97-AF65-F5344CB8AC3E}">
        <p14:creationId xmlns:p14="http://schemas.microsoft.com/office/powerpoint/2010/main" val="321263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 Lack of Choice for the Consumer</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The US Market for internet service is dominated by just 4 companies:</a:t>
            </a:r>
          </a:p>
          <a:p>
            <a:pPr lvl="1"/>
            <a:r>
              <a:rPr lang="en-US" dirty="0"/>
              <a:t>AT&amp;T, Charter, Comcast (Xfinity), and Verizon.</a:t>
            </a:r>
          </a:p>
          <a:p>
            <a:pPr lvl="1"/>
            <a:r>
              <a:rPr lang="en-US" dirty="0"/>
              <a:t>Most US cities are only limited by ISP’s in their area</a:t>
            </a:r>
          </a:p>
          <a:p>
            <a:pPr lvl="1"/>
            <a:endParaRPr lang="en-US" dirty="0"/>
          </a:p>
          <a:p>
            <a:pPr marL="457200" lvl="1" indent="0">
              <a:buNone/>
            </a:pPr>
            <a:endParaRPr lang="en-US" dirty="0"/>
          </a:p>
          <a:p>
            <a:r>
              <a:rPr lang="en-US" dirty="0"/>
              <a:t>The essential nature of the internet</a:t>
            </a:r>
          </a:p>
          <a:p>
            <a:pPr lvl="1"/>
            <a:r>
              <a:rPr lang="en-US" dirty="0"/>
              <a:t>In an April 2020 Study</a:t>
            </a:r>
            <a:r>
              <a:rPr lang="en-US" baseline="-25000" dirty="0"/>
              <a:t>2</a:t>
            </a:r>
            <a:r>
              <a:rPr lang="en-US" dirty="0"/>
              <a:t>, 53% of Americans stated that access to the internet has been essential to them during the Covid-19 Pandemic.</a:t>
            </a:r>
          </a:p>
          <a:p>
            <a:pPr marL="457200" lvl="1" indent="0">
              <a:buNone/>
            </a:pPr>
            <a:endParaRPr lang="en-US" dirty="0"/>
          </a:p>
        </p:txBody>
      </p:sp>
    </p:spTree>
    <p:extLst>
      <p:ext uri="{BB962C8B-B14F-4D97-AF65-F5344CB8AC3E}">
        <p14:creationId xmlns:p14="http://schemas.microsoft.com/office/powerpoint/2010/main" val="242876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C2B5-0486-4346-AFD2-315E7CE9D6B7}"/>
              </a:ext>
            </a:extLst>
          </p:cNvPr>
          <p:cNvSpPr>
            <a:spLocks noGrp="1"/>
          </p:cNvSpPr>
          <p:nvPr>
            <p:ph type="title"/>
          </p:nvPr>
        </p:nvSpPr>
        <p:spPr/>
        <p:txBody>
          <a:bodyPr/>
          <a:lstStyle/>
          <a:p>
            <a:pPr algn="ctr"/>
            <a:r>
              <a:rPr lang="en-US" dirty="0"/>
              <a:t>Map of the cities in our study</a:t>
            </a:r>
            <a:endParaRPr lang="en-US" i="1" dirty="0"/>
          </a:p>
        </p:txBody>
      </p:sp>
      <p:pic>
        <p:nvPicPr>
          <p:cNvPr id="4" name="Content Placeholder 3">
            <a:extLst>
              <a:ext uri="{FF2B5EF4-FFF2-40B4-BE49-F238E27FC236}">
                <a16:creationId xmlns:a16="http://schemas.microsoft.com/office/drawing/2014/main" id="{40182E59-8B0A-40C6-8C28-C5E8D1C2C0D7}"/>
              </a:ext>
            </a:extLst>
          </p:cNvPr>
          <p:cNvPicPr>
            <a:picLocks noGrp="1" noChangeAspect="1"/>
          </p:cNvPicPr>
          <p:nvPr>
            <p:ph idx="1"/>
          </p:nvPr>
        </p:nvPicPr>
        <p:blipFill>
          <a:blip r:embed="rId2"/>
          <a:stretch>
            <a:fillRect/>
          </a:stretch>
        </p:blipFill>
        <p:spPr>
          <a:xfrm>
            <a:off x="1188963" y="1874981"/>
            <a:ext cx="9149287" cy="3749963"/>
          </a:xfrm>
          <a:prstGeom prst="rect">
            <a:avLst/>
          </a:prstGeom>
        </p:spPr>
      </p:pic>
    </p:spTree>
    <p:extLst>
      <p:ext uri="{BB962C8B-B14F-4D97-AF65-F5344CB8AC3E}">
        <p14:creationId xmlns:p14="http://schemas.microsoft.com/office/powerpoint/2010/main" val="16851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lstStyle/>
          <a:p>
            <a:pPr algn="ctr"/>
            <a:r>
              <a:rPr lang="en-US" dirty="0"/>
              <a:t>Average  Download Speed Mbps by City </a:t>
            </a:r>
          </a:p>
        </p:txBody>
      </p:sp>
      <p:pic>
        <p:nvPicPr>
          <p:cNvPr id="4" name="Content Placeholder 3">
            <a:extLst>
              <a:ext uri="{FF2B5EF4-FFF2-40B4-BE49-F238E27FC236}">
                <a16:creationId xmlns:a16="http://schemas.microsoft.com/office/drawing/2014/main" id="{950D0E46-24C5-4E38-BA34-5683BD96C398}"/>
              </a:ext>
            </a:extLst>
          </p:cNvPr>
          <p:cNvPicPr>
            <a:picLocks noGrp="1" noChangeAspect="1"/>
          </p:cNvPicPr>
          <p:nvPr>
            <p:ph idx="1"/>
          </p:nvPr>
        </p:nvPicPr>
        <p:blipFill rotWithShape="1">
          <a:blip r:embed="rId2"/>
          <a:srcRect t="1934" r="732"/>
          <a:stretch/>
        </p:blipFill>
        <p:spPr>
          <a:xfrm>
            <a:off x="756544" y="2493818"/>
            <a:ext cx="10557037" cy="2826326"/>
          </a:xfrm>
          <a:prstGeom prst="rect">
            <a:avLst/>
          </a:prstGeom>
        </p:spPr>
      </p:pic>
    </p:spTree>
    <p:extLst>
      <p:ext uri="{BB962C8B-B14F-4D97-AF65-F5344CB8AC3E}">
        <p14:creationId xmlns:p14="http://schemas.microsoft.com/office/powerpoint/2010/main" val="60030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normAutofit/>
          </a:bodyPr>
          <a:lstStyle/>
          <a:p>
            <a:pPr algn="ctr"/>
            <a:r>
              <a:rPr lang="en-US" sz="2400" dirty="0"/>
              <a:t>Average  Download Speed and Avg Cost per Download Mbps by City </a:t>
            </a:r>
          </a:p>
        </p:txBody>
      </p:sp>
      <p:pic>
        <p:nvPicPr>
          <p:cNvPr id="5" name="Content Placeholder 2">
            <a:extLst>
              <a:ext uri="{FF2B5EF4-FFF2-40B4-BE49-F238E27FC236}">
                <a16:creationId xmlns:a16="http://schemas.microsoft.com/office/drawing/2014/main" id="{C52AADAF-FB7F-4DFB-8140-5C7EE14B85F8}"/>
              </a:ext>
            </a:extLst>
          </p:cNvPr>
          <p:cNvPicPr>
            <a:picLocks noChangeAspect="1"/>
          </p:cNvPicPr>
          <p:nvPr/>
        </p:nvPicPr>
        <p:blipFill>
          <a:blip r:embed="rId2"/>
          <a:stretch>
            <a:fillRect/>
          </a:stretch>
        </p:blipFill>
        <p:spPr>
          <a:xfrm>
            <a:off x="1870745" y="1435489"/>
            <a:ext cx="8405267" cy="4974546"/>
          </a:xfrm>
          <a:prstGeom prst="rect">
            <a:avLst/>
          </a:prstGeom>
        </p:spPr>
      </p:pic>
    </p:spTree>
    <p:extLst>
      <p:ext uri="{BB962C8B-B14F-4D97-AF65-F5344CB8AC3E}">
        <p14:creationId xmlns:p14="http://schemas.microsoft.com/office/powerpoint/2010/main" val="14365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Cost per Mbps by City (plotted by the size of internet speed series)</a:t>
            </a:r>
          </a:p>
        </p:txBody>
      </p:sp>
      <p:pic>
        <p:nvPicPr>
          <p:cNvPr id="5" name="Picture 4">
            <a:extLst>
              <a:ext uri="{FF2B5EF4-FFF2-40B4-BE49-F238E27FC236}">
                <a16:creationId xmlns:a16="http://schemas.microsoft.com/office/drawing/2014/main" id="{812C0BE7-8FAC-4838-A401-A7E4FD71C1A3}"/>
              </a:ext>
            </a:extLst>
          </p:cNvPr>
          <p:cNvPicPr>
            <a:picLocks noChangeAspect="1"/>
          </p:cNvPicPr>
          <p:nvPr/>
        </p:nvPicPr>
        <p:blipFill>
          <a:blip r:embed="rId2"/>
          <a:stretch>
            <a:fillRect/>
          </a:stretch>
        </p:blipFill>
        <p:spPr>
          <a:xfrm>
            <a:off x="1871169" y="1399729"/>
            <a:ext cx="7605340" cy="4863501"/>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Average cost of Broadband by City </a:t>
            </a:r>
          </a:p>
        </p:txBody>
      </p:sp>
      <p:pic>
        <p:nvPicPr>
          <p:cNvPr id="9" name="Content Placeholder 8">
            <a:extLst>
              <a:ext uri="{FF2B5EF4-FFF2-40B4-BE49-F238E27FC236}">
                <a16:creationId xmlns:a16="http://schemas.microsoft.com/office/drawing/2014/main" id="{6738D900-D7D8-4D7A-BA76-B9EF9194E7BC}"/>
              </a:ext>
            </a:extLst>
          </p:cNvPr>
          <p:cNvPicPr>
            <a:picLocks noGrp="1" noChangeAspect="1"/>
          </p:cNvPicPr>
          <p:nvPr>
            <p:ph idx="1"/>
          </p:nvPr>
        </p:nvPicPr>
        <p:blipFill rotWithShape="1">
          <a:blip r:embed="rId2"/>
          <a:srcRect t="3531" r="1145"/>
          <a:stretch/>
        </p:blipFill>
        <p:spPr>
          <a:xfrm>
            <a:off x="1104900" y="2623127"/>
            <a:ext cx="9867900" cy="2622119"/>
          </a:xfrm>
          <a:prstGeom prst="rect">
            <a:avLst/>
          </a:prstGeom>
        </p:spPr>
      </p:pic>
    </p:spTree>
    <p:extLst>
      <p:ext uri="{BB962C8B-B14F-4D97-AF65-F5344CB8AC3E}">
        <p14:creationId xmlns:p14="http://schemas.microsoft.com/office/powerpoint/2010/main" val="35530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openxmlformats.org/package/2006/metadata/core-properties"/>
    <ds:schemaRef ds:uri="http://www.w3.org/XML/1998/namespace"/>
    <ds:schemaRef ds:uri="http://purl.org/dc/dcmitype/"/>
    <ds:schemaRef ds:uri="4873beb7-5857-4685-be1f-d57550cc96cc"/>
    <ds:schemaRef ds:uri="http://purl.org/dc/terms/"/>
    <ds:schemaRef ds:uri="http://purl.org/dc/elements/1.1/"/>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1217</TotalTime>
  <Words>440</Words>
  <Application>Microsoft Office PowerPoint</Application>
  <PresentationFormat>Widescreen</PresentationFormat>
  <Paragraphs>51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Euphemia</vt:lpstr>
      <vt:lpstr>Plantagenet Cherokee</vt:lpstr>
      <vt:lpstr>Wingdings</vt:lpstr>
      <vt:lpstr>Academic Literature 16x9</vt:lpstr>
      <vt:lpstr>Connectivity in the Age of COVID-19  </vt:lpstr>
      <vt:lpstr>Agenda</vt:lpstr>
      <vt:lpstr>The growing inequity arising from the work and learn from home world</vt:lpstr>
      <vt:lpstr>The growing inequity arising from the work and learn from home world: Lack of Choice for the Consumer</vt:lpstr>
      <vt:lpstr>Map of the cities in our study</vt:lpstr>
      <vt:lpstr>Average  Download Speed Mbps by City </vt:lpstr>
      <vt:lpstr>Average  Download Speed and Avg Cost per Download Mbps by City </vt:lpstr>
      <vt:lpstr>Cost per Mbps by City (plotted by the size of internet speed series)</vt:lpstr>
      <vt:lpstr>Average cost of Broadband by City </vt:lpstr>
      <vt:lpstr>Plot of Cities with 3 Years Median Wage</vt:lpstr>
      <vt:lpstr>Cellular and Fixed Broadband Infrastructure</vt:lpstr>
      <vt:lpstr>FCC Complaints data</vt:lpstr>
      <vt:lpstr>Conclusion - Philippe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in the Age of COVID-19  A private burden within a public service</dc:title>
  <dc:creator>Michael Foster</dc:creator>
  <cp:lastModifiedBy>colin.neagle@outlook.com</cp:lastModifiedBy>
  <cp:revision>27</cp:revision>
  <cp:lastPrinted>2020-11-07T05:18:50Z</cp:lastPrinted>
  <dcterms:created xsi:type="dcterms:W3CDTF">2020-11-06T16:20:36Z</dcterms:created>
  <dcterms:modified xsi:type="dcterms:W3CDTF">2020-11-07T14:12:05Z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