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5"/>
  </p:notesMasterIdLst>
  <p:handoutMasterIdLst>
    <p:handoutMasterId r:id="rId16"/>
  </p:handoutMasterIdLst>
  <p:sldIdLst>
    <p:sldId id="256" r:id="rId5"/>
    <p:sldId id="257" r:id="rId6"/>
    <p:sldId id="270" r:id="rId7"/>
    <p:sldId id="271" r:id="rId8"/>
    <p:sldId id="258" r:id="rId9"/>
    <p:sldId id="259" r:id="rId10"/>
    <p:sldId id="260" r:id="rId11"/>
    <p:sldId id="272" r:id="rId12"/>
    <p:sldId id="266"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6" d="100"/>
          <a:sy n="86" d="100"/>
        </p:scale>
        <p:origin x="562" y="58"/>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gradFill rotWithShape="1">
              <a:gsLst>
                <a:gs pos="0">
                  <a:schemeClr val="accent1">
                    <a:shade val="100000"/>
                    <a:satMod val="137000"/>
                  </a:schemeClr>
                </a:gs>
                <a:gs pos="71000">
                  <a:schemeClr val="accent1">
                    <a:shade val="98000"/>
                    <a:satMod val="137000"/>
                  </a:schemeClr>
                </a:gs>
                <a:gs pos="100000">
                  <a:schemeClr val="accent1">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2572-47D6-91B5-B08EA9A0FA41}"/>
            </c:ext>
          </c:extLst>
        </c:ser>
        <c:ser>
          <c:idx val="1"/>
          <c:order val="1"/>
          <c:tx>
            <c:strRef>
              <c:f>Sheet1!$C$1</c:f>
              <c:strCache>
                <c:ptCount val="1"/>
                <c:pt idx="0">
                  <c:v>Series 2</c:v>
                </c:pt>
              </c:strCache>
            </c:strRef>
          </c:tx>
          <c:spPr>
            <a:gradFill rotWithShape="1">
              <a:gsLst>
                <a:gs pos="0">
                  <a:schemeClr val="accent2">
                    <a:shade val="100000"/>
                    <a:satMod val="137000"/>
                  </a:schemeClr>
                </a:gs>
                <a:gs pos="71000">
                  <a:schemeClr val="accent2">
                    <a:shade val="98000"/>
                    <a:satMod val="137000"/>
                  </a:schemeClr>
                </a:gs>
                <a:gs pos="100000">
                  <a:schemeClr val="accent2">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2572-47D6-91B5-B08EA9A0FA41}"/>
            </c:ext>
          </c:extLst>
        </c:ser>
        <c:ser>
          <c:idx val="2"/>
          <c:order val="2"/>
          <c:tx>
            <c:strRef>
              <c:f>Sheet1!$D$1</c:f>
              <c:strCache>
                <c:ptCount val="1"/>
                <c:pt idx="0">
                  <c:v>Series 3</c:v>
                </c:pt>
              </c:strCache>
            </c:strRef>
          </c:tx>
          <c:spPr>
            <a:gradFill rotWithShape="1">
              <a:gsLst>
                <a:gs pos="0">
                  <a:schemeClr val="accent3">
                    <a:shade val="100000"/>
                    <a:satMod val="137000"/>
                  </a:schemeClr>
                </a:gs>
                <a:gs pos="71000">
                  <a:schemeClr val="accent3">
                    <a:shade val="98000"/>
                    <a:satMod val="137000"/>
                  </a:schemeClr>
                </a:gs>
                <a:gs pos="100000">
                  <a:schemeClr val="accent3">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2572-47D6-91B5-B08EA9A0FA41}"/>
            </c:ext>
          </c:extLst>
        </c:ser>
        <c:dLbls>
          <c:showLegendKey val="0"/>
          <c:showVal val="0"/>
          <c:showCatName val="0"/>
          <c:showSerName val="0"/>
          <c:showPercent val="0"/>
          <c:showBubbleSize val="0"/>
        </c:dLbls>
        <c:gapWidth val="100"/>
        <c:overlap val="-24"/>
        <c:axId val="665025880"/>
        <c:axId val="665015688"/>
      </c:barChart>
      <c:catAx>
        <c:axId val="665025880"/>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65015688"/>
        <c:crosses val="autoZero"/>
        <c:auto val="1"/>
        <c:lblAlgn val="ctr"/>
        <c:lblOffset val="100"/>
        <c:noMultiLvlLbl val="0"/>
      </c:catAx>
      <c:valAx>
        <c:axId val="6650156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650258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11/6/2020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11/6/2020</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40615026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11/6/2020</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402B9795-92DC-40DC-A1CA-9A4B349D7824}" type="datetimeFigureOut">
              <a:rPr lang="en-US"/>
              <a:t>11/6/2020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11/6/2020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11/6/2020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11/6/2020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a:t>Click icon to add picture</a:t>
            </a: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11/6/2020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11/6/2020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11/6/2020</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11/6/2020</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11/6/2020</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11/6/2020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11/6/2020</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61950" y="2305112"/>
            <a:ext cx="5734050" cy="2219691"/>
          </a:xfrm>
        </p:spPr>
        <p:txBody>
          <a:bodyPr anchor="ctr">
            <a:normAutofit/>
          </a:bodyPr>
          <a:lstStyle/>
          <a:p>
            <a:r>
              <a:rPr kumimoji="0" lang="en-US" sz="3600" b="0" i="0" u="none" strike="noStrike" kern="1200" cap="none" spc="-50" normalizeH="0" baseline="0" noProof="0" dirty="0">
                <a:ln>
                  <a:noFill/>
                </a:ln>
                <a:solidFill>
                  <a:srgbClr val="000000">
                    <a:lumMod val="85000"/>
                    <a:lumOff val="15000"/>
                  </a:srgbClr>
                </a:solidFill>
                <a:effectLst/>
                <a:uLnTx/>
                <a:uFillTx/>
                <a:latin typeface="Bookman Old Style" panose="020F0302020204030204"/>
                <a:ea typeface="+mj-ea"/>
                <a:cs typeface="+mj-cs"/>
              </a:rPr>
              <a:t>Connectivity in the Age of COVID-19</a:t>
            </a:r>
            <a:br>
              <a:rPr kumimoji="0" lang="en-US" sz="3600" b="0" i="0" u="none" strike="noStrike" kern="1200" cap="none" spc="-50" normalizeH="0" baseline="0" noProof="0" dirty="0">
                <a:ln>
                  <a:noFill/>
                </a:ln>
                <a:solidFill>
                  <a:srgbClr val="000000">
                    <a:lumMod val="85000"/>
                    <a:lumOff val="15000"/>
                  </a:srgbClr>
                </a:solidFill>
                <a:effectLst/>
                <a:uLnTx/>
                <a:uFillTx/>
                <a:latin typeface="Bookman Old Style" panose="020F0302020204030204"/>
                <a:ea typeface="+mj-ea"/>
                <a:cs typeface="+mj-cs"/>
              </a:rPr>
            </a:br>
            <a:br>
              <a:rPr kumimoji="0" lang="en-US" sz="3600" b="0" i="0" u="none" strike="noStrike" kern="1200" cap="none" spc="-50" normalizeH="0" baseline="0" noProof="0" dirty="0">
                <a:ln>
                  <a:noFill/>
                </a:ln>
                <a:solidFill>
                  <a:srgbClr val="000000">
                    <a:lumMod val="85000"/>
                    <a:lumOff val="15000"/>
                  </a:srgbClr>
                </a:solidFill>
                <a:effectLst/>
                <a:uLnTx/>
                <a:uFillTx/>
                <a:latin typeface="Bookman Old Style" panose="020F0302020204030204"/>
                <a:ea typeface="+mj-ea"/>
                <a:cs typeface="+mj-cs"/>
              </a:rPr>
            </a:br>
            <a:r>
              <a:rPr kumimoji="0" lang="en-US" sz="2400" b="0" i="1" u="none" strike="noStrike" kern="1200" cap="none" spc="-50" normalizeH="0" baseline="0" noProof="0" dirty="0">
                <a:ln>
                  <a:noFill/>
                </a:ln>
                <a:solidFill>
                  <a:srgbClr val="000000">
                    <a:lumMod val="85000"/>
                    <a:lumOff val="15000"/>
                  </a:srgbClr>
                </a:solidFill>
                <a:effectLst/>
                <a:uLnTx/>
                <a:uFillTx/>
                <a:latin typeface="Bookman Old Style" panose="020F0302020204030204"/>
                <a:ea typeface="+mj-ea"/>
                <a:cs typeface="+mj-cs"/>
              </a:rPr>
              <a:t>A private burden within a public service</a:t>
            </a:r>
            <a:endParaRPr lang="en-US" dirty="0"/>
          </a:p>
        </p:txBody>
      </p:sp>
      <p:pic>
        <p:nvPicPr>
          <p:cNvPr id="8" name="Picture Placeholder 7" descr="A picture containing indoor, person, young, kitchen&#10;&#10;Description automatically generated">
            <a:extLst>
              <a:ext uri="{FF2B5EF4-FFF2-40B4-BE49-F238E27FC236}">
                <a16:creationId xmlns:a16="http://schemas.microsoft.com/office/drawing/2014/main" id="{F14C4012-B449-4920-9CFA-28A99380AF32}"/>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15181" r="15181"/>
          <a:stretch>
            <a:fillRect/>
          </a:stretch>
        </p:blipFill>
        <p:spPr/>
      </p:pic>
      <p:sp>
        <p:nvSpPr>
          <p:cNvPr id="9" name="TextBox 8">
            <a:extLst>
              <a:ext uri="{FF2B5EF4-FFF2-40B4-BE49-F238E27FC236}">
                <a16:creationId xmlns:a16="http://schemas.microsoft.com/office/drawing/2014/main" id="{FE925232-B925-42F0-8836-577DBBA8B345}"/>
              </a:ext>
            </a:extLst>
          </p:cNvPr>
          <p:cNvSpPr txBox="1"/>
          <p:nvPr/>
        </p:nvSpPr>
        <p:spPr>
          <a:xfrm>
            <a:off x="371475" y="4772025"/>
            <a:ext cx="5724525" cy="646331"/>
          </a:xfrm>
          <a:prstGeom prst="rect">
            <a:avLst/>
          </a:prstGeom>
          <a:noFill/>
        </p:spPr>
        <p:txBody>
          <a:bodyPr wrap="square" rtlCol="0">
            <a:spAutoFit/>
          </a:bodyPr>
          <a:lstStyle/>
          <a:p>
            <a:r>
              <a:rPr lang="en-US" dirty="0" err="1"/>
              <a:t>Presentors</a:t>
            </a:r>
            <a:r>
              <a:rPr lang="en-US" dirty="0"/>
              <a:t>: Colin Nagle, Phillipe Volcy, Michael Foster and Victor Molina</a:t>
            </a:r>
          </a:p>
        </p:txBody>
      </p:sp>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 Philippe</a:t>
            </a:r>
          </a:p>
        </p:txBody>
      </p:sp>
      <p:sp>
        <p:nvSpPr>
          <p:cNvPr id="4" name="Text Placeholder 3"/>
          <p:cNvSpPr>
            <a:spLocks noGrp="1"/>
          </p:cNvSpPr>
          <p:nvPr>
            <p:ph type="body" sz="half" idx="2"/>
          </p:nvPr>
        </p:nvSpPr>
        <p:spPr/>
        <p:txBody>
          <a:bodyPr/>
          <a:lstStyle/>
          <a:p>
            <a:endParaRPr lang="en-US"/>
          </a:p>
        </p:txBody>
      </p:sp>
      <p:sp>
        <p:nvSpPr>
          <p:cNvPr id="3" name="Content Placeholder 2"/>
          <p:cNvSpPr>
            <a:spLocks noGrp="1"/>
          </p:cNvSpPr>
          <p:nvPr>
            <p:ph idx="1"/>
          </p:nvPr>
        </p:nvSpPr>
        <p:spPr/>
        <p:txBody>
          <a:bodyPr/>
          <a:lstStyle/>
          <a:p>
            <a:r>
              <a:rPr lang="en-US" dirty="0"/>
              <a:t>Have to talk about </a:t>
            </a:r>
            <a:r>
              <a:rPr lang="en-US" dirty="0" err="1"/>
              <a:t>Ammond</a:t>
            </a:r>
            <a:r>
              <a:rPr lang="en-US" dirty="0"/>
              <a:t>, ID. Read first 10 pages of the report, it explains why they chose that city, why its cheap there (municipal infrastructure (</a:t>
            </a:r>
            <a:r>
              <a:rPr lang="en-US" dirty="0" err="1"/>
              <a:t>ie</a:t>
            </a:r>
            <a:r>
              <a:rPr lang="en-US" dirty="0"/>
              <a:t> public), and 20 states have outlawed similar solutions</a:t>
            </a:r>
          </a:p>
        </p:txBody>
      </p:sp>
    </p:spTree>
    <p:extLst>
      <p:ext uri="{BB962C8B-B14F-4D97-AF65-F5344CB8AC3E}">
        <p14:creationId xmlns:p14="http://schemas.microsoft.com/office/powerpoint/2010/main" val="3197023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394686" y="-207885"/>
            <a:ext cx="9980682" cy="1096962"/>
          </a:xfrm>
        </p:spPr>
        <p:txBody>
          <a:bodyPr/>
          <a:lstStyle/>
          <a:p>
            <a:r>
              <a:rPr lang="en-US" dirty="0"/>
              <a:t>Agenda</a:t>
            </a:r>
          </a:p>
        </p:txBody>
      </p:sp>
      <p:sp>
        <p:nvSpPr>
          <p:cNvPr id="14" name="Content Placeholder 13"/>
          <p:cNvSpPr>
            <a:spLocks noGrp="1"/>
          </p:cNvSpPr>
          <p:nvPr>
            <p:ph idx="1"/>
          </p:nvPr>
        </p:nvSpPr>
        <p:spPr/>
        <p:txBody>
          <a:bodyPr>
            <a:normAutofit/>
          </a:bodyPr>
          <a:lstStyle/>
          <a:p>
            <a:r>
              <a:rPr lang="en-US" sz="1400" b="1" dirty="0"/>
              <a:t>Introduction – Colin Nagle</a:t>
            </a:r>
          </a:p>
          <a:p>
            <a:pPr lvl="1"/>
            <a:r>
              <a:rPr lang="en-US" sz="1400" dirty="0"/>
              <a:t>Why we chose this topic</a:t>
            </a:r>
          </a:p>
          <a:p>
            <a:pPr lvl="1"/>
            <a:r>
              <a:rPr lang="en-US" sz="1400" dirty="0"/>
              <a:t>What datasets we used</a:t>
            </a:r>
          </a:p>
          <a:p>
            <a:r>
              <a:rPr lang="en-US" sz="1400" b="1" dirty="0"/>
              <a:t>The Cost of Broadband – Michael Foster</a:t>
            </a:r>
          </a:p>
          <a:p>
            <a:pPr lvl="1"/>
            <a:r>
              <a:rPr lang="en-US" sz="1400" dirty="0"/>
              <a:t>Sample cities selected</a:t>
            </a:r>
          </a:p>
          <a:p>
            <a:pPr lvl="1"/>
            <a:r>
              <a:rPr lang="en-US" sz="1400" dirty="0"/>
              <a:t>Cost as a function of median income – a growing class inequity</a:t>
            </a:r>
          </a:p>
          <a:p>
            <a:pPr lvl="1"/>
            <a:r>
              <a:rPr lang="en-US" sz="1400" dirty="0"/>
              <a:t>$/MB by city</a:t>
            </a:r>
          </a:p>
          <a:p>
            <a:r>
              <a:rPr lang="en-US" sz="1400" b="1" dirty="0"/>
              <a:t>The Current Broadband and Cellular Infrastructure – Victor Molina</a:t>
            </a:r>
          </a:p>
          <a:p>
            <a:pPr lvl="1"/>
            <a:r>
              <a:rPr lang="en-US" sz="1400" dirty="0"/>
              <a:t>Major metropolitan areas</a:t>
            </a:r>
          </a:p>
          <a:p>
            <a:pPr lvl="1"/>
            <a:r>
              <a:rPr lang="en-US" sz="1400" dirty="0"/>
              <a:t>The growing inequity between rural and urban infrastructure</a:t>
            </a:r>
          </a:p>
          <a:p>
            <a:r>
              <a:rPr lang="en-US" sz="1400" b="1" dirty="0"/>
              <a:t>Known Problem Areas – Michael </a:t>
            </a:r>
            <a:r>
              <a:rPr lang="en-US" sz="1400" dirty="0"/>
              <a:t>FCC Complaint Data</a:t>
            </a:r>
          </a:p>
          <a:p>
            <a:r>
              <a:rPr lang="en-US" sz="1400" b="1" dirty="0"/>
              <a:t>Conclusion– Philippe</a:t>
            </a:r>
          </a:p>
          <a:p>
            <a:pPr lvl="1"/>
            <a:r>
              <a:rPr lang="en-US" sz="1400" dirty="0"/>
              <a:t>The case for broadband as a public service</a:t>
            </a:r>
          </a:p>
        </p:txBody>
      </p:sp>
      <p:pic>
        <p:nvPicPr>
          <p:cNvPr id="3" name="Picture 2">
            <a:extLst>
              <a:ext uri="{FF2B5EF4-FFF2-40B4-BE49-F238E27FC236}">
                <a16:creationId xmlns:a16="http://schemas.microsoft.com/office/drawing/2014/main" id="{38F767E8-C809-44C9-9FA4-F8AA5C4E7835}"/>
              </a:ext>
              <a:ext uri="{C183D7F6-B498-43B3-948B-1728B52AA6E4}">
                <adec:decorative xmlns:adec="http://schemas.microsoft.com/office/drawing/2017/decorative" val="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94233" y="2314482"/>
            <a:ext cx="4458070" cy="2229035"/>
          </a:xfrm>
          <a:prstGeom prst="rect">
            <a:avLst/>
          </a:prstGeom>
        </p:spPr>
      </p:pic>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F0B60-781E-449C-A892-F33FA67F086B}"/>
              </a:ext>
            </a:extLst>
          </p:cNvPr>
          <p:cNvSpPr>
            <a:spLocks noGrp="1"/>
          </p:cNvSpPr>
          <p:nvPr>
            <p:ph type="title"/>
          </p:nvPr>
        </p:nvSpPr>
        <p:spPr/>
        <p:txBody>
          <a:bodyPr/>
          <a:lstStyle/>
          <a:p>
            <a:r>
              <a:rPr lang="en-US" dirty="0"/>
              <a:t>The growing inequity arising from the work and learn from home world</a:t>
            </a:r>
          </a:p>
        </p:txBody>
      </p:sp>
      <p:sp>
        <p:nvSpPr>
          <p:cNvPr id="3" name="Content Placeholder 2">
            <a:extLst>
              <a:ext uri="{FF2B5EF4-FFF2-40B4-BE49-F238E27FC236}">
                <a16:creationId xmlns:a16="http://schemas.microsoft.com/office/drawing/2014/main" id="{B7FF1D86-576F-42D7-9911-7728CCD0A9DA}"/>
              </a:ext>
            </a:extLst>
          </p:cNvPr>
          <p:cNvSpPr>
            <a:spLocks noGrp="1"/>
          </p:cNvSpPr>
          <p:nvPr>
            <p:ph idx="1"/>
          </p:nvPr>
        </p:nvSpPr>
        <p:spPr/>
        <p:txBody>
          <a:bodyPr>
            <a:normAutofit lnSpcReduction="10000"/>
          </a:bodyPr>
          <a:lstStyle/>
          <a:p>
            <a:r>
              <a:rPr lang="en-US" dirty="0"/>
              <a:t>Broadband vs Internet</a:t>
            </a:r>
          </a:p>
          <a:p>
            <a:pPr lvl="1"/>
            <a:r>
              <a:rPr lang="en-US" dirty="0"/>
              <a:t>“Broadband refers to high-speed internet access that delivers faster speeds via DSL, Cable, fiber, wireless, or satellite”</a:t>
            </a:r>
            <a:r>
              <a:rPr lang="en-US" baseline="-25000" dirty="0"/>
              <a:t>1</a:t>
            </a:r>
          </a:p>
          <a:p>
            <a:pPr lvl="1"/>
            <a:r>
              <a:rPr lang="en-US" dirty="0"/>
              <a:t>Broadband is a term defined by the FCC, and is periodically updated to reflect advances in technology</a:t>
            </a:r>
          </a:p>
          <a:p>
            <a:pPr lvl="2"/>
            <a:r>
              <a:rPr lang="en-US" dirty="0"/>
              <a:t>The FCC’s current definition, </a:t>
            </a:r>
            <a:r>
              <a:rPr lang="en-US" u="sng" dirty="0"/>
              <a:t>which was updated in </a:t>
            </a:r>
            <a:r>
              <a:rPr lang="en-US" dirty="0"/>
              <a:t>2015 is ‘25/3’, which denotes 25 </a:t>
            </a:r>
            <a:r>
              <a:rPr lang="en-US" dirty="0" err="1"/>
              <a:t>mbs</a:t>
            </a:r>
            <a:r>
              <a:rPr lang="en-US" dirty="0"/>
              <a:t> download / 3 </a:t>
            </a:r>
            <a:r>
              <a:rPr lang="en-US" dirty="0" err="1"/>
              <a:t>mbs</a:t>
            </a:r>
            <a:r>
              <a:rPr lang="en-US" dirty="0"/>
              <a:t> upload</a:t>
            </a:r>
          </a:p>
          <a:p>
            <a:pPr lvl="2"/>
            <a:r>
              <a:rPr lang="en-US" dirty="0"/>
              <a:t>However, current FCC Commissioner Jessica </a:t>
            </a:r>
            <a:r>
              <a:rPr lang="en-US" dirty="0" err="1"/>
              <a:t>Rosenworcel</a:t>
            </a:r>
            <a:r>
              <a:rPr lang="en-US" dirty="0"/>
              <a:t> has called for increasing this definition to represent a minimum of 100 </a:t>
            </a:r>
            <a:r>
              <a:rPr lang="en-US" dirty="0" err="1"/>
              <a:t>mbs</a:t>
            </a:r>
            <a:r>
              <a:rPr lang="en-US" dirty="0"/>
              <a:t> download speed, with other consumer advocacy groups supporting a minimum of 1gb/s.</a:t>
            </a:r>
          </a:p>
          <a:p>
            <a:r>
              <a:rPr lang="en-US" dirty="0"/>
              <a:t>Why does this matter? (it does)</a:t>
            </a:r>
          </a:p>
          <a:p>
            <a:pPr lvl="1"/>
            <a:r>
              <a:rPr lang="en-US" dirty="0"/>
              <a:t>According to a Pew Research Center survey conducted in </a:t>
            </a:r>
            <a:r>
              <a:rPr lang="en-US" u="sng" dirty="0"/>
              <a:t>2016(!)</a:t>
            </a:r>
            <a:r>
              <a:rPr lang="en-US" dirty="0"/>
              <a:t>, the average US household uses 5 devices, with 20% of households use at least 10 internet connected devices.</a:t>
            </a:r>
          </a:p>
          <a:p>
            <a:pPr lvl="1"/>
            <a:r>
              <a:rPr lang="en-US" dirty="0"/>
              <a:t>While speeds below the existing 25/3 standard are sufficient for a single device, households with 5 or more devices over 25/3 for even “moderate internet use”, which the FCC defines as “basic functions </a:t>
            </a:r>
            <a:r>
              <a:rPr lang="en-US" i="1" dirty="0"/>
              <a:t>plus </a:t>
            </a:r>
            <a:r>
              <a:rPr lang="en-US" b="1" u="sng" dirty="0"/>
              <a:t>1 high demand application</a:t>
            </a:r>
            <a:r>
              <a:rPr lang="en-US" dirty="0"/>
              <a:t>, such as (sic) videoconferencing”</a:t>
            </a:r>
          </a:p>
          <a:p>
            <a:pPr lvl="1"/>
            <a:r>
              <a:rPr lang="en-US" dirty="0"/>
              <a:t>Of the 290 plans researched in New America’s Open Technology Institute ‘The Cost of Connectivity 2020 Study (Chao and Park, July 2020), the 118 plans have advertised initial </a:t>
            </a:r>
            <a:r>
              <a:rPr lang="en-US" i="1" u="sng" dirty="0"/>
              <a:t>promotional</a:t>
            </a:r>
            <a:r>
              <a:rPr lang="en-US" dirty="0"/>
              <a:t> prices of $50/month, or under, and only 64 of those plans meet the FCC standard for Broadband.</a:t>
            </a:r>
          </a:p>
        </p:txBody>
      </p:sp>
    </p:spTree>
    <p:extLst>
      <p:ext uri="{BB962C8B-B14F-4D97-AF65-F5344CB8AC3E}">
        <p14:creationId xmlns:p14="http://schemas.microsoft.com/office/powerpoint/2010/main" val="3212639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F0B60-781E-449C-A892-F33FA67F086B}"/>
              </a:ext>
            </a:extLst>
          </p:cNvPr>
          <p:cNvSpPr>
            <a:spLocks noGrp="1"/>
          </p:cNvSpPr>
          <p:nvPr>
            <p:ph type="title"/>
          </p:nvPr>
        </p:nvSpPr>
        <p:spPr/>
        <p:txBody>
          <a:bodyPr/>
          <a:lstStyle/>
          <a:p>
            <a:r>
              <a:rPr lang="en-US" dirty="0"/>
              <a:t>The growing inequity arising from the work and learn from home world: Lack of Choice for the Consumer</a:t>
            </a:r>
          </a:p>
        </p:txBody>
      </p:sp>
      <p:sp>
        <p:nvSpPr>
          <p:cNvPr id="3" name="Content Placeholder 2">
            <a:extLst>
              <a:ext uri="{FF2B5EF4-FFF2-40B4-BE49-F238E27FC236}">
                <a16:creationId xmlns:a16="http://schemas.microsoft.com/office/drawing/2014/main" id="{B7FF1D86-576F-42D7-9911-7728CCD0A9DA}"/>
              </a:ext>
            </a:extLst>
          </p:cNvPr>
          <p:cNvSpPr>
            <a:spLocks noGrp="1"/>
          </p:cNvSpPr>
          <p:nvPr>
            <p:ph idx="1"/>
          </p:nvPr>
        </p:nvSpPr>
        <p:spPr/>
        <p:txBody>
          <a:bodyPr>
            <a:normAutofit lnSpcReduction="10000"/>
          </a:bodyPr>
          <a:lstStyle/>
          <a:p>
            <a:r>
              <a:rPr lang="en-US" dirty="0"/>
              <a:t>The US Market for internet service is dominated by just 4 companies:</a:t>
            </a:r>
          </a:p>
          <a:p>
            <a:pPr lvl="1"/>
            <a:r>
              <a:rPr lang="en-US" dirty="0"/>
              <a:t>AT&amp;T, Charter, Comcast (Xfinity), and Verizon.</a:t>
            </a:r>
          </a:p>
          <a:p>
            <a:pPr lvl="1"/>
            <a:r>
              <a:rPr lang="en-US" dirty="0"/>
              <a:t>It is outside the scope of our study, but we highly encourage the reader to read the ‘The Cost of Connectivity 2020’ study, which outlines the various mechanisms (high monthly prices, early termination fees, locked in contracts) that limit competition (and this price regressing to marginal cost, in theory)</a:t>
            </a:r>
          </a:p>
          <a:p>
            <a:pPr lvl="1"/>
            <a:r>
              <a:rPr lang="en-US" dirty="0"/>
              <a:t>Based on our research, most US cities are served by 1 or 2 ISP’s that offer Broadband quality service. [I have data for this, but I know its too late]</a:t>
            </a:r>
          </a:p>
          <a:p>
            <a:r>
              <a:rPr lang="en-US" dirty="0"/>
              <a:t>The essential nature of the internet</a:t>
            </a:r>
          </a:p>
          <a:p>
            <a:pPr lvl="1"/>
            <a:r>
              <a:rPr lang="en-US" dirty="0"/>
              <a:t>In an April 2020 Study</a:t>
            </a:r>
            <a:r>
              <a:rPr lang="en-US" baseline="-25000" dirty="0"/>
              <a:t>2</a:t>
            </a:r>
            <a:r>
              <a:rPr lang="en-US" dirty="0"/>
              <a:t>, 53% of Americans stated that access to the internet has been essential to them during the Covid-19 Pandemic.</a:t>
            </a:r>
          </a:p>
          <a:p>
            <a:pPr lvl="1"/>
            <a:r>
              <a:rPr lang="en-US" dirty="0"/>
              <a:t>This survey found at least 28% of consumers reported concerns about how they could pay their internet bills over the coming months.</a:t>
            </a:r>
          </a:p>
          <a:p>
            <a:r>
              <a:rPr lang="en-US" dirty="0"/>
              <a:t>Our presentation covers the following: a representative sample of the cost of basic broadband access in a subsample of cities, a function of this cost in terms of both median income in that area, and the infrastructure that supports those areas (may have to cut broadband and use complaints data)</a:t>
            </a:r>
          </a:p>
          <a:p>
            <a:pPr marL="457200" lvl="1" indent="0">
              <a:buNone/>
            </a:pPr>
            <a:endParaRPr lang="en-US" dirty="0"/>
          </a:p>
        </p:txBody>
      </p:sp>
    </p:spTree>
    <p:extLst>
      <p:ext uri="{BB962C8B-B14F-4D97-AF65-F5344CB8AC3E}">
        <p14:creationId xmlns:p14="http://schemas.microsoft.com/office/powerpoint/2010/main" val="24287618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 of Broadband by City (plotted with median income)</a:t>
            </a:r>
          </a:p>
        </p:txBody>
      </p:sp>
      <p:graphicFrame>
        <p:nvGraphicFramePr>
          <p:cNvPr id="6" name="Content Placeholder 5" descr="Clustered Column chart showing the values of 3 series for 4 categories"/>
          <p:cNvGraphicFramePr>
            <a:graphicFrameLocks noGrp="1"/>
          </p:cNvGraphicFramePr>
          <p:nvPr>
            <p:ph idx="1"/>
            <p:extLst>
              <p:ext uri="{D42A27DB-BD31-4B8C-83A1-F6EECF244321}">
                <p14:modId xmlns:p14="http://schemas.microsoft.com/office/powerpoint/2010/main" val="3944260537"/>
              </p:ext>
            </p:extLst>
          </p:nvPr>
        </p:nvGraphicFramePr>
        <p:xfrm>
          <a:off x="1104900" y="1600200"/>
          <a:ext cx="9982200" cy="4572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10278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$/MB by sampled cities</a:t>
            </a:r>
          </a:p>
        </p:txBody>
      </p:sp>
      <p:sp>
        <p:nvSpPr>
          <p:cNvPr id="3" name="Content Placeholder 2"/>
          <p:cNvSpPr>
            <a:spLocks noGrp="1"/>
          </p:cNvSpPr>
          <p:nvPr>
            <p:ph sz="half" idx="1"/>
          </p:nvPr>
        </p:nvSpPr>
        <p:spPr/>
        <p:txBody>
          <a:bodyPr/>
          <a:lstStyle/>
          <a:p>
            <a:r>
              <a:rPr lang="en-US" dirty="0"/>
              <a:t>First bullet point here</a:t>
            </a:r>
          </a:p>
          <a:p>
            <a:r>
              <a:rPr lang="en-US" dirty="0"/>
              <a:t>Second bullet point here</a:t>
            </a:r>
          </a:p>
          <a:p>
            <a:r>
              <a:rPr lang="en-US" dirty="0"/>
              <a:t>Third bullet point here</a:t>
            </a:r>
          </a:p>
        </p:txBody>
      </p:sp>
      <p:graphicFrame>
        <p:nvGraphicFramePr>
          <p:cNvPr id="16" name="Content Placeholder 15"/>
          <p:cNvGraphicFramePr>
            <a:graphicFrameLocks noGrp="1"/>
          </p:cNvGraphicFramePr>
          <p:nvPr>
            <p:ph sz="half" idx="2"/>
            <p:extLst>
              <p:ext uri="{D42A27DB-BD31-4B8C-83A1-F6EECF244321}">
                <p14:modId xmlns:p14="http://schemas.microsoft.com/office/powerpoint/2010/main" val="1139291616"/>
              </p:ext>
            </p:extLst>
          </p:nvPr>
        </p:nvGraphicFramePr>
        <p:xfrm>
          <a:off x="6172200" y="1600200"/>
          <a:ext cx="4914900" cy="1828800"/>
        </p:xfrm>
        <a:graphic>
          <a:graphicData uri="http://schemas.openxmlformats.org/drawingml/2006/table">
            <a:tbl>
              <a:tblPr firstRow="1" bandRow="1">
                <a:tableStyleId>{5C22544A-7EE6-4342-B048-85BDC9FD1C3A}</a:tableStyleId>
              </a:tblPr>
              <a:tblGrid>
                <a:gridCol w="1638300">
                  <a:extLst>
                    <a:ext uri="{9D8B030D-6E8A-4147-A177-3AD203B41FA5}">
                      <a16:colId xmlns:a16="http://schemas.microsoft.com/office/drawing/2014/main" val="20000"/>
                    </a:ext>
                  </a:extLst>
                </a:gridCol>
                <a:gridCol w="1638300">
                  <a:extLst>
                    <a:ext uri="{9D8B030D-6E8A-4147-A177-3AD203B41FA5}">
                      <a16:colId xmlns:a16="http://schemas.microsoft.com/office/drawing/2014/main" val="20001"/>
                    </a:ext>
                  </a:extLst>
                </a:gridCol>
                <a:gridCol w="1638300">
                  <a:extLst>
                    <a:ext uri="{9D8B030D-6E8A-4147-A177-3AD203B41FA5}">
                      <a16:colId xmlns:a16="http://schemas.microsoft.com/office/drawing/2014/main" val="20002"/>
                    </a:ext>
                  </a:extLst>
                </a:gridCol>
              </a:tblGrid>
              <a:tr h="457200">
                <a:tc>
                  <a:txBody>
                    <a:bodyPr/>
                    <a:lstStyle/>
                    <a:p>
                      <a:r>
                        <a:rPr lang="en-US" dirty="0"/>
                        <a:t>Class</a:t>
                      </a:r>
                      <a:endParaRPr dirty="0"/>
                    </a:p>
                  </a:txBody>
                  <a:tcPr anchor="ctr"/>
                </a:tc>
                <a:tc>
                  <a:txBody>
                    <a:bodyPr/>
                    <a:lstStyle/>
                    <a:p>
                      <a:pPr algn="ctr"/>
                      <a:r>
                        <a:rPr dirty="0"/>
                        <a:t>Group 1</a:t>
                      </a:r>
                    </a:p>
                  </a:txBody>
                  <a:tcPr anchor="ctr"/>
                </a:tc>
                <a:tc>
                  <a:txBody>
                    <a:bodyPr/>
                    <a:lstStyle/>
                    <a:p>
                      <a:pPr algn="ctr"/>
                      <a:r>
                        <a:rPr dirty="0"/>
                        <a:t>Group 2</a:t>
                      </a:r>
                    </a:p>
                  </a:txBody>
                  <a:tcPr anchor="ctr"/>
                </a:tc>
                <a:extLst>
                  <a:ext uri="{0D108BD9-81ED-4DB2-BD59-A6C34878D82A}">
                    <a16:rowId xmlns:a16="http://schemas.microsoft.com/office/drawing/2014/main" val="10000"/>
                  </a:ext>
                </a:extLst>
              </a:tr>
              <a:tr h="457200">
                <a:tc>
                  <a:txBody>
                    <a:bodyPr/>
                    <a:lstStyle/>
                    <a:p>
                      <a:r>
                        <a:rPr dirty="0"/>
                        <a:t>Class 1</a:t>
                      </a:r>
                    </a:p>
                  </a:txBody>
                  <a:tcPr anchor="ctr"/>
                </a:tc>
                <a:tc>
                  <a:txBody>
                    <a:bodyPr/>
                    <a:lstStyle/>
                    <a:p>
                      <a:pPr algn="ctr"/>
                      <a:r>
                        <a:rPr dirty="0"/>
                        <a:t>82</a:t>
                      </a:r>
                    </a:p>
                  </a:txBody>
                  <a:tcPr anchor="ctr"/>
                </a:tc>
                <a:tc>
                  <a:txBody>
                    <a:bodyPr/>
                    <a:lstStyle/>
                    <a:p>
                      <a:pPr algn="ctr"/>
                      <a:r>
                        <a:t>95</a:t>
                      </a:r>
                    </a:p>
                  </a:txBody>
                  <a:tcPr anchor="ctr"/>
                </a:tc>
                <a:extLst>
                  <a:ext uri="{0D108BD9-81ED-4DB2-BD59-A6C34878D82A}">
                    <a16:rowId xmlns:a16="http://schemas.microsoft.com/office/drawing/2014/main" val="10001"/>
                  </a:ext>
                </a:extLst>
              </a:tr>
              <a:tr h="457200">
                <a:tc>
                  <a:txBody>
                    <a:bodyPr/>
                    <a:lstStyle/>
                    <a:p>
                      <a:r>
                        <a:t>Class</a:t>
                      </a:r>
                      <a:r>
                        <a:rPr baseline="0"/>
                        <a:t> 2</a:t>
                      </a:r>
                      <a:endParaRPr/>
                    </a:p>
                  </a:txBody>
                  <a:tcPr anchor="ctr"/>
                </a:tc>
                <a:tc>
                  <a:txBody>
                    <a:bodyPr/>
                    <a:lstStyle/>
                    <a:p>
                      <a:pPr algn="ctr"/>
                      <a:r>
                        <a:rPr dirty="0"/>
                        <a:t>76</a:t>
                      </a:r>
                    </a:p>
                  </a:txBody>
                  <a:tcPr anchor="ctr"/>
                </a:tc>
                <a:tc>
                  <a:txBody>
                    <a:bodyPr/>
                    <a:lstStyle/>
                    <a:p>
                      <a:pPr algn="ctr"/>
                      <a:r>
                        <a:rPr dirty="0"/>
                        <a:t>88</a:t>
                      </a:r>
                    </a:p>
                  </a:txBody>
                  <a:tcPr anchor="ctr"/>
                </a:tc>
                <a:extLst>
                  <a:ext uri="{0D108BD9-81ED-4DB2-BD59-A6C34878D82A}">
                    <a16:rowId xmlns:a16="http://schemas.microsoft.com/office/drawing/2014/main" val="10002"/>
                  </a:ext>
                </a:extLst>
              </a:tr>
              <a:tr h="457200">
                <a:tc>
                  <a:txBody>
                    <a:bodyPr/>
                    <a:lstStyle/>
                    <a:p>
                      <a:r>
                        <a:t>Class 3</a:t>
                      </a:r>
                    </a:p>
                  </a:txBody>
                  <a:tcPr anchor="ctr"/>
                </a:tc>
                <a:tc>
                  <a:txBody>
                    <a:bodyPr/>
                    <a:lstStyle/>
                    <a:p>
                      <a:pPr algn="ctr"/>
                      <a:r>
                        <a:t>84</a:t>
                      </a:r>
                    </a:p>
                  </a:txBody>
                  <a:tcPr anchor="ctr"/>
                </a:tc>
                <a:tc>
                  <a:txBody>
                    <a:bodyPr/>
                    <a:lstStyle/>
                    <a:p>
                      <a:pPr algn="ctr"/>
                      <a:r>
                        <a:rPr dirty="0"/>
                        <a:t>90</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85378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Cellular and Fixed Broadband Infrastructure</a:t>
            </a:r>
          </a:p>
        </p:txBody>
      </p:sp>
      <p:sp>
        <p:nvSpPr>
          <p:cNvPr id="5" name="Content Placeholder 4">
            <a:extLst>
              <a:ext uri="{FF2B5EF4-FFF2-40B4-BE49-F238E27FC236}">
                <a16:creationId xmlns:a16="http://schemas.microsoft.com/office/drawing/2014/main" id="{1C18B280-069E-40CB-AE35-07F9DA34BC0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24509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FCC Complaints data</a:t>
            </a:r>
          </a:p>
        </p:txBody>
      </p:sp>
      <p:sp>
        <p:nvSpPr>
          <p:cNvPr id="5" name="Content Placeholder 4">
            <a:extLst>
              <a:ext uri="{FF2B5EF4-FFF2-40B4-BE49-F238E27FC236}">
                <a16:creationId xmlns:a16="http://schemas.microsoft.com/office/drawing/2014/main" id="{1C18B280-069E-40CB-AE35-07F9DA34BC0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516941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US cities rank amongst the world in terms of internet cost</a:t>
            </a:r>
          </a:p>
        </p:txBody>
      </p:sp>
      <p:sp>
        <p:nvSpPr>
          <p:cNvPr id="4" name="Text Placeholder 3"/>
          <p:cNvSpPr>
            <a:spLocks noGrp="1"/>
          </p:cNvSpPr>
          <p:nvPr>
            <p:ph type="body" sz="half" idx="2"/>
          </p:nvPr>
        </p:nvSpPr>
        <p:spPr/>
        <p:txBody>
          <a:bodyPr/>
          <a:lstStyle/>
          <a:p>
            <a:r>
              <a:rPr lang="en-US" dirty="0"/>
              <a:t>Caption</a:t>
            </a:r>
          </a:p>
        </p:txBody>
      </p:sp>
      <p:sp>
        <p:nvSpPr>
          <p:cNvPr id="6" name="Picture Placeholder 5">
            <a:extLst>
              <a:ext uri="{FF2B5EF4-FFF2-40B4-BE49-F238E27FC236}">
                <a16:creationId xmlns:a16="http://schemas.microsoft.com/office/drawing/2014/main" id="{E417C5DC-97EC-4DA4-88F6-D6D6DCEDB3A2}"/>
              </a:ext>
            </a:extLst>
          </p:cNvPr>
          <p:cNvSpPr>
            <a:spLocks noGrp="1"/>
          </p:cNvSpPr>
          <p:nvPr>
            <p:ph type="pic" idx="1"/>
          </p:nvPr>
        </p:nvSpPr>
        <p:spPr/>
      </p:sp>
    </p:spTree>
    <p:extLst>
      <p:ext uri="{BB962C8B-B14F-4D97-AF65-F5344CB8AC3E}">
        <p14:creationId xmlns:p14="http://schemas.microsoft.com/office/powerpoint/2010/main" val="3683544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3.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87</TotalTime>
  <Words>764</Words>
  <Application>Microsoft Office PowerPoint</Application>
  <PresentationFormat>Widescreen</PresentationFormat>
  <Paragraphs>61</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Bookman Old Style</vt:lpstr>
      <vt:lpstr>Euphemia</vt:lpstr>
      <vt:lpstr>Plantagenet Cherokee</vt:lpstr>
      <vt:lpstr>Wingdings</vt:lpstr>
      <vt:lpstr>Academic Literature 16x9</vt:lpstr>
      <vt:lpstr>Connectivity in the Age of COVID-19  A private burden within a public service</vt:lpstr>
      <vt:lpstr>Agenda</vt:lpstr>
      <vt:lpstr>The growing inequity arising from the work and learn from home world</vt:lpstr>
      <vt:lpstr>The growing inequity arising from the work and learn from home world: Lack of Choice for the Consumer</vt:lpstr>
      <vt:lpstr>Cost of Broadband by City (plotted with median income)</vt:lpstr>
      <vt:lpstr>$/MB by sampled cities</vt:lpstr>
      <vt:lpstr>Cellular and Fixed Broadband Infrastructure</vt:lpstr>
      <vt:lpstr>FCC Complaints data</vt:lpstr>
      <vt:lpstr>Where US cities rank amongst the world in terms of internet cost</vt:lpstr>
      <vt:lpstr>Conclusion - Philippe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Connectivity in the Age of COVID-19  A private burden within a public service</dc:title>
  <dc:creator>Michael Foster</dc:creator>
  <cp:lastModifiedBy>Michael Foster</cp:lastModifiedBy>
  <cp:revision>8</cp:revision>
  <dcterms:created xsi:type="dcterms:W3CDTF">2020-11-06T16:20:36Z</dcterms:created>
  <dcterms:modified xsi:type="dcterms:W3CDTF">2020-11-06T17:48:27Z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