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4" r:id="rId10"/>
    <p:sldId id="283" r:id="rId11"/>
    <p:sldId id="282" r:id="rId12"/>
    <p:sldId id="285" r:id="rId13"/>
    <p:sldId id="287" r:id="rId14"/>
    <p:sldId id="286" r:id="rId15"/>
    <p:sldId id="274" r:id="rId16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 snapToObjects="1">
      <p:cViewPr varScale="1">
        <p:scale>
          <a:sx n="67" d="100"/>
          <a:sy n="67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F421-283D-46CC-9584-C06366A5C0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AC5-5129-4FC7-9775-022AD1C0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004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9865-7D75-4A78-B0BE-F90C4DE4465F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448F-F9EE-4E1E-AD4C-6F2AD1199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448F-F9EE-4E1E-AD4C-6F2AD11996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29673E-1BF2-4D92-B990-AA46A602F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6EA1E8-C829-4427-82A2-1B86D0D3D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3D0088-4313-4924-A5DF-6BB76752E6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4F783E-037A-4604-9E48-AEC39EB92D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8E4624-A6DD-49A1-9B06-F743FF999354}"/>
              </a:ext>
            </a:extLst>
          </p:cNvPr>
          <p:cNvSpPr txBox="1"/>
          <p:nvPr userDrawn="1"/>
        </p:nvSpPr>
        <p:spPr>
          <a:xfrm>
            <a:off x="12357147" y="945705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↑必要な際に使用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マスター表示にて操作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F77B221-CFEC-46B7-B51A-810E14D0D7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57147" y="333373"/>
            <a:ext cx="1776094" cy="3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551F157-7CEA-4655-B69C-8CAE8087F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C49C38E-16D0-49A4-9577-81BB49DA5F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2936B1-5A45-4907-80CA-04A89CBBE9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8" name="タイトル プレースホルダー 11">
            <a:extLst>
              <a:ext uri="{FF2B5EF4-FFF2-40B4-BE49-F238E27FC236}">
                <a16:creationId xmlns:a16="http://schemas.microsoft.com/office/drawing/2014/main" id="{3F58AF10-6827-46EC-BCBC-98DC353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20" name="スライド番号プレースホルダー 13">
            <a:extLst>
              <a:ext uri="{FF2B5EF4-FFF2-40B4-BE49-F238E27FC236}">
                <a16:creationId xmlns:a16="http://schemas.microsoft.com/office/drawing/2014/main" id="{6E9C6D79-C1EC-41A8-9981-36E38932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5C5E39F6-8D41-4C4D-AA1F-88BD837FC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412776"/>
            <a:ext cx="11017250" cy="4464495"/>
          </a:xfrm>
        </p:spPr>
        <p:txBody>
          <a:bodyPr>
            <a:no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</p:spTree>
    <p:extLst>
      <p:ext uri="{BB962C8B-B14F-4D97-AF65-F5344CB8AC3E}">
        <p14:creationId xmlns:p14="http://schemas.microsoft.com/office/powerpoint/2010/main" val="19188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C4EAB87-B604-47F1-86FC-2339B73B1B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A501D1-2F45-4221-98F3-4EB1211FF2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D5681B-0174-4697-BE1C-B91C90BCE6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8E5A8F47-DD13-40BC-9240-66AD7BDF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5F0A22DE-6047-4155-A343-A2D67C70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12776"/>
            <a:ext cx="1101722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DD083DF-F7E4-4DA2-A85C-6B3E7879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1584" y="2649488"/>
            <a:ext cx="4665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Study</a:t>
            </a:r>
            <a:endParaRPr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ログアウト画面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25634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8" y="2396934"/>
            <a:ext cx="253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サービスからログアウトします。</a:t>
            </a:r>
            <a:endParaRPr kumimoji="1" lang="en-US" altLang="ja-JP" sz="1400" dirty="0"/>
          </a:p>
          <a:p>
            <a:r>
              <a:rPr lang="ja-JP" altLang="en-US" sz="1400" dirty="0"/>
              <a:t>よろしいですか？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SystemStudy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6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クライアント管理画面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SystemStudy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00"/>
              </p:ext>
            </p:extLst>
          </p:nvPr>
        </p:nvGraphicFramePr>
        <p:xfrm>
          <a:off x="3769172" y="2210198"/>
          <a:ext cx="2808312" cy="311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427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メル</a:t>
                      </a:r>
                      <a:r>
                        <a:rPr kumimoji="1" lang="en-US" altLang="ja-JP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curry</a:t>
                      </a:r>
                      <a:endParaRPr kumimoji="1" lang="ja-JP" alt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0119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3501"/>
                  </a:ext>
                </a:extLst>
              </a:tr>
            </a:tbl>
          </a:graphicData>
        </a:graphic>
      </p:graphicFrame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1AC4F16-C0D3-4848-9ED1-E3C93292E7FB}"/>
              </a:ext>
            </a:extLst>
          </p:cNvPr>
          <p:cNvSpPr/>
          <p:nvPr/>
        </p:nvSpPr>
        <p:spPr>
          <a:xfrm>
            <a:off x="7248128" y="2708920"/>
            <a:ext cx="3096344" cy="1296144"/>
          </a:xfrm>
          <a:prstGeom prst="wedgeRectCallout">
            <a:avLst>
              <a:gd name="adj1" fmla="val -75743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61BCF3-7718-4D0F-97ED-3F229787C3FA}"/>
              </a:ext>
            </a:extLst>
          </p:cNvPr>
          <p:cNvSpPr/>
          <p:nvPr/>
        </p:nvSpPr>
        <p:spPr>
          <a:xfrm>
            <a:off x="5663952" y="5445224"/>
            <a:ext cx="913532" cy="32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新規登録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8B601F9-02FA-487C-896F-DBF8331E4CAF}"/>
              </a:ext>
            </a:extLst>
          </p:cNvPr>
          <p:cNvSpPr/>
          <p:nvPr/>
        </p:nvSpPr>
        <p:spPr>
          <a:xfrm>
            <a:off x="7248128" y="4689140"/>
            <a:ext cx="3096344" cy="1296144"/>
          </a:xfrm>
          <a:prstGeom prst="wedgeRectCallout">
            <a:avLst>
              <a:gd name="adj1" fmla="val -70587"/>
              <a:gd name="adj2" fmla="val 1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2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SystemStudy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9516"/>
              </p:ext>
            </p:extLst>
          </p:nvPr>
        </p:nvGraphicFramePr>
        <p:xfrm>
          <a:off x="3769172" y="2622169"/>
          <a:ext cx="2808312" cy="18514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クライアント名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dirty="0"/>
                        <a:t>メル</a:t>
                      </a:r>
                      <a:r>
                        <a:rPr kumimoji="1" lang="en-US" altLang="ja-JP" sz="1400" b="0" u="none" dirty="0"/>
                        <a:t>curry</a:t>
                      </a:r>
                      <a:endParaRPr kumimoji="1" lang="ja-JP" altLang="en-US" sz="14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アクセス許可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50951B-5198-45CC-937A-6697CE2A391C}"/>
              </a:ext>
            </a:extLst>
          </p:cNvPr>
          <p:cNvSpPr txBox="1"/>
          <p:nvPr/>
        </p:nvSpPr>
        <p:spPr>
          <a:xfrm>
            <a:off x="3769172" y="2132856"/>
            <a:ext cx="1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メル</a:t>
            </a:r>
            <a:r>
              <a:rPr lang="en-US" altLang="ja-JP" dirty="0"/>
              <a:t>curry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B9529F-98AD-439F-9107-D39C601F08C7}"/>
              </a:ext>
            </a:extLst>
          </p:cNvPr>
          <p:cNvSpPr/>
          <p:nvPr/>
        </p:nvSpPr>
        <p:spPr>
          <a:xfrm>
            <a:off x="5879976" y="4797152"/>
            <a:ext cx="697508" cy="40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更新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B1C01FC-78BB-49BC-B657-06DA354A0DC0}"/>
              </a:ext>
            </a:extLst>
          </p:cNvPr>
          <p:cNvSpPr/>
          <p:nvPr/>
        </p:nvSpPr>
        <p:spPr>
          <a:xfrm>
            <a:off x="7032104" y="2204864"/>
            <a:ext cx="2016224" cy="587167"/>
          </a:xfrm>
          <a:prstGeom prst="wedgeRectCallout">
            <a:avLst>
              <a:gd name="adj1" fmla="val -69020"/>
              <a:gd name="adj2" fmla="val 3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0479A7B-4F93-4D48-9932-9D48B43AF55C}"/>
              </a:ext>
            </a:extLst>
          </p:cNvPr>
          <p:cNvSpPr/>
          <p:nvPr/>
        </p:nvSpPr>
        <p:spPr>
          <a:xfrm>
            <a:off x="7023041" y="3711704"/>
            <a:ext cx="2016224" cy="587167"/>
          </a:xfrm>
          <a:prstGeom prst="wedgeRectCallout">
            <a:avLst>
              <a:gd name="adj1" fmla="val -69740"/>
              <a:gd name="adj2" fmla="val -2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プルダウン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ADE7E6-7ED9-4C77-8BA1-8F85C073035E}"/>
              </a:ext>
            </a:extLst>
          </p:cNvPr>
          <p:cNvSpPr/>
          <p:nvPr/>
        </p:nvSpPr>
        <p:spPr>
          <a:xfrm>
            <a:off x="6168008" y="3672171"/>
            <a:ext cx="288032" cy="2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CFE6CC3-74F9-4034-BABE-5A0115085925}"/>
              </a:ext>
            </a:extLst>
          </p:cNvPr>
          <p:cNvSpPr/>
          <p:nvPr/>
        </p:nvSpPr>
        <p:spPr>
          <a:xfrm rot="10800000">
            <a:off x="6240017" y="3744179"/>
            <a:ext cx="144016" cy="1888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CD8D9C1-D1FD-4022-8DEE-727DC470A585}"/>
              </a:ext>
            </a:extLst>
          </p:cNvPr>
          <p:cNvSpPr/>
          <p:nvPr/>
        </p:nvSpPr>
        <p:spPr>
          <a:xfrm>
            <a:off x="7023041" y="4465125"/>
            <a:ext cx="2016224" cy="587553"/>
          </a:xfrm>
          <a:prstGeom prst="wedgeRectCallout">
            <a:avLst>
              <a:gd name="adj1" fmla="val -69729"/>
              <a:gd name="adj2" fmla="val -5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8A585AE6-14A9-429D-BF20-4A049ECAC2C5}"/>
              </a:ext>
            </a:extLst>
          </p:cNvPr>
          <p:cNvSpPr/>
          <p:nvPr/>
        </p:nvSpPr>
        <p:spPr>
          <a:xfrm>
            <a:off x="7023041" y="2958284"/>
            <a:ext cx="2016224" cy="587167"/>
          </a:xfrm>
          <a:prstGeom prst="wedgeRectCallout">
            <a:avLst>
              <a:gd name="adj1" fmla="val -69020"/>
              <a:gd name="adj2" fmla="val 2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自動採番</a:t>
            </a:r>
          </a:p>
        </p:txBody>
      </p:sp>
    </p:spTree>
    <p:extLst>
      <p:ext uri="{BB962C8B-B14F-4D97-AF65-F5344CB8AC3E}">
        <p14:creationId xmlns:p14="http://schemas.microsoft.com/office/powerpoint/2010/main" val="15129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252EC-D79D-4DC6-8114-949596A1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非機能要件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864C96-1978-4213-A7CA-723EDDCB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39091-1AE1-4624-8C0D-8F15D896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・ユーザのパスワードは暗号化する。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・クライアントごとのアクセス許容範囲を制限する。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9C830-E161-4708-A584-A0630F150181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17758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1810-2174-4891-99CA-99BF35FB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07E9D0-C033-4D0B-B7B5-24B92F96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C3CE2-40F7-4389-8461-713C8CE3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・単体試験。</a:t>
            </a:r>
            <a:endParaRPr kumimoji="1" lang="en-US" altLang="ja-JP" dirty="0"/>
          </a:p>
          <a:p>
            <a:r>
              <a:rPr lang="en-US" altLang="ja-JP" dirty="0"/>
              <a:t>	Junit</a:t>
            </a:r>
            <a:r>
              <a:rPr lang="ja-JP" altLang="en-US" dirty="0"/>
              <a:t>を用いてた試験。</a:t>
            </a:r>
            <a:r>
              <a:rPr lang="en-US" altLang="ja-JP" dirty="0"/>
              <a:t>※</a:t>
            </a:r>
            <a:r>
              <a:rPr lang="ja-JP" altLang="en-US" dirty="0"/>
              <a:t>コードカバレッジ目標</a:t>
            </a:r>
            <a:r>
              <a:rPr lang="en-US" altLang="ja-JP" dirty="0"/>
              <a:t>80%</a:t>
            </a:r>
          </a:p>
          <a:p>
            <a:r>
              <a:rPr kumimoji="1" lang="ja-JP" altLang="en-US" dirty="0"/>
              <a:t>・結合試験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テスト用画面を用いておこなう。</a:t>
            </a:r>
            <a:endParaRPr lang="en-US" altLang="ja-JP" dirty="0"/>
          </a:p>
          <a:p>
            <a:r>
              <a:rPr lang="ja-JP" altLang="en-US" dirty="0"/>
              <a:t>・負荷試験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Jmeter</a:t>
            </a:r>
            <a:r>
              <a:rPr lang="ja-JP" altLang="en-US" dirty="0"/>
              <a:t>を用いて行う。</a:t>
            </a:r>
            <a:r>
              <a:rPr lang="en-US" altLang="ja-JP" dirty="0"/>
              <a:t>※</a:t>
            </a:r>
            <a:r>
              <a:rPr lang="ja-JP" altLang="en-US" dirty="0"/>
              <a:t>本番環境ではないため手順のみの確認とする。</a:t>
            </a:r>
            <a:endParaRPr lang="en-US" altLang="ja-JP" dirty="0"/>
          </a:p>
          <a:p>
            <a:r>
              <a:rPr kumimoji="1" lang="ja-JP" altLang="en-US" dirty="0"/>
              <a:t>・受け入れ試験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適時対応願う。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8196-FD88-4766-8C48-98076D7B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cs typeface="Meiryo UI" panose="020B0604030504040204" pitchFamily="50" charset="-128"/>
              </a:rPr>
              <a:t>お問い合わせ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2798E-2DB5-469C-9CBE-B4778A65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4C5E0-6113-4442-A02A-9D4864D3A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ja-JP" altLang="en-US" sz="2000" dirty="0"/>
              <a:t>本件に関するお問い合わせは、以下までお願い致します。</a:t>
            </a:r>
          </a:p>
          <a:p>
            <a:endParaRPr lang="ja-JP" altLang="en-US" sz="2000" dirty="0"/>
          </a:p>
          <a:p>
            <a:r>
              <a:rPr lang="ja-JP" altLang="en-US" sz="2000" dirty="0"/>
              <a:t>株式会社</a:t>
            </a:r>
            <a:r>
              <a:rPr lang="en-US" altLang="ja-JP" sz="2000" dirty="0"/>
              <a:t>VSN</a:t>
            </a:r>
          </a:p>
          <a:p>
            <a:r>
              <a:rPr lang="ja-JP" altLang="en-US" sz="2000" dirty="0"/>
              <a:t>情報通信事業本部</a:t>
            </a:r>
          </a:p>
          <a:p>
            <a:r>
              <a:rPr lang="ja-JP" altLang="en-US" sz="2000" dirty="0"/>
              <a:t>担当 </a:t>
            </a:r>
            <a:r>
              <a:rPr lang="en-US" altLang="ja-JP" sz="2000" dirty="0"/>
              <a:t>: </a:t>
            </a:r>
            <a:r>
              <a:rPr lang="ja-JP" altLang="en-US" sz="2000" dirty="0"/>
              <a:t>橋本　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〒108-0023</a:t>
            </a:r>
          </a:p>
          <a:p>
            <a:r>
              <a:rPr lang="ja-JP" altLang="en-US" sz="2000" dirty="0"/>
              <a:t>東京都港区芝浦</a:t>
            </a:r>
            <a:r>
              <a:rPr lang="en-US" altLang="ja-JP" sz="2000" dirty="0"/>
              <a:t>3</a:t>
            </a:r>
            <a:r>
              <a:rPr lang="ja-JP" altLang="en-US" sz="2000" dirty="0"/>
              <a:t>丁目</a:t>
            </a:r>
            <a:r>
              <a:rPr lang="en-US" altLang="ja-JP" sz="2000" dirty="0"/>
              <a:t>4</a:t>
            </a:r>
            <a:r>
              <a:rPr lang="ja-JP" altLang="en-US" sz="2000" dirty="0"/>
              <a:t>番</a:t>
            </a:r>
            <a:r>
              <a:rPr lang="en-US" altLang="ja-JP" sz="2000" dirty="0"/>
              <a:t>1</a:t>
            </a:r>
            <a:r>
              <a:rPr lang="ja-JP" altLang="en-US" sz="2000" dirty="0"/>
              <a:t>号　グランパークタワー</a:t>
            </a:r>
            <a:r>
              <a:rPr lang="en-US" altLang="ja-JP" sz="2000" dirty="0"/>
              <a:t>3F</a:t>
            </a:r>
          </a:p>
          <a:p>
            <a:r>
              <a:rPr lang="en-US" altLang="ja-JP" sz="2000" dirty="0"/>
              <a:t>Tel : 03-5419-8880 / Fax : 03-5419-8879</a:t>
            </a:r>
          </a:p>
          <a:p>
            <a:r>
              <a:rPr lang="en-US" altLang="ja-JP" sz="2000" dirty="0"/>
              <a:t>E-mail : ○○○○○○@vsn.co.jp</a:t>
            </a:r>
          </a:p>
          <a:p>
            <a:r>
              <a:rPr lang="en-US" altLang="ja-JP" sz="2000" dirty="0"/>
              <a:t>URL : http://www.vsn.co.jp/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755DA-E976-42AB-952F-EB40DBD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A54E1-C1DD-4156-B279-72A26406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244D-2FD2-4966-AC7B-171A12D61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Spring</a:t>
            </a:r>
            <a:r>
              <a:rPr kumimoji="1" lang="ja-JP" altLang="en-US" dirty="0"/>
              <a:t>フレームワークの理解を深める。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DB</a:t>
            </a:r>
            <a:r>
              <a:rPr lang="ja-JP" altLang="en-US" dirty="0"/>
              <a:t>に対する</a:t>
            </a:r>
            <a:r>
              <a:rPr lang="en-US" altLang="ja-JP" dirty="0"/>
              <a:t>CRUD</a:t>
            </a:r>
            <a:r>
              <a:rPr lang="ja-JP" altLang="en-US" dirty="0"/>
              <a:t>の基礎を習得する。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OAuth2.0</a:t>
            </a:r>
            <a:r>
              <a:rPr lang="ja-JP" altLang="en-US" dirty="0"/>
              <a:t>について学習し、セキュリティについて理解を深める。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3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3B106-825A-49FC-84FA-1A15FE9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D5F8B3-5E10-4155-9EBD-CF531544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CE05A-DCD1-429B-9E00-F898E11F4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412776"/>
            <a:ext cx="11017250" cy="4320479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・新規ユーザ登録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・ログイン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・認証代行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50E21E-034C-49DC-98A2-B5DE1F03AF10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5052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61955-C538-4A3A-8DA9-5A879D25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5569F-0466-4204-9A05-E3B83E4A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B53D5-E611-4BFA-A433-7387699E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・新規登録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7F6C6-95A3-4D95-8C9A-1B4A0B4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092275"/>
            <a:ext cx="1269901" cy="10876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874B39-315C-4651-B02D-952A1ED8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6" y="1092275"/>
            <a:ext cx="1564951" cy="112577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534D6C5-1B94-4BC7-AA71-CB1AC89DC2B7}"/>
              </a:ext>
            </a:extLst>
          </p:cNvPr>
          <p:cNvCxnSpPr>
            <a:stCxn id="6" idx="2"/>
          </p:cNvCxnSpPr>
          <p:nvPr/>
        </p:nvCxnSpPr>
        <p:spPr>
          <a:xfrm flipH="1">
            <a:off x="3431704" y="2179973"/>
            <a:ext cx="0" cy="348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E80B8D4-4D79-4572-AF22-BCBDD2BEF187}"/>
              </a:ext>
            </a:extLst>
          </p:cNvPr>
          <p:cNvCxnSpPr>
            <a:cxnSpLocks/>
          </p:cNvCxnSpPr>
          <p:nvPr/>
        </p:nvCxnSpPr>
        <p:spPr>
          <a:xfrm flipH="1">
            <a:off x="8800716" y="221805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35AECC-C94B-4AF1-85D4-E339B0B3E1AB}"/>
              </a:ext>
            </a:extLst>
          </p:cNvPr>
          <p:cNvCxnSpPr/>
          <p:nvPr/>
        </p:nvCxnSpPr>
        <p:spPr>
          <a:xfrm>
            <a:off x="3444825" y="2492896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41283C-9A4E-4F8D-98C2-9101F1CBE1B0}"/>
              </a:ext>
            </a:extLst>
          </p:cNvPr>
          <p:cNvCxnSpPr>
            <a:cxnSpLocks/>
          </p:cNvCxnSpPr>
          <p:nvPr/>
        </p:nvCxnSpPr>
        <p:spPr>
          <a:xfrm flipH="1">
            <a:off x="3444825" y="3429000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F5B5D2-6BDB-47E3-AF9E-9C07B7EECA14}"/>
              </a:ext>
            </a:extLst>
          </p:cNvPr>
          <p:cNvCxnSpPr/>
          <p:nvPr/>
        </p:nvCxnSpPr>
        <p:spPr>
          <a:xfrm>
            <a:off x="3431704" y="4365104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D4C132F-16DE-4814-80D9-531CA5CA0FFF}"/>
              </a:ext>
            </a:extLst>
          </p:cNvPr>
          <p:cNvCxnSpPr>
            <a:cxnSpLocks/>
          </p:cNvCxnSpPr>
          <p:nvPr/>
        </p:nvCxnSpPr>
        <p:spPr>
          <a:xfrm flipH="1">
            <a:off x="3444825" y="5373216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0DC329-C0CF-4620-B6C7-8187D32F63C1}"/>
              </a:ext>
            </a:extLst>
          </p:cNvPr>
          <p:cNvSpPr txBox="1"/>
          <p:nvPr/>
        </p:nvSpPr>
        <p:spPr>
          <a:xfrm>
            <a:off x="4724400" y="1844824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新規登録画面リクエスト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8F2D12-05AA-4D96-A297-9B5630FF87A1}"/>
              </a:ext>
            </a:extLst>
          </p:cNvPr>
          <p:cNvSpPr txBox="1"/>
          <p:nvPr/>
        </p:nvSpPr>
        <p:spPr>
          <a:xfrm>
            <a:off x="4724400" y="2756943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新規登録画面の表示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25A72D-EA62-4034-B286-4CD77BDB72A4}"/>
              </a:ext>
            </a:extLst>
          </p:cNvPr>
          <p:cNvSpPr txBox="1"/>
          <p:nvPr/>
        </p:nvSpPr>
        <p:spPr>
          <a:xfrm>
            <a:off x="4724400" y="3786882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292C97-2D2B-4D67-940A-5180ED951CE1}"/>
              </a:ext>
            </a:extLst>
          </p:cNvPr>
          <p:cNvSpPr txBox="1"/>
          <p:nvPr/>
        </p:nvSpPr>
        <p:spPr>
          <a:xfrm>
            <a:off x="4724400" y="4727631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登録完了画面の表示</a:t>
            </a:r>
            <a:endParaRPr kumimoji="1" lang="ja-JP" altLang="en-US" dirty="0"/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D6A6F4CE-696E-495E-B933-E171FEDFFCAF}"/>
              </a:ext>
            </a:extLst>
          </p:cNvPr>
          <p:cNvSpPr/>
          <p:nvPr/>
        </p:nvSpPr>
        <p:spPr>
          <a:xfrm>
            <a:off x="10776520" y="1203886"/>
            <a:ext cx="576064" cy="64093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5CC5F0-C0E6-4E7B-9538-B47DF54982DA}"/>
              </a:ext>
            </a:extLst>
          </p:cNvPr>
          <p:cNvSpPr txBox="1"/>
          <p:nvPr/>
        </p:nvSpPr>
        <p:spPr>
          <a:xfrm>
            <a:off x="10649107" y="1923838"/>
            <a:ext cx="133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31E4E76-16CC-40A2-B6E8-B29CC43B0FDE}"/>
              </a:ext>
            </a:extLst>
          </p:cNvPr>
          <p:cNvCxnSpPr>
            <a:cxnSpLocks/>
          </p:cNvCxnSpPr>
          <p:nvPr/>
        </p:nvCxnSpPr>
        <p:spPr>
          <a:xfrm flipH="1">
            <a:off x="11064552" y="216988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15BFC8-063B-4BCF-8AF2-4D88A1DC949B}"/>
              </a:ext>
            </a:extLst>
          </p:cNvPr>
          <p:cNvCxnSpPr>
            <a:cxnSpLocks/>
          </p:cNvCxnSpPr>
          <p:nvPr/>
        </p:nvCxnSpPr>
        <p:spPr>
          <a:xfrm>
            <a:off x="8800716" y="4912297"/>
            <a:ext cx="226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618C61-CD17-4BDC-80E0-CDEF5ABC5A01}"/>
              </a:ext>
            </a:extLst>
          </p:cNvPr>
          <p:cNvSpPr txBox="1"/>
          <p:nvPr/>
        </p:nvSpPr>
        <p:spPr>
          <a:xfrm>
            <a:off x="8894701" y="4438520"/>
            <a:ext cx="22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登録情報の</a:t>
            </a:r>
            <a:r>
              <a:rPr lang="en-US" altLang="ja-JP" dirty="0"/>
              <a:t>Insert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917251-469E-4121-8619-18A2AAD2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10" y="824911"/>
            <a:ext cx="952507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D507941-C709-440B-8456-2AB9C1CA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092274"/>
            <a:ext cx="4560168" cy="51301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52AA-55AB-482B-9C82-244196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業務フロー（</a:t>
            </a:r>
            <a:r>
              <a:rPr kumimoji="1" lang="en-US" altLang="ja-JP" dirty="0"/>
              <a:t>OAuth2.0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D86890-2A5C-4388-9413-20B39D9D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B9CCD-D8CD-4390-8F2F-7B387B193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・認可代行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CC4153-DDF9-4A85-AA77-34FCA58A4912}"/>
              </a:ext>
            </a:extLst>
          </p:cNvPr>
          <p:cNvSpPr/>
          <p:nvPr/>
        </p:nvSpPr>
        <p:spPr>
          <a:xfrm>
            <a:off x="7968208" y="1844824"/>
            <a:ext cx="2520280" cy="1440160"/>
          </a:xfrm>
          <a:prstGeom prst="wedgeRectCallout">
            <a:avLst>
              <a:gd name="adj1" fmla="val -84893"/>
              <a:gd name="adj2" fmla="val -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開発対象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A25D04-2234-477C-B648-6C710BB8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7" y="1484784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6EC7-8355-4263-8601-58B811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110EC9-BD45-4DB0-B8C7-3076A91B3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C6A4A5-11F4-4A4A-B0E5-D72487456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・新規登録画面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・ログイン画面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・ログアウト画面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・クライアント管理画面</a:t>
            </a:r>
            <a:endParaRPr kumimoji="1" lang="en-US" altLang="ja-JP" dirty="0"/>
          </a:p>
          <a:p>
            <a:r>
              <a:rPr lang="ja-JP" altLang="en-US" dirty="0"/>
              <a:t>・クライアント詳細画面</a:t>
            </a:r>
            <a:endParaRPr kumimoji="1" lang="en-US" altLang="ja-JP" dirty="0"/>
          </a:p>
          <a:p>
            <a:r>
              <a:rPr kumimoji="1" lang="ja-JP" altLang="en-US" dirty="0"/>
              <a:t>・認可発行</a:t>
            </a:r>
            <a:r>
              <a:rPr kumimoji="1" lang="en-US" altLang="ja-JP" dirty="0"/>
              <a:t>API</a:t>
            </a:r>
          </a:p>
          <a:p>
            <a:r>
              <a:rPr lang="ja-JP" altLang="en-US" dirty="0"/>
              <a:t>・アクセストークン認証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0140-F9DD-4802-97E5-04F37E8057B7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6315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CCFF-A679-46A5-B4C8-E335EEF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インターフェース定義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BF1BAA-0AA8-4CE2-9D3C-0A5729CA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8D30-0B98-4812-84F6-4778C8699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1E3334-0B7C-4D58-8689-A7BA9675F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95795"/>
              </p:ext>
            </p:extLst>
          </p:nvPr>
        </p:nvGraphicFramePr>
        <p:xfrm>
          <a:off x="550862" y="1412776"/>
          <a:ext cx="110172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1927338308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458940569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3568262020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285949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IF</a:t>
                      </a:r>
                      <a:r>
                        <a:rPr kumimoji="1" lang="ja-JP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認可コード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エラーメッセージ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2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Z(10)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9825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EDE658-CC51-4D89-A2BF-29AF9DDB6A50}"/>
              </a:ext>
            </a:extLst>
          </p:cNvPr>
          <p:cNvSpPr txBox="1"/>
          <p:nvPr/>
        </p:nvSpPr>
        <p:spPr>
          <a:xfrm>
            <a:off x="6528048" y="61977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印は</a:t>
            </a:r>
            <a:r>
              <a:rPr lang="ja-JP" altLang="en-US" dirty="0">
                <a:solidFill>
                  <a:srgbClr val="FF0000"/>
                </a:solidFill>
              </a:rPr>
              <a:t>どちらかのみ返却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03071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35550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3649415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9" y="23969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143672" y="3062068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SystemStudy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2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53925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864051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4157963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570250" y="29054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297733" y="3570616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SystemStudy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700980-31AA-42A7-B2B1-2FDFCBC0D9CE}"/>
              </a:ext>
            </a:extLst>
          </p:cNvPr>
          <p:cNvSpPr/>
          <p:nvPr/>
        </p:nvSpPr>
        <p:spPr>
          <a:xfrm>
            <a:off x="699082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C0C71FB-2DB0-44EA-9479-68245F8B9155}"/>
              </a:ext>
            </a:extLst>
          </p:cNvPr>
          <p:cNvSpPr/>
          <p:nvPr/>
        </p:nvSpPr>
        <p:spPr>
          <a:xfrm>
            <a:off x="831952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2366C2-B9E4-4652-AE24-1B5647D80535}"/>
              </a:ext>
            </a:extLst>
          </p:cNvPr>
          <p:cNvSpPr txBox="1"/>
          <p:nvPr/>
        </p:nvSpPr>
        <p:spPr>
          <a:xfrm>
            <a:off x="7479368" y="2396934"/>
            <a:ext cx="253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登録完了しました。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320541-3F61-4EDB-84FE-17A69B36A4D4}"/>
              </a:ext>
            </a:extLst>
          </p:cNvPr>
          <p:cNvSpPr/>
          <p:nvPr/>
        </p:nvSpPr>
        <p:spPr>
          <a:xfrm>
            <a:off x="735086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SystemStudy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EDFEBD-C077-4710-B809-F084028BC295}"/>
              </a:ext>
            </a:extLst>
          </p:cNvPr>
          <p:cNvSpPr/>
          <p:nvPr/>
        </p:nvSpPr>
        <p:spPr>
          <a:xfrm>
            <a:off x="4048745" y="22857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CCA6B4-DDA5-4730-812D-42BB5705DCB8}"/>
              </a:ext>
            </a:extLst>
          </p:cNvPr>
          <p:cNvSpPr txBox="1"/>
          <p:nvPr/>
        </p:nvSpPr>
        <p:spPr>
          <a:xfrm>
            <a:off x="2999357" y="2327187"/>
            <a:ext cx="106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ユーザ名</a:t>
            </a:r>
            <a:r>
              <a:rPr kumimoji="1" lang="en-US" altLang="ja-JP" sz="1600" dirty="0"/>
              <a:t>: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30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475</Words>
  <Application>Microsoft Office PowerPoint</Application>
  <PresentationFormat>ワイド画面</PresentationFormat>
  <Paragraphs>158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Blank</vt:lpstr>
      <vt:lpstr>PowerPoint プレゼンテーション</vt:lpstr>
      <vt:lpstr>目的</vt:lpstr>
      <vt:lpstr>業務概要</vt:lpstr>
      <vt:lpstr>業務フロー</vt:lpstr>
      <vt:lpstr>業務フロー（OAuth2.0）</vt:lpstr>
      <vt:lpstr>機能一覧</vt:lpstr>
      <vt:lpstr>インターフェース定義</vt:lpstr>
      <vt:lpstr>画面定義</vt:lpstr>
      <vt:lpstr>画面定義</vt:lpstr>
      <vt:lpstr>画面定義</vt:lpstr>
      <vt:lpstr>画面定義</vt:lpstr>
      <vt:lpstr>画面定義</vt:lpstr>
      <vt:lpstr>非機能要件</vt:lpstr>
      <vt:lpstr>テスト要件</vt:lpstr>
      <vt:lpstr>お問い合わせ</vt:lpstr>
    </vt:vector>
  </TitlesOfParts>
  <Company>株式会社VSN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株式会社VSN</dc:creator>
  <cp:lastModifiedBy>user01</cp:lastModifiedBy>
  <cp:revision>87</cp:revision>
  <dcterms:created xsi:type="dcterms:W3CDTF">2014-12-02T14:55:59Z</dcterms:created>
  <dcterms:modified xsi:type="dcterms:W3CDTF">2019-11-13T08:11:32Z</dcterms:modified>
</cp:coreProperties>
</file>