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3" r:id="rId1"/>
  </p:sldMasterIdLst>
  <p:notesMasterIdLst>
    <p:notesMasterId r:id="rId16"/>
  </p:notesMasterIdLst>
  <p:handoutMasterIdLst>
    <p:handoutMasterId r:id="rId17"/>
  </p:handoutMasterIdLst>
  <p:sldIdLst>
    <p:sldId id="267" r:id="rId2"/>
    <p:sldId id="275" r:id="rId3"/>
    <p:sldId id="276" r:id="rId4"/>
    <p:sldId id="278" r:id="rId5"/>
    <p:sldId id="277" r:id="rId6"/>
    <p:sldId id="279" r:id="rId7"/>
    <p:sldId id="280" r:id="rId8"/>
    <p:sldId id="281" r:id="rId9"/>
    <p:sldId id="284" r:id="rId10"/>
    <p:sldId id="283" r:id="rId11"/>
    <p:sldId id="282" r:id="rId12"/>
    <p:sldId id="285" r:id="rId13"/>
    <p:sldId id="286" r:id="rId14"/>
    <p:sldId id="274" r:id="rId15"/>
  </p:sldIdLst>
  <p:sldSz cx="12192000" cy="6858000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986" autoAdjust="0"/>
  </p:normalViewPr>
  <p:slideViewPr>
    <p:cSldViewPr snapToObjects="1">
      <p:cViewPr>
        <p:scale>
          <a:sx n="66" d="100"/>
          <a:sy n="66" d="100"/>
        </p:scale>
        <p:origin x="876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6F421-283D-46CC-9584-C06366A5C0C9}" type="datetimeFigureOut">
              <a:rPr kumimoji="1" lang="ja-JP" altLang="en-US" smtClean="0"/>
              <a:t>2019/11/13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88AC5-5129-4FC7-9775-022AD1C030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40044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59865-7D75-4A78-B0BE-F90C4DE4465F}" type="datetimeFigureOut">
              <a:rPr kumimoji="1" lang="ja-JP" altLang="en-US" smtClean="0"/>
              <a:t>2019/11/13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3448F-F9EE-4E1E-AD4C-6F2AD11996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99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3448F-F9EE-4E1E-AD4C-6F2AD119961D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616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F29673E-1BF2-4D92-B990-AA46A602F5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85"/>
            <a:ext cx="12192000" cy="685662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176EA1E8-C829-4427-82A2-1B86D0D3DB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1601" y="6525640"/>
            <a:ext cx="2466183" cy="177649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503D0088-4313-4924-A5DF-6BB76752E61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083029" y="6422887"/>
            <a:ext cx="917627" cy="27414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E4F783E-037A-4604-9E48-AEC39EB92D2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372805" y="6594391"/>
            <a:ext cx="1619739" cy="96662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48E4624-A6DD-49A1-9B06-F743FF999354}"/>
              </a:ext>
            </a:extLst>
          </p:cNvPr>
          <p:cNvSpPr txBox="1"/>
          <p:nvPr userDrawn="1"/>
        </p:nvSpPr>
        <p:spPr>
          <a:xfrm>
            <a:off x="12357147" y="945705"/>
            <a:ext cx="2579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↑必要な際に使用</a:t>
            </a:r>
            <a:endParaRPr kumimoji="1" lang="en-US" altLang="ja-JP" dirty="0"/>
          </a:p>
          <a:p>
            <a:r>
              <a:rPr kumimoji="1" lang="en-US" altLang="ja-JP" dirty="0"/>
              <a:t>※</a:t>
            </a:r>
            <a:r>
              <a:rPr kumimoji="1" lang="ja-JP" altLang="en-US" dirty="0"/>
              <a:t>マスター表示にて操作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2F77B221-CFEC-46B7-B51A-810E14D0D7A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2357147" y="333373"/>
            <a:ext cx="1776094" cy="37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73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0551F157-7CEA-4655-B69C-8CAE8087F2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1601" y="6525640"/>
            <a:ext cx="2466183" cy="177649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C49C38E-16D0-49A4-9577-81BB49DA5F9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83029" y="6422887"/>
            <a:ext cx="917627" cy="274141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DA2936B1-5A45-4907-80CA-04A89CBBE93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372805" y="6594391"/>
            <a:ext cx="1619739" cy="96662"/>
          </a:xfrm>
          <a:prstGeom prst="rect">
            <a:avLst/>
          </a:prstGeom>
        </p:spPr>
      </p:pic>
      <p:sp>
        <p:nvSpPr>
          <p:cNvPr id="18" name="タイトル プレースホルダー 11">
            <a:extLst>
              <a:ext uri="{FF2B5EF4-FFF2-40B4-BE49-F238E27FC236}">
                <a16:creationId xmlns:a16="http://schemas.microsoft.com/office/drawing/2014/main" id="{3F58AF10-6827-46EC-BCBC-98DC35359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548680"/>
            <a:ext cx="11017224" cy="543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20" name="スライド番号プレースホルダー 13">
            <a:extLst>
              <a:ext uri="{FF2B5EF4-FFF2-40B4-BE49-F238E27FC236}">
                <a16:creationId xmlns:a16="http://schemas.microsoft.com/office/drawing/2014/main" id="{6E9C6D79-C1EC-41A8-9981-36E3893235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3430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3C70A-7240-47FD-9BB0-DD521E8F3CF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2" name="テキスト プレースホルダー 21">
            <a:extLst>
              <a:ext uri="{FF2B5EF4-FFF2-40B4-BE49-F238E27FC236}">
                <a16:creationId xmlns:a16="http://schemas.microsoft.com/office/drawing/2014/main" id="{5C5E39F6-8D41-4C4D-AA1F-88BD837FCD2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0863" y="1412776"/>
            <a:ext cx="11017250" cy="4464495"/>
          </a:xfrm>
        </p:spPr>
        <p:txBody>
          <a:bodyPr>
            <a:noAutofit/>
          </a:bodyPr>
          <a:lstStyle/>
          <a:p>
            <a:pPr lvl="0"/>
            <a:r>
              <a:rPr kumimoji="1" lang="ja-JP" altLang="en-US" dirty="0"/>
              <a:t>テキストを入力</a:t>
            </a:r>
          </a:p>
        </p:txBody>
      </p:sp>
    </p:spTree>
    <p:extLst>
      <p:ext uri="{BB962C8B-B14F-4D97-AF65-F5344CB8AC3E}">
        <p14:creationId xmlns:p14="http://schemas.microsoft.com/office/powerpoint/2010/main" val="1918820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AC4EAB87-B604-47F1-86FC-2339B73B1BF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61601" y="6525640"/>
            <a:ext cx="2466183" cy="17764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FA501D1-2F45-4221-98F3-4EB1211FF25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083029" y="6422887"/>
            <a:ext cx="917627" cy="27414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41D5681B-0174-4697-BE1C-B91C90BCE6A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372805" y="6594391"/>
            <a:ext cx="1619739" cy="96662"/>
          </a:xfrm>
          <a:prstGeom prst="rect">
            <a:avLst/>
          </a:prstGeom>
        </p:spPr>
      </p:pic>
      <p:sp>
        <p:nvSpPr>
          <p:cNvPr id="12" name="タイトル プレースホルダー 11">
            <a:extLst>
              <a:ext uri="{FF2B5EF4-FFF2-40B4-BE49-F238E27FC236}">
                <a16:creationId xmlns:a16="http://schemas.microsoft.com/office/drawing/2014/main" id="{8E5A8F47-DD13-40BC-9240-66AD7BDFF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548680"/>
            <a:ext cx="11017224" cy="543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5F0A22DE-6047-4155-A343-A2D67C701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1384" y="1412776"/>
            <a:ext cx="11017224" cy="4464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テキストを入力</a:t>
            </a:r>
          </a:p>
        </p:txBody>
      </p:sp>
      <p:sp>
        <p:nvSpPr>
          <p:cNvPr id="14" name="スライド番号プレースホルダー 13">
            <a:extLst>
              <a:ext uri="{FF2B5EF4-FFF2-40B4-BE49-F238E27FC236}">
                <a16:creationId xmlns:a16="http://schemas.microsoft.com/office/drawing/2014/main" id="{0DD083DF-F7E4-4DA2-A85C-6B3E7879A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3430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3C70A-7240-47FD-9BB0-DD521E8F3CF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26840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5" r:id="rId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kumimoji="1" sz="2800" b="1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351584" y="2649488"/>
            <a:ext cx="46618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8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認可代行システム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EEB093-471F-4809-8423-2D2B640BD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画面定義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5144066-2290-4318-B96C-F88AC83AB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73C70A-7240-47FD-9BB0-DD521E8F3CF2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5E20AA9-C796-4CAA-9FD4-EAC08D3927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ログアウト画面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0A6DC02-BC20-4C2F-B6C5-7B0A1EC7BDD3}"/>
              </a:ext>
            </a:extLst>
          </p:cNvPr>
          <p:cNvSpPr/>
          <p:nvPr/>
        </p:nvSpPr>
        <p:spPr>
          <a:xfrm>
            <a:off x="2927648" y="1092275"/>
            <a:ext cx="3528392" cy="50010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F09ADD0-2CDF-4BC1-B020-53AA7F7DF438}"/>
              </a:ext>
            </a:extLst>
          </p:cNvPr>
          <p:cNvSpPr/>
          <p:nvPr/>
        </p:nvSpPr>
        <p:spPr>
          <a:xfrm>
            <a:off x="4256348" y="3349200"/>
            <a:ext cx="936104" cy="279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ログアウト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26503B5-D86C-45F4-A06C-FBF5EAAA0E3D}"/>
              </a:ext>
            </a:extLst>
          </p:cNvPr>
          <p:cNvSpPr txBox="1"/>
          <p:nvPr/>
        </p:nvSpPr>
        <p:spPr>
          <a:xfrm>
            <a:off x="3416188" y="2396934"/>
            <a:ext cx="2535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サービスからログアウトします。</a:t>
            </a:r>
            <a:endParaRPr kumimoji="1" lang="en-US" altLang="ja-JP" sz="1400" dirty="0"/>
          </a:p>
          <a:p>
            <a:r>
              <a:rPr lang="ja-JP" altLang="en-US" sz="1400" dirty="0"/>
              <a:t>よろしいですか？</a:t>
            </a:r>
            <a:endParaRPr kumimoji="1" lang="ja-JP" altLang="en-US" sz="14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66F6CFF-DFF8-479C-ACC3-A9B2A3DC1359}"/>
              </a:ext>
            </a:extLst>
          </p:cNvPr>
          <p:cNvSpPr/>
          <p:nvPr/>
        </p:nvSpPr>
        <p:spPr>
          <a:xfrm>
            <a:off x="3287689" y="1412776"/>
            <a:ext cx="2808312" cy="476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ログイン代行システム的な</a:t>
            </a:r>
          </a:p>
        </p:txBody>
      </p:sp>
    </p:spTree>
    <p:extLst>
      <p:ext uri="{BB962C8B-B14F-4D97-AF65-F5344CB8AC3E}">
        <p14:creationId xmlns:p14="http://schemas.microsoft.com/office/powerpoint/2010/main" val="3535658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3841B5-D5A4-4FEC-A80C-D89D0984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画面定義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B9BE0EC-A6C1-4F76-A894-48F1CA8C2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73C70A-7240-47FD-9BB0-DD521E8F3CF2}" type="slidenum">
              <a:rPr lang="ja-JP" altLang="en-US" smtClean="0"/>
              <a:pPr/>
              <a:t>11</a:t>
            </a:fld>
            <a:endParaRPr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C3681B5-CAED-4227-A929-5EFC568F03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クライアント管理画面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33ADE03-0111-499D-891C-F51179AB7BF1}"/>
              </a:ext>
            </a:extLst>
          </p:cNvPr>
          <p:cNvSpPr/>
          <p:nvPr/>
        </p:nvSpPr>
        <p:spPr>
          <a:xfrm>
            <a:off x="3409131" y="1092275"/>
            <a:ext cx="3528392" cy="50010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C386013-55F6-4253-BCEA-959FDC83A378}"/>
              </a:ext>
            </a:extLst>
          </p:cNvPr>
          <p:cNvSpPr/>
          <p:nvPr/>
        </p:nvSpPr>
        <p:spPr>
          <a:xfrm>
            <a:off x="3769172" y="1412776"/>
            <a:ext cx="2808312" cy="476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ログイン代行システム的な</a:t>
            </a:r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CA94593D-730C-4137-A371-C6DC12F08E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53400"/>
              </p:ext>
            </p:extLst>
          </p:nvPr>
        </p:nvGraphicFramePr>
        <p:xfrm>
          <a:off x="3769172" y="2210198"/>
          <a:ext cx="2808312" cy="3111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156">
                  <a:extLst>
                    <a:ext uri="{9D8B030D-6E8A-4147-A177-3AD203B41FA5}">
                      <a16:colId xmlns:a16="http://schemas.microsoft.com/office/drawing/2014/main" val="2886682181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1447632270"/>
                    </a:ext>
                  </a:extLst>
                </a:gridCol>
              </a:tblGrid>
              <a:tr h="444441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クライアント</a:t>
                      </a:r>
                      <a:r>
                        <a:rPr kumimoji="1" lang="en-US" altLang="ja-JP" sz="1400" dirty="0"/>
                        <a:t>ID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クライアント名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792427"/>
                  </a:ext>
                </a:extLst>
              </a:tr>
              <a:tr h="444441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T000001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u="sng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メル</a:t>
                      </a:r>
                      <a:r>
                        <a:rPr kumimoji="1" lang="en-US" altLang="ja-JP" sz="1400" u="sng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curry</a:t>
                      </a:r>
                      <a:endParaRPr kumimoji="1" lang="ja-JP" altLang="en-US" sz="1400" u="sn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025606"/>
                  </a:ext>
                </a:extLst>
              </a:tr>
              <a:tr h="444441"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071719"/>
                  </a:ext>
                </a:extLst>
              </a:tr>
              <a:tr h="444441"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517100"/>
                  </a:ext>
                </a:extLst>
              </a:tr>
              <a:tr h="444441"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885402"/>
                  </a:ext>
                </a:extLst>
              </a:tr>
              <a:tr h="444441"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801190"/>
                  </a:ext>
                </a:extLst>
              </a:tr>
              <a:tr h="444441"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903501"/>
                  </a:ext>
                </a:extLst>
              </a:tr>
            </a:tbl>
          </a:graphicData>
        </a:graphic>
      </p:graphicFrame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91AC4F16-C0D3-4848-9ED1-E3C93292E7FB}"/>
              </a:ext>
            </a:extLst>
          </p:cNvPr>
          <p:cNvSpPr/>
          <p:nvPr/>
        </p:nvSpPr>
        <p:spPr>
          <a:xfrm>
            <a:off x="7248128" y="2708920"/>
            <a:ext cx="3096344" cy="1296144"/>
          </a:xfrm>
          <a:prstGeom prst="wedgeRectCallout">
            <a:avLst>
              <a:gd name="adj1" fmla="val -75743"/>
              <a:gd name="adj2" fmla="val -356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クライアント詳細画面へ</a:t>
            </a:r>
            <a:endParaRPr kumimoji="1" lang="en-US" altLang="ja-JP" dirty="0"/>
          </a:p>
          <a:p>
            <a:pPr algn="ctr"/>
            <a:r>
              <a:rPr lang="ja-JP" altLang="en-US" dirty="0"/>
              <a:t>リンク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F61BCF3-7718-4D0F-97ED-3F229787C3FA}"/>
              </a:ext>
            </a:extLst>
          </p:cNvPr>
          <p:cNvSpPr/>
          <p:nvPr/>
        </p:nvSpPr>
        <p:spPr>
          <a:xfrm>
            <a:off x="5663952" y="5445224"/>
            <a:ext cx="913532" cy="32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新規登録</a:t>
            </a: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48B601F9-02FA-487C-896F-DBF8331E4CAF}"/>
              </a:ext>
            </a:extLst>
          </p:cNvPr>
          <p:cNvSpPr/>
          <p:nvPr/>
        </p:nvSpPr>
        <p:spPr>
          <a:xfrm>
            <a:off x="7248128" y="4689140"/>
            <a:ext cx="3096344" cy="1296144"/>
          </a:xfrm>
          <a:prstGeom prst="wedgeRectCallout">
            <a:avLst>
              <a:gd name="adj1" fmla="val -70587"/>
              <a:gd name="adj2" fmla="val 192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クライアント詳細画面へ</a:t>
            </a:r>
            <a:endParaRPr kumimoji="1" lang="en-US" altLang="ja-JP" dirty="0"/>
          </a:p>
          <a:p>
            <a:pPr algn="ctr"/>
            <a:r>
              <a:rPr lang="ja-JP" altLang="en-US" dirty="0"/>
              <a:t>リンク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620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3841B5-D5A4-4FEC-A80C-D89D0984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画面定義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B9BE0EC-A6C1-4F76-A894-48F1CA8C2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73C70A-7240-47FD-9BB0-DD521E8F3CF2}" type="slidenum">
              <a:rPr lang="ja-JP" altLang="en-US" smtClean="0"/>
              <a:pPr/>
              <a:t>12</a:t>
            </a:fld>
            <a:endParaRPr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C3681B5-CAED-4227-A929-5EFC568F03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クライアント詳細画面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33ADE03-0111-499D-891C-F51179AB7BF1}"/>
              </a:ext>
            </a:extLst>
          </p:cNvPr>
          <p:cNvSpPr/>
          <p:nvPr/>
        </p:nvSpPr>
        <p:spPr>
          <a:xfrm>
            <a:off x="3409131" y="1092275"/>
            <a:ext cx="3528392" cy="50010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C386013-55F6-4253-BCEA-959FDC83A378}"/>
              </a:ext>
            </a:extLst>
          </p:cNvPr>
          <p:cNvSpPr/>
          <p:nvPr/>
        </p:nvSpPr>
        <p:spPr>
          <a:xfrm>
            <a:off x="3769172" y="1412776"/>
            <a:ext cx="2808312" cy="476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ログイン代行システム的な</a:t>
            </a:r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CA94593D-730C-4137-A371-C6DC12F08E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309516"/>
              </p:ext>
            </p:extLst>
          </p:nvPr>
        </p:nvGraphicFramePr>
        <p:xfrm>
          <a:off x="3769172" y="2622169"/>
          <a:ext cx="2808312" cy="185148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04156">
                  <a:extLst>
                    <a:ext uri="{9D8B030D-6E8A-4147-A177-3AD203B41FA5}">
                      <a16:colId xmlns:a16="http://schemas.microsoft.com/office/drawing/2014/main" val="2886682181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1447632270"/>
                    </a:ext>
                  </a:extLst>
                </a:gridCol>
              </a:tblGrid>
              <a:tr h="444441">
                <a:tc>
                  <a:txBody>
                    <a:bodyPr/>
                    <a:lstStyle/>
                    <a:p>
                      <a:r>
                        <a:rPr kumimoji="1" lang="ja-JP" altLang="en-US" sz="1400" b="0" dirty="0"/>
                        <a:t>クライアント名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u="none" dirty="0"/>
                        <a:t>メル</a:t>
                      </a:r>
                      <a:r>
                        <a:rPr kumimoji="1" lang="en-US" altLang="ja-JP" sz="1400" b="0" u="none" dirty="0"/>
                        <a:t>curry</a:t>
                      </a:r>
                      <a:endParaRPr kumimoji="1" lang="ja-JP" altLang="en-US" sz="1400" b="0" u="none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025606"/>
                  </a:ext>
                </a:extLst>
              </a:tr>
              <a:tr h="444441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クライアント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コード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T000001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071719"/>
                  </a:ext>
                </a:extLst>
              </a:tr>
              <a:tr h="444441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アクセス許可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true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517100"/>
                  </a:ext>
                </a:extLst>
              </a:tr>
              <a:tr h="444441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備考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885402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250951B-5198-45CC-937A-6697CE2A391C}"/>
              </a:ext>
            </a:extLst>
          </p:cNvPr>
          <p:cNvSpPr txBox="1"/>
          <p:nvPr/>
        </p:nvSpPr>
        <p:spPr>
          <a:xfrm>
            <a:off x="3769172" y="2132856"/>
            <a:ext cx="1390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メル</a:t>
            </a:r>
            <a:r>
              <a:rPr lang="en-US" altLang="ja-JP" dirty="0"/>
              <a:t>curry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AB9529F-98AD-439F-9107-D39C601F08C7}"/>
              </a:ext>
            </a:extLst>
          </p:cNvPr>
          <p:cNvSpPr/>
          <p:nvPr/>
        </p:nvSpPr>
        <p:spPr>
          <a:xfrm>
            <a:off x="5879976" y="4797152"/>
            <a:ext cx="697508" cy="408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更新</a:t>
            </a: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5B1C01FC-78BB-49BC-B657-06DA354A0DC0}"/>
              </a:ext>
            </a:extLst>
          </p:cNvPr>
          <p:cNvSpPr/>
          <p:nvPr/>
        </p:nvSpPr>
        <p:spPr>
          <a:xfrm>
            <a:off x="7032104" y="2204864"/>
            <a:ext cx="2016224" cy="587167"/>
          </a:xfrm>
          <a:prstGeom prst="wedgeRectCallout">
            <a:avLst>
              <a:gd name="adj1" fmla="val -69020"/>
              <a:gd name="adj2" fmla="val 366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テキストボックス</a:t>
            </a: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A0479A7B-4F93-4D48-9932-9D48B43AF55C}"/>
              </a:ext>
            </a:extLst>
          </p:cNvPr>
          <p:cNvSpPr/>
          <p:nvPr/>
        </p:nvSpPr>
        <p:spPr>
          <a:xfrm>
            <a:off x="7023041" y="3711704"/>
            <a:ext cx="2016224" cy="587167"/>
          </a:xfrm>
          <a:prstGeom prst="wedgeRectCallout">
            <a:avLst>
              <a:gd name="adj1" fmla="val -69740"/>
              <a:gd name="adj2" fmla="val -25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プルダウン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CADE7E6-7ED9-4C77-8BA1-8F85C073035E}"/>
              </a:ext>
            </a:extLst>
          </p:cNvPr>
          <p:cNvSpPr/>
          <p:nvPr/>
        </p:nvSpPr>
        <p:spPr>
          <a:xfrm>
            <a:off x="6168008" y="3672171"/>
            <a:ext cx="288032" cy="260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二等辺三角形 13">
            <a:extLst>
              <a:ext uri="{FF2B5EF4-FFF2-40B4-BE49-F238E27FC236}">
                <a16:creationId xmlns:a16="http://schemas.microsoft.com/office/drawing/2014/main" id="{4CFE6CC3-74F9-4034-BABE-5A0115085925}"/>
              </a:ext>
            </a:extLst>
          </p:cNvPr>
          <p:cNvSpPr/>
          <p:nvPr/>
        </p:nvSpPr>
        <p:spPr>
          <a:xfrm rot="10800000">
            <a:off x="6240017" y="3744179"/>
            <a:ext cx="144016" cy="18887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7CD8D9C1-D1FD-4022-8DEE-727DC470A585}"/>
              </a:ext>
            </a:extLst>
          </p:cNvPr>
          <p:cNvSpPr/>
          <p:nvPr/>
        </p:nvSpPr>
        <p:spPr>
          <a:xfrm>
            <a:off x="7023041" y="4465125"/>
            <a:ext cx="2016224" cy="587553"/>
          </a:xfrm>
          <a:prstGeom prst="wedgeRectCallout">
            <a:avLst>
              <a:gd name="adj1" fmla="val -69729"/>
              <a:gd name="adj2" fmla="val -530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テキストボックス</a:t>
            </a:r>
          </a:p>
        </p:txBody>
      </p: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8A585AE6-14A9-429D-BF20-4A049ECAC2C5}"/>
              </a:ext>
            </a:extLst>
          </p:cNvPr>
          <p:cNvSpPr/>
          <p:nvPr/>
        </p:nvSpPr>
        <p:spPr>
          <a:xfrm>
            <a:off x="7023041" y="2958284"/>
            <a:ext cx="2016224" cy="587167"/>
          </a:xfrm>
          <a:prstGeom prst="wedgeRectCallout">
            <a:avLst>
              <a:gd name="adj1" fmla="val -69020"/>
              <a:gd name="adj2" fmla="val 243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自動採番</a:t>
            </a:r>
          </a:p>
        </p:txBody>
      </p:sp>
    </p:spTree>
    <p:extLst>
      <p:ext uri="{BB962C8B-B14F-4D97-AF65-F5344CB8AC3E}">
        <p14:creationId xmlns:p14="http://schemas.microsoft.com/office/powerpoint/2010/main" val="151293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FE1810-2174-4891-99CA-99BF35FB3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テスト要件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C07E9D0-C033-4D0B-B7B5-24B92F969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73C70A-7240-47FD-9BB0-DD521E8F3CF2}" type="slidenum">
              <a:rPr lang="ja-JP" altLang="en-US" smtClean="0"/>
              <a:pPr/>
              <a:t>13</a:t>
            </a:fld>
            <a:endParaRPr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76C3CE2-40F7-4389-8461-713C8CE343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・単体試験。</a:t>
            </a:r>
            <a:endParaRPr kumimoji="1" lang="en-US" altLang="ja-JP" dirty="0"/>
          </a:p>
          <a:p>
            <a:r>
              <a:rPr lang="en-US" altLang="ja-JP" dirty="0"/>
              <a:t>	Junit</a:t>
            </a:r>
            <a:r>
              <a:rPr lang="ja-JP" altLang="en-US" dirty="0"/>
              <a:t>を用いてた試験。</a:t>
            </a:r>
            <a:r>
              <a:rPr lang="en-US" altLang="ja-JP" dirty="0"/>
              <a:t>※</a:t>
            </a:r>
            <a:r>
              <a:rPr lang="ja-JP" altLang="en-US" dirty="0"/>
              <a:t>コードカバレッジ目標</a:t>
            </a:r>
            <a:r>
              <a:rPr lang="en-US" altLang="ja-JP" dirty="0"/>
              <a:t>80%</a:t>
            </a:r>
          </a:p>
          <a:p>
            <a:r>
              <a:rPr kumimoji="1" lang="ja-JP" altLang="en-US" dirty="0"/>
              <a:t>・結合試験</a:t>
            </a:r>
            <a:endParaRPr kumimoji="1" lang="en-US" altLang="ja-JP" dirty="0"/>
          </a:p>
          <a:p>
            <a:r>
              <a:rPr lang="en-US" altLang="ja-JP" dirty="0"/>
              <a:t>	</a:t>
            </a:r>
            <a:r>
              <a:rPr lang="ja-JP" altLang="en-US" dirty="0"/>
              <a:t>テスト用画面を用いておこなう。</a:t>
            </a:r>
            <a:endParaRPr lang="en-US" altLang="ja-JP" dirty="0"/>
          </a:p>
          <a:p>
            <a:r>
              <a:rPr lang="ja-JP" altLang="en-US" dirty="0"/>
              <a:t>・負荷試験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en-US" altLang="ja-JP" dirty="0" err="1"/>
              <a:t>Jmeter</a:t>
            </a:r>
            <a:r>
              <a:rPr lang="ja-JP" altLang="en-US" dirty="0"/>
              <a:t>を用いて行う。</a:t>
            </a:r>
            <a:r>
              <a:rPr lang="en-US" altLang="ja-JP" dirty="0"/>
              <a:t>※</a:t>
            </a:r>
            <a:r>
              <a:rPr lang="ja-JP" altLang="en-US" dirty="0"/>
              <a:t>本番環境ではないため手順のみの確認とする。</a:t>
            </a:r>
            <a:endParaRPr lang="en-US" altLang="ja-JP" dirty="0"/>
          </a:p>
          <a:p>
            <a:r>
              <a:rPr kumimoji="1" lang="ja-JP" altLang="en-US" dirty="0"/>
              <a:t>・受け入れ試験</a:t>
            </a:r>
            <a:endParaRPr kumimoji="1" lang="en-US" altLang="ja-JP" dirty="0"/>
          </a:p>
          <a:p>
            <a:r>
              <a:rPr lang="en-US" altLang="ja-JP" dirty="0"/>
              <a:t>	</a:t>
            </a:r>
            <a:r>
              <a:rPr lang="ja-JP" altLang="en-US" dirty="0"/>
              <a:t>適時対応願う。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1001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6D8196-FD88-4766-8C48-98076D7B4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cs typeface="Meiryo UI" panose="020B0604030504040204" pitchFamily="50" charset="-128"/>
              </a:rPr>
              <a:t>お問い合わせ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D32798E-2DB5-469C-9CBE-B4778A655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73C70A-7240-47FD-9BB0-DD521E8F3CF2}" type="slidenum">
              <a:rPr lang="ja-JP" altLang="en-US" smtClean="0"/>
              <a:pPr/>
              <a:t>14</a:t>
            </a:fld>
            <a:endParaRPr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D44C5E0-6113-4442-A02A-9D4864D3AB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ja-JP" altLang="en-US" sz="2000" dirty="0"/>
              <a:t>本件に関するお問い合わせは、以下までお願い致します。</a:t>
            </a:r>
          </a:p>
          <a:p>
            <a:endParaRPr lang="ja-JP" altLang="en-US" sz="2000" dirty="0"/>
          </a:p>
          <a:p>
            <a:r>
              <a:rPr lang="ja-JP" altLang="en-US" sz="2000" dirty="0"/>
              <a:t>株式会社</a:t>
            </a:r>
            <a:r>
              <a:rPr lang="en-US" altLang="ja-JP" sz="2000" dirty="0"/>
              <a:t>VSN</a:t>
            </a:r>
          </a:p>
          <a:p>
            <a:r>
              <a:rPr lang="ja-JP" altLang="en-US" sz="2000" dirty="0"/>
              <a:t>情報通信事業本部</a:t>
            </a:r>
          </a:p>
          <a:p>
            <a:r>
              <a:rPr lang="ja-JP" altLang="en-US" sz="2000" dirty="0"/>
              <a:t>担当 </a:t>
            </a:r>
            <a:r>
              <a:rPr lang="en-US" altLang="ja-JP" sz="2000" dirty="0"/>
              <a:t>: </a:t>
            </a:r>
            <a:r>
              <a:rPr lang="ja-JP" altLang="en-US" sz="2000" dirty="0"/>
              <a:t>橋本　隼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en-US" altLang="ja-JP" sz="2000" dirty="0"/>
              <a:t>〒108-0023</a:t>
            </a:r>
          </a:p>
          <a:p>
            <a:r>
              <a:rPr lang="ja-JP" altLang="en-US" sz="2000" dirty="0"/>
              <a:t>東京都港区芝浦</a:t>
            </a:r>
            <a:r>
              <a:rPr lang="en-US" altLang="ja-JP" sz="2000" dirty="0"/>
              <a:t>3</a:t>
            </a:r>
            <a:r>
              <a:rPr lang="ja-JP" altLang="en-US" sz="2000" dirty="0"/>
              <a:t>丁目</a:t>
            </a:r>
            <a:r>
              <a:rPr lang="en-US" altLang="ja-JP" sz="2000" dirty="0"/>
              <a:t>4</a:t>
            </a:r>
            <a:r>
              <a:rPr lang="ja-JP" altLang="en-US" sz="2000" dirty="0"/>
              <a:t>番</a:t>
            </a:r>
            <a:r>
              <a:rPr lang="en-US" altLang="ja-JP" sz="2000" dirty="0"/>
              <a:t>1</a:t>
            </a:r>
            <a:r>
              <a:rPr lang="ja-JP" altLang="en-US" sz="2000" dirty="0"/>
              <a:t>号　グランパークタワー</a:t>
            </a:r>
            <a:r>
              <a:rPr lang="en-US" altLang="ja-JP" sz="2000" dirty="0"/>
              <a:t>3F</a:t>
            </a:r>
          </a:p>
          <a:p>
            <a:r>
              <a:rPr lang="en-US" altLang="ja-JP" sz="2000" dirty="0"/>
              <a:t>Tel : 03-5419-8880 / Fax : 03-5419-8879</a:t>
            </a:r>
          </a:p>
          <a:p>
            <a:r>
              <a:rPr lang="en-US" altLang="ja-JP" sz="2000" dirty="0"/>
              <a:t>E-mail : ○○○○○○@vsn.co.jp</a:t>
            </a:r>
          </a:p>
          <a:p>
            <a:r>
              <a:rPr lang="en-US" altLang="ja-JP" sz="2000" dirty="0"/>
              <a:t>URL : http://www.vsn.co.jp/</a:t>
            </a:r>
          </a:p>
          <a:p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92676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5755DA-E976-42AB-952F-EB40DBDF7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目的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EAA54E1-C1DD-4156-B279-72A264068C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73C70A-7240-47FD-9BB0-DD521E8F3CF2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AAF244D-2FD2-4966-AC7B-171A12D61F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Java</a:t>
            </a:r>
            <a:r>
              <a:rPr kumimoji="1" lang="ja-JP" altLang="en-US" dirty="0"/>
              <a:t>と</a:t>
            </a:r>
            <a:r>
              <a:rPr kumimoji="1" lang="en-US" altLang="ja-JP" dirty="0"/>
              <a:t>Spring</a:t>
            </a:r>
            <a:r>
              <a:rPr kumimoji="1" lang="ja-JP" altLang="en-US" dirty="0"/>
              <a:t>フレームワークの理解を深める。</a:t>
            </a:r>
            <a:endParaRPr kumimoji="1"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DB</a:t>
            </a:r>
            <a:r>
              <a:rPr lang="ja-JP" altLang="en-US" dirty="0"/>
              <a:t>に対する</a:t>
            </a:r>
            <a:r>
              <a:rPr lang="en-US" altLang="ja-JP" dirty="0"/>
              <a:t>CRUD</a:t>
            </a:r>
            <a:r>
              <a:rPr lang="ja-JP" altLang="en-US" dirty="0"/>
              <a:t>の基礎を習得する。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OAuth2.0</a:t>
            </a:r>
            <a:r>
              <a:rPr lang="ja-JP" altLang="en-US" dirty="0"/>
              <a:t>について学習し、セキュリティについて理解を深める。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5301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B3B106-825A-49FC-84FA-1A15FE9B5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業務</a:t>
            </a:r>
            <a:r>
              <a:rPr kumimoji="1" lang="ja-JP" altLang="en-US" dirty="0"/>
              <a:t>概要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ED5F8B3-5E10-4155-9EBD-CF531544AE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73C70A-7240-47FD-9BB0-DD521E8F3CF2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31CE05A-DCD1-429B-9E00-F898E11F45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0863" y="1412776"/>
            <a:ext cx="11017250" cy="4320479"/>
          </a:xfrm>
        </p:spPr>
        <p:txBody>
          <a:bodyPr/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・新規ユーザ登録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rgbClr val="FF0000"/>
                </a:solidFill>
              </a:rPr>
              <a:t>・ログイン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kumimoji="1" lang="ja-JP" altLang="en-US" dirty="0"/>
              <a:t>・認証代行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750E21E-034C-49DC-98A2-B5DE1F03AF10}"/>
              </a:ext>
            </a:extLst>
          </p:cNvPr>
          <p:cNvSpPr txBox="1"/>
          <p:nvPr/>
        </p:nvSpPr>
        <p:spPr>
          <a:xfrm>
            <a:off x="6816080" y="458112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※</a:t>
            </a:r>
            <a:r>
              <a:rPr kumimoji="1" lang="ja-JP" altLang="en-US" dirty="0">
                <a:solidFill>
                  <a:srgbClr val="FF0000"/>
                </a:solidFill>
              </a:rPr>
              <a:t>赤字は優先項目、その他は努力目標</a:t>
            </a:r>
          </a:p>
        </p:txBody>
      </p:sp>
    </p:spTree>
    <p:extLst>
      <p:ext uri="{BB962C8B-B14F-4D97-AF65-F5344CB8AC3E}">
        <p14:creationId xmlns:p14="http://schemas.microsoft.com/office/powerpoint/2010/main" val="505208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861955-C538-4A3A-8DA9-5A879D25F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業務フロー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BF5569F-0466-4204-9A05-E3B83E4AB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73C70A-7240-47FD-9BB0-DD521E8F3CF2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EBB53D5-E611-4BFA-A433-7387699EED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・新規登録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6F7F6C6-95A3-4D95-8C9A-1B4A0B45A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5" y="1092275"/>
            <a:ext cx="1269901" cy="108769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B1874B39-315C-4651-B02D-952A1ED8F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226" y="1092275"/>
            <a:ext cx="1564951" cy="1125775"/>
          </a:xfrm>
          <a:prstGeom prst="rect">
            <a:avLst/>
          </a:prstGeom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D534D6C5-1B94-4BC7-AA71-CB1AC89DC2B7}"/>
              </a:ext>
            </a:extLst>
          </p:cNvPr>
          <p:cNvCxnSpPr>
            <a:stCxn id="6" idx="2"/>
          </p:cNvCxnSpPr>
          <p:nvPr/>
        </p:nvCxnSpPr>
        <p:spPr>
          <a:xfrm flipH="1">
            <a:off x="3431704" y="2179973"/>
            <a:ext cx="0" cy="3481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E80B8D4-4D79-4572-AF22-BCBDD2BEF187}"/>
              </a:ext>
            </a:extLst>
          </p:cNvPr>
          <p:cNvCxnSpPr>
            <a:cxnSpLocks/>
          </p:cNvCxnSpPr>
          <p:nvPr/>
        </p:nvCxnSpPr>
        <p:spPr>
          <a:xfrm flipH="1">
            <a:off x="8800716" y="2218050"/>
            <a:ext cx="0" cy="3506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4735AECC-C94B-4AF1-85D4-E339B0B3E1AB}"/>
              </a:ext>
            </a:extLst>
          </p:cNvPr>
          <p:cNvCxnSpPr/>
          <p:nvPr/>
        </p:nvCxnSpPr>
        <p:spPr>
          <a:xfrm>
            <a:off x="3444825" y="2492896"/>
            <a:ext cx="5315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FD41283C-9A4E-4F8D-98C2-9101F1CBE1B0}"/>
              </a:ext>
            </a:extLst>
          </p:cNvPr>
          <p:cNvCxnSpPr>
            <a:cxnSpLocks/>
          </p:cNvCxnSpPr>
          <p:nvPr/>
        </p:nvCxnSpPr>
        <p:spPr>
          <a:xfrm flipH="1">
            <a:off x="3444825" y="3429000"/>
            <a:ext cx="5315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DF5B5D2-6BDB-47E3-AF9E-9C07B7EECA14}"/>
              </a:ext>
            </a:extLst>
          </p:cNvPr>
          <p:cNvCxnSpPr/>
          <p:nvPr/>
        </p:nvCxnSpPr>
        <p:spPr>
          <a:xfrm>
            <a:off x="3431704" y="4365104"/>
            <a:ext cx="5315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AD4C132F-16DE-4814-80D9-531CA5CA0FFF}"/>
              </a:ext>
            </a:extLst>
          </p:cNvPr>
          <p:cNvCxnSpPr>
            <a:cxnSpLocks/>
          </p:cNvCxnSpPr>
          <p:nvPr/>
        </p:nvCxnSpPr>
        <p:spPr>
          <a:xfrm flipH="1">
            <a:off x="3444825" y="5373216"/>
            <a:ext cx="5315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70DC329-C0CF-4620-B6C7-8187D32F63C1}"/>
              </a:ext>
            </a:extLst>
          </p:cNvPr>
          <p:cNvSpPr txBox="1"/>
          <p:nvPr/>
        </p:nvSpPr>
        <p:spPr>
          <a:xfrm>
            <a:off x="4724400" y="1844824"/>
            <a:ext cx="273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新規登録画面リクエスト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58F2D12-05AA-4D96-A297-9B5630FF87A1}"/>
              </a:ext>
            </a:extLst>
          </p:cNvPr>
          <p:cNvSpPr txBox="1"/>
          <p:nvPr/>
        </p:nvSpPr>
        <p:spPr>
          <a:xfrm>
            <a:off x="4724400" y="2756943"/>
            <a:ext cx="273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新規登録画面の表示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C25A72D-EA62-4034-B286-4CD77BDB72A4}"/>
              </a:ext>
            </a:extLst>
          </p:cNvPr>
          <p:cNvSpPr txBox="1"/>
          <p:nvPr/>
        </p:nvSpPr>
        <p:spPr>
          <a:xfrm>
            <a:off x="4724400" y="3786882"/>
            <a:ext cx="273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新規登録リクエスト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6292C97-2D2B-4D67-940A-5180ED951CE1}"/>
              </a:ext>
            </a:extLst>
          </p:cNvPr>
          <p:cNvSpPr txBox="1"/>
          <p:nvPr/>
        </p:nvSpPr>
        <p:spPr>
          <a:xfrm>
            <a:off x="4724400" y="4727631"/>
            <a:ext cx="273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登録完了画面の表示</a:t>
            </a:r>
            <a:endParaRPr kumimoji="1" lang="ja-JP" altLang="en-US" dirty="0"/>
          </a:p>
        </p:txBody>
      </p:sp>
      <p:sp>
        <p:nvSpPr>
          <p:cNvPr id="25" name="フローチャート: 磁気ディスク 24">
            <a:extLst>
              <a:ext uri="{FF2B5EF4-FFF2-40B4-BE49-F238E27FC236}">
                <a16:creationId xmlns:a16="http://schemas.microsoft.com/office/drawing/2014/main" id="{D6A6F4CE-696E-495E-B933-E171FEDFFCAF}"/>
              </a:ext>
            </a:extLst>
          </p:cNvPr>
          <p:cNvSpPr/>
          <p:nvPr/>
        </p:nvSpPr>
        <p:spPr>
          <a:xfrm>
            <a:off x="10776520" y="1203886"/>
            <a:ext cx="576064" cy="640938"/>
          </a:xfrm>
          <a:prstGeom prst="flowChartMagneticDisk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45CC5F0-C0E6-4E7B-9538-B47DF54982DA}"/>
              </a:ext>
            </a:extLst>
          </p:cNvPr>
          <p:cNvSpPr txBox="1"/>
          <p:nvPr/>
        </p:nvSpPr>
        <p:spPr>
          <a:xfrm>
            <a:off x="10649107" y="1923838"/>
            <a:ext cx="1332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サーバ</a:t>
            </a: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631E4E76-16CC-40A2-B6E8-B29CC43B0FDE}"/>
              </a:ext>
            </a:extLst>
          </p:cNvPr>
          <p:cNvCxnSpPr>
            <a:cxnSpLocks/>
          </p:cNvCxnSpPr>
          <p:nvPr/>
        </p:nvCxnSpPr>
        <p:spPr>
          <a:xfrm flipH="1">
            <a:off x="11064552" y="2169880"/>
            <a:ext cx="0" cy="3506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3C15BFC8-063B-4BCF-8AF2-4D88A1DC949B}"/>
              </a:ext>
            </a:extLst>
          </p:cNvPr>
          <p:cNvCxnSpPr>
            <a:cxnSpLocks/>
          </p:cNvCxnSpPr>
          <p:nvPr/>
        </p:nvCxnSpPr>
        <p:spPr>
          <a:xfrm>
            <a:off x="8800716" y="4912297"/>
            <a:ext cx="2263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8618C61-CD17-4BDC-80E0-CDEF5ABC5A01}"/>
              </a:ext>
            </a:extLst>
          </p:cNvPr>
          <p:cNvSpPr txBox="1"/>
          <p:nvPr/>
        </p:nvSpPr>
        <p:spPr>
          <a:xfrm>
            <a:off x="8894701" y="4438520"/>
            <a:ext cx="2263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登録情報の</a:t>
            </a:r>
            <a:r>
              <a:rPr lang="en-US" altLang="ja-JP" dirty="0"/>
              <a:t>Insert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1149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6D507941-C709-440B-8456-2AB9C1CAA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1" y="1092274"/>
            <a:ext cx="4560168" cy="5130189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7FFE52AA-55AB-482B-9C82-24419635B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業務フロー（</a:t>
            </a:r>
            <a:r>
              <a:rPr kumimoji="1" lang="en-US" altLang="ja-JP" dirty="0"/>
              <a:t>OAuth2.0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FD86890-2A5C-4388-9413-20B39D9D37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73C70A-7240-47FD-9BB0-DD521E8F3CF2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00B9CCD-D8CD-4390-8F2F-7B387B193C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92CC4153-DDF9-4A85-AA77-34FCA58A4912}"/>
              </a:ext>
            </a:extLst>
          </p:cNvPr>
          <p:cNvSpPr/>
          <p:nvPr/>
        </p:nvSpPr>
        <p:spPr>
          <a:xfrm>
            <a:off x="7968208" y="1844824"/>
            <a:ext cx="2520280" cy="1440160"/>
          </a:xfrm>
          <a:prstGeom prst="wedgeRectCallout">
            <a:avLst>
              <a:gd name="adj1" fmla="val -84893"/>
              <a:gd name="adj2" fmla="val -47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開発対象</a:t>
            </a:r>
          </a:p>
        </p:txBody>
      </p:sp>
    </p:spTree>
    <p:extLst>
      <p:ext uri="{BB962C8B-B14F-4D97-AF65-F5344CB8AC3E}">
        <p14:creationId xmlns:p14="http://schemas.microsoft.com/office/powerpoint/2010/main" val="3193857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116EC7-8355-4263-8601-58B811160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機能一覧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D110EC9-BD45-4DB0-B8C7-3076A91B3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73C70A-7240-47FD-9BB0-DD521E8F3CF2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C6A4A5-11F4-4A4A-B0E5-D72487456E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・新規登録画面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kumimoji="1" lang="ja-JP" altLang="en-US" dirty="0">
                <a:solidFill>
                  <a:srgbClr val="FF0000"/>
                </a:solidFill>
              </a:rPr>
              <a:t>・ログイン画面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rgbClr val="FF0000"/>
                </a:solidFill>
              </a:rPr>
              <a:t>・ログアウト画面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kumimoji="1" lang="ja-JP" altLang="en-US" dirty="0"/>
              <a:t>・クライアント管理画面</a:t>
            </a:r>
            <a:endParaRPr kumimoji="1" lang="en-US" altLang="ja-JP" dirty="0"/>
          </a:p>
          <a:p>
            <a:r>
              <a:rPr lang="ja-JP" altLang="en-US" dirty="0"/>
              <a:t>・クライアント詳細画面</a:t>
            </a:r>
            <a:endParaRPr kumimoji="1" lang="en-US" altLang="ja-JP" dirty="0"/>
          </a:p>
          <a:p>
            <a:r>
              <a:rPr kumimoji="1" lang="ja-JP" altLang="en-US" dirty="0"/>
              <a:t>・認可発行</a:t>
            </a:r>
            <a:r>
              <a:rPr kumimoji="1" lang="en-US" altLang="ja-JP" dirty="0"/>
              <a:t>API</a:t>
            </a:r>
          </a:p>
          <a:p>
            <a:r>
              <a:rPr lang="ja-JP" altLang="en-US" dirty="0"/>
              <a:t>・アサーション</a:t>
            </a:r>
            <a:r>
              <a:rPr lang="en-US" altLang="ja-JP" dirty="0"/>
              <a:t>API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28F0140-F9DD-4802-97E5-04F37E8057B7}"/>
              </a:ext>
            </a:extLst>
          </p:cNvPr>
          <p:cNvSpPr txBox="1"/>
          <p:nvPr/>
        </p:nvSpPr>
        <p:spPr>
          <a:xfrm>
            <a:off x="6816080" y="458112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※</a:t>
            </a:r>
            <a:r>
              <a:rPr kumimoji="1" lang="ja-JP" altLang="en-US" dirty="0">
                <a:solidFill>
                  <a:srgbClr val="FF0000"/>
                </a:solidFill>
              </a:rPr>
              <a:t>赤字は優先項目、その他は努力目標</a:t>
            </a:r>
          </a:p>
        </p:txBody>
      </p:sp>
    </p:spTree>
    <p:extLst>
      <p:ext uri="{BB962C8B-B14F-4D97-AF65-F5344CB8AC3E}">
        <p14:creationId xmlns:p14="http://schemas.microsoft.com/office/powerpoint/2010/main" val="631506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8DCCFF-A679-46A5-B4C8-E335EEFA7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インターフェース定義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9BF1BAA-0AA8-4CE2-9D3C-0A5729CA5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73C70A-7240-47FD-9BB0-DD521E8F3CF2}" type="slidenum">
              <a:rPr lang="ja-JP" altLang="en-US" smtClean="0"/>
              <a:pPr/>
              <a:t>7</a:t>
            </a:fld>
            <a:endParaRPr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318D30-0B98-4812-84F6-4778C86999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FA1E3334-0B7C-4D58-8689-A7BA9675F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795795"/>
              </p:ext>
            </p:extLst>
          </p:nvPr>
        </p:nvGraphicFramePr>
        <p:xfrm>
          <a:off x="550862" y="1412776"/>
          <a:ext cx="1101722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4306">
                  <a:extLst>
                    <a:ext uri="{9D8B030D-6E8A-4147-A177-3AD203B41FA5}">
                      <a16:colId xmlns:a16="http://schemas.microsoft.com/office/drawing/2014/main" val="1927338308"/>
                    </a:ext>
                  </a:extLst>
                </a:gridCol>
                <a:gridCol w="2754306">
                  <a:extLst>
                    <a:ext uri="{9D8B030D-6E8A-4147-A177-3AD203B41FA5}">
                      <a16:colId xmlns:a16="http://schemas.microsoft.com/office/drawing/2014/main" val="1458940569"/>
                    </a:ext>
                  </a:extLst>
                </a:gridCol>
                <a:gridCol w="2754306">
                  <a:extLst>
                    <a:ext uri="{9D8B030D-6E8A-4147-A177-3AD203B41FA5}">
                      <a16:colId xmlns:a16="http://schemas.microsoft.com/office/drawing/2014/main" val="3568262020"/>
                    </a:ext>
                  </a:extLst>
                </a:gridCol>
                <a:gridCol w="2754306">
                  <a:extLst>
                    <a:ext uri="{9D8B030D-6E8A-4147-A177-3AD203B41FA5}">
                      <a16:colId xmlns:a16="http://schemas.microsoft.com/office/drawing/2014/main" val="28594983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IF</a:t>
                      </a:r>
                      <a:r>
                        <a:rPr kumimoji="1" lang="ja-JP" altLang="en-US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リクエスト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レスポンス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項目名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74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ログイン画面要求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リクエスト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クライアントコード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X(10)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8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レスポンス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ログイン画面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html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387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アクセストークン要求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リクエスト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クライアントコード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X(10)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539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認可コード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X(20)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637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レスポンス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処理結果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9(3)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818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アクセストークン</a:t>
                      </a:r>
                      <a:r>
                        <a:rPr kumimoji="1" lang="en-US" altLang="ja-JP" dirty="0"/>
                        <a:t>※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X(20)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25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エラーメッセージ</a:t>
                      </a:r>
                      <a:r>
                        <a:rPr kumimoji="1" lang="en-US" altLang="ja-JP" dirty="0"/>
                        <a:t>※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X(10)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679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アクセストークン認証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リクエスト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クライアントコード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X(10)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178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アクセストークン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X(20)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298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レスポンス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処理結果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9(3)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621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ユーザ名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Z(10)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798258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CEDE658-CC51-4D89-A2BF-29AF9DDB6A50}"/>
              </a:ext>
            </a:extLst>
          </p:cNvPr>
          <p:cNvSpPr txBox="1"/>
          <p:nvPr/>
        </p:nvSpPr>
        <p:spPr>
          <a:xfrm>
            <a:off x="6528048" y="6197772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※</a:t>
            </a:r>
            <a:r>
              <a:rPr kumimoji="1" lang="ja-JP" altLang="en-US" dirty="0">
                <a:solidFill>
                  <a:srgbClr val="FF0000"/>
                </a:solidFill>
              </a:rPr>
              <a:t>印は</a:t>
            </a:r>
            <a:r>
              <a:rPr lang="ja-JP" altLang="en-US" dirty="0">
                <a:solidFill>
                  <a:srgbClr val="FF0000"/>
                </a:solidFill>
              </a:rPr>
              <a:t>どちらかのみ返却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816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EEB093-471F-4809-8423-2D2B640BD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画面定義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5144066-2290-4318-B96C-F88AC83AB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73C70A-7240-47FD-9BB0-DD521E8F3CF2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5E20AA9-C796-4CAA-9FD4-EAC08D3927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ログイン画面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0A6DC02-BC20-4C2F-B6C5-7B0A1EC7BDD3}"/>
              </a:ext>
            </a:extLst>
          </p:cNvPr>
          <p:cNvSpPr/>
          <p:nvPr/>
        </p:nvSpPr>
        <p:spPr>
          <a:xfrm>
            <a:off x="2927648" y="1092275"/>
            <a:ext cx="3528392" cy="50010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DD4FD2B-B53D-4554-97A7-9E2077EC3235}"/>
              </a:ext>
            </a:extLst>
          </p:cNvPr>
          <p:cNvSpPr/>
          <p:nvPr/>
        </p:nvSpPr>
        <p:spPr>
          <a:xfrm>
            <a:off x="4048745" y="3030710"/>
            <a:ext cx="18722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BE3B95A-A3ED-4D13-A79F-7C2A5C457285}"/>
              </a:ext>
            </a:extLst>
          </p:cNvPr>
          <p:cNvSpPr/>
          <p:nvPr/>
        </p:nvSpPr>
        <p:spPr>
          <a:xfrm>
            <a:off x="4048745" y="2355503"/>
            <a:ext cx="18722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F09ADD0-2CDF-4BC1-B020-53AA7F7DF438}"/>
              </a:ext>
            </a:extLst>
          </p:cNvPr>
          <p:cNvSpPr/>
          <p:nvPr/>
        </p:nvSpPr>
        <p:spPr>
          <a:xfrm>
            <a:off x="4060577" y="3649415"/>
            <a:ext cx="936104" cy="279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ログイン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26503B5-D86C-45F4-A06C-FBF5EAAA0E3D}"/>
              </a:ext>
            </a:extLst>
          </p:cNvPr>
          <p:cNvSpPr txBox="1"/>
          <p:nvPr/>
        </p:nvSpPr>
        <p:spPr>
          <a:xfrm>
            <a:off x="3416189" y="239693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ID: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818C56C-F016-494D-BFCC-AA1B8033486B}"/>
              </a:ext>
            </a:extLst>
          </p:cNvPr>
          <p:cNvSpPr txBox="1"/>
          <p:nvPr/>
        </p:nvSpPr>
        <p:spPr>
          <a:xfrm>
            <a:off x="3143672" y="3062068"/>
            <a:ext cx="78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PASS</a:t>
            </a:r>
            <a:r>
              <a:rPr kumimoji="1" lang="en-US" altLang="ja-JP" dirty="0"/>
              <a:t>: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66F6CFF-DFF8-479C-ACC3-A9B2A3DC1359}"/>
              </a:ext>
            </a:extLst>
          </p:cNvPr>
          <p:cNvSpPr/>
          <p:nvPr/>
        </p:nvSpPr>
        <p:spPr>
          <a:xfrm>
            <a:off x="3287689" y="1412776"/>
            <a:ext cx="2808312" cy="476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ログイン代行システム的な</a:t>
            </a:r>
          </a:p>
        </p:txBody>
      </p:sp>
    </p:spTree>
    <p:extLst>
      <p:ext uri="{BB962C8B-B14F-4D97-AF65-F5344CB8AC3E}">
        <p14:creationId xmlns:p14="http://schemas.microsoft.com/office/powerpoint/2010/main" val="3598210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EEB093-471F-4809-8423-2D2B640BD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画面定義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5144066-2290-4318-B96C-F88AC83AB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73C70A-7240-47FD-9BB0-DD521E8F3CF2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5E20AA9-C796-4CAA-9FD4-EAC08D3927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新規登録</a:t>
            </a:r>
            <a:r>
              <a:rPr kumimoji="1" lang="ja-JP" altLang="en-US" dirty="0"/>
              <a:t>画面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0A6DC02-BC20-4C2F-B6C5-7B0A1EC7BDD3}"/>
              </a:ext>
            </a:extLst>
          </p:cNvPr>
          <p:cNvSpPr/>
          <p:nvPr/>
        </p:nvSpPr>
        <p:spPr>
          <a:xfrm>
            <a:off x="2927648" y="1092275"/>
            <a:ext cx="3528392" cy="50010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DD4FD2B-B53D-4554-97A7-9E2077EC3235}"/>
              </a:ext>
            </a:extLst>
          </p:cNvPr>
          <p:cNvSpPr/>
          <p:nvPr/>
        </p:nvSpPr>
        <p:spPr>
          <a:xfrm>
            <a:off x="4048745" y="3539258"/>
            <a:ext cx="18722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BE3B95A-A3ED-4D13-A79F-7C2A5C457285}"/>
              </a:ext>
            </a:extLst>
          </p:cNvPr>
          <p:cNvSpPr/>
          <p:nvPr/>
        </p:nvSpPr>
        <p:spPr>
          <a:xfrm>
            <a:off x="4048745" y="2864051"/>
            <a:ext cx="18722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F09ADD0-2CDF-4BC1-B020-53AA7F7DF438}"/>
              </a:ext>
            </a:extLst>
          </p:cNvPr>
          <p:cNvSpPr/>
          <p:nvPr/>
        </p:nvSpPr>
        <p:spPr>
          <a:xfrm>
            <a:off x="4060577" y="4157963"/>
            <a:ext cx="936104" cy="279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登録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26503B5-D86C-45F4-A06C-FBF5EAAA0E3D}"/>
              </a:ext>
            </a:extLst>
          </p:cNvPr>
          <p:cNvSpPr txBox="1"/>
          <p:nvPr/>
        </p:nvSpPr>
        <p:spPr>
          <a:xfrm>
            <a:off x="3570250" y="290548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ID: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818C56C-F016-494D-BFCC-AA1B8033486B}"/>
              </a:ext>
            </a:extLst>
          </p:cNvPr>
          <p:cNvSpPr txBox="1"/>
          <p:nvPr/>
        </p:nvSpPr>
        <p:spPr>
          <a:xfrm>
            <a:off x="3297733" y="3570616"/>
            <a:ext cx="78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PASS</a:t>
            </a:r>
            <a:r>
              <a:rPr kumimoji="1" lang="en-US" altLang="ja-JP" dirty="0"/>
              <a:t>: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66F6CFF-DFF8-479C-ACC3-A9B2A3DC1359}"/>
              </a:ext>
            </a:extLst>
          </p:cNvPr>
          <p:cNvSpPr/>
          <p:nvPr/>
        </p:nvSpPr>
        <p:spPr>
          <a:xfrm>
            <a:off x="3287689" y="1412776"/>
            <a:ext cx="2808312" cy="476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ログイン代行システム的な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7700980-31AA-42A7-B2B1-2FDFCBC0D9CE}"/>
              </a:ext>
            </a:extLst>
          </p:cNvPr>
          <p:cNvSpPr/>
          <p:nvPr/>
        </p:nvSpPr>
        <p:spPr>
          <a:xfrm>
            <a:off x="6990828" y="1092275"/>
            <a:ext cx="3528392" cy="50010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C0C71FB-2DB0-44EA-9479-68245F8B9155}"/>
              </a:ext>
            </a:extLst>
          </p:cNvPr>
          <p:cNvSpPr/>
          <p:nvPr/>
        </p:nvSpPr>
        <p:spPr>
          <a:xfrm>
            <a:off x="8319528" y="3349200"/>
            <a:ext cx="936104" cy="279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OK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C2366C2-B9E4-4652-AE24-1B5647D80535}"/>
              </a:ext>
            </a:extLst>
          </p:cNvPr>
          <p:cNvSpPr txBox="1"/>
          <p:nvPr/>
        </p:nvSpPr>
        <p:spPr>
          <a:xfrm>
            <a:off x="7479368" y="2396934"/>
            <a:ext cx="2535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登録完了しました。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B320541-3F61-4EDB-84FE-17A69B36A4D4}"/>
              </a:ext>
            </a:extLst>
          </p:cNvPr>
          <p:cNvSpPr/>
          <p:nvPr/>
        </p:nvSpPr>
        <p:spPr>
          <a:xfrm>
            <a:off x="7350869" y="1412776"/>
            <a:ext cx="2808312" cy="476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ログイン代行システム的な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EEDFEBD-C077-4710-B809-F084028BC295}"/>
              </a:ext>
            </a:extLst>
          </p:cNvPr>
          <p:cNvSpPr/>
          <p:nvPr/>
        </p:nvSpPr>
        <p:spPr>
          <a:xfrm>
            <a:off x="4048745" y="2285756"/>
            <a:ext cx="18722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6CCA6B4-DDA5-4730-812D-42BB5705DCB8}"/>
              </a:ext>
            </a:extLst>
          </p:cNvPr>
          <p:cNvSpPr txBox="1"/>
          <p:nvPr/>
        </p:nvSpPr>
        <p:spPr>
          <a:xfrm>
            <a:off x="2999357" y="2327187"/>
            <a:ext cx="106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ユーザ名</a:t>
            </a:r>
            <a:r>
              <a:rPr kumimoji="1" lang="en-US" altLang="ja-JP" sz="1600" dirty="0"/>
              <a:t>: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6303418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831</TotalTime>
  <Words>458</Words>
  <Application>Microsoft Office PowerPoint</Application>
  <PresentationFormat>ワイド画面</PresentationFormat>
  <Paragraphs>152</Paragraphs>
  <Slides>14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9" baseType="lpstr">
      <vt:lpstr>Meiryo UI</vt:lpstr>
      <vt:lpstr>メイリオ</vt:lpstr>
      <vt:lpstr>Arial</vt:lpstr>
      <vt:lpstr>Calibri</vt:lpstr>
      <vt:lpstr>Blank</vt:lpstr>
      <vt:lpstr>PowerPoint プレゼンテーション</vt:lpstr>
      <vt:lpstr>目的</vt:lpstr>
      <vt:lpstr>業務概要</vt:lpstr>
      <vt:lpstr>業務フロー</vt:lpstr>
      <vt:lpstr>業務フロー（OAuth2.0）</vt:lpstr>
      <vt:lpstr>機能一覧</vt:lpstr>
      <vt:lpstr>インターフェース定義</vt:lpstr>
      <vt:lpstr>画面定義</vt:lpstr>
      <vt:lpstr>画面定義</vt:lpstr>
      <vt:lpstr>画面定義</vt:lpstr>
      <vt:lpstr>画面定義</vt:lpstr>
      <vt:lpstr>画面定義</vt:lpstr>
      <vt:lpstr>テスト要件</vt:lpstr>
      <vt:lpstr>お問い合わせ</vt:lpstr>
    </vt:vector>
  </TitlesOfParts>
  <Company>株式会社VSN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株式会社VSN</dc:creator>
  <cp:lastModifiedBy>user01</cp:lastModifiedBy>
  <cp:revision>80</cp:revision>
  <dcterms:created xsi:type="dcterms:W3CDTF">2014-12-02T14:55:59Z</dcterms:created>
  <dcterms:modified xsi:type="dcterms:W3CDTF">2019-11-13T04:36:58Z</dcterms:modified>
</cp:coreProperties>
</file>