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74" r:id="rId4"/>
    <p:sldId id="276" r:id="rId5"/>
    <p:sldId id="277" r:id="rId6"/>
    <p:sldId id="262"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3"/>
    <p:restoredTop sz="84491"/>
  </p:normalViewPr>
  <p:slideViewPr>
    <p:cSldViewPr snapToGrid="0" snapToObjects="1">
      <p:cViewPr>
        <p:scale>
          <a:sx n="85" d="100"/>
          <a:sy n="85" d="100"/>
        </p:scale>
        <p:origin x="12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C60FF-9C38-314E-B256-D85BE1A6EEF3}" type="datetimeFigureOut">
              <a:rPr lang="en-US" smtClean="0"/>
              <a:t>9/8/19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42570-7A5D-5D47-B1E2-2E1CBA68A10D}" type="slidenum">
              <a:rPr lang="en-US" smtClean="0"/>
              <a:t>‹#›</a:t>
            </a:fld>
            <a:endParaRPr lang="en-US"/>
          </a:p>
        </p:txBody>
      </p:sp>
    </p:spTree>
    <p:extLst>
      <p:ext uri="{BB962C8B-B14F-4D97-AF65-F5344CB8AC3E}">
        <p14:creationId xmlns:p14="http://schemas.microsoft.com/office/powerpoint/2010/main" val="50113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642570-7A5D-5D47-B1E2-2E1CBA68A10D}" type="slidenum">
              <a:rPr lang="en-US" smtClean="0"/>
              <a:t>3</a:t>
            </a:fld>
            <a:endParaRPr lang="en-US"/>
          </a:p>
        </p:txBody>
      </p:sp>
    </p:spTree>
    <p:extLst>
      <p:ext uri="{BB962C8B-B14F-4D97-AF65-F5344CB8AC3E}">
        <p14:creationId xmlns:p14="http://schemas.microsoft.com/office/powerpoint/2010/main" val="112172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42570-7A5D-5D47-B1E2-2E1CBA68A10D}" type="slidenum">
              <a:rPr lang="en-US" smtClean="0"/>
              <a:t>4</a:t>
            </a:fld>
            <a:endParaRPr lang="en-US"/>
          </a:p>
        </p:txBody>
      </p:sp>
    </p:spTree>
    <p:extLst>
      <p:ext uri="{BB962C8B-B14F-4D97-AF65-F5344CB8AC3E}">
        <p14:creationId xmlns:p14="http://schemas.microsoft.com/office/powerpoint/2010/main" val="128820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42570-7A5D-5D47-B1E2-2E1CBA68A10D}" type="slidenum">
              <a:rPr lang="en-US" smtClean="0"/>
              <a:t>6</a:t>
            </a:fld>
            <a:endParaRPr lang="en-US"/>
          </a:p>
        </p:txBody>
      </p:sp>
    </p:spTree>
    <p:extLst>
      <p:ext uri="{BB962C8B-B14F-4D97-AF65-F5344CB8AC3E}">
        <p14:creationId xmlns:p14="http://schemas.microsoft.com/office/powerpoint/2010/main" val="300121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877" y="113650"/>
            <a:ext cx="11209250" cy="856735"/>
          </a:xfrm>
        </p:spPr>
        <p:txBody>
          <a:bodyPr>
            <a:normAutofit/>
          </a:bodyPr>
          <a:lstStyle/>
          <a:p>
            <a:pPr algn="ctr"/>
            <a:r>
              <a:rPr lang="en-US" sz="4000" b="1" i="1" dirty="0">
                <a:solidFill>
                  <a:schemeClr val="tx1"/>
                </a:solidFill>
              </a:rPr>
              <a:t>SUPER STORE DATASET ANAYLSIS</a:t>
            </a:r>
          </a:p>
        </p:txBody>
      </p:sp>
      <p:sp>
        <p:nvSpPr>
          <p:cNvPr id="3" name="Subtitle 2"/>
          <p:cNvSpPr>
            <a:spLocks noGrp="1"/>
          </p:cNvSpPr>
          <p:nvPr>
            <p:ph type="subTitle" idx="1"/>
          </p:nvPr>
        </p:nvSpPr>
        <p:spPr>
          <a:xfrm>
            <a:off x="9736550" y="6462793"/>
            <a:ext cx="2933968" cy="395207"/>
          </a:xfrm>
        </p:spPr>
        <p:txBody>
          <a:bodyPr/>
          <a:lstStyle/>
          <a:p>
            <a:r>
              <a:rPr lang="en-US" b="1" i="1" dirty="0"/>
              <a:t>Name: Vishal Naik</a:t>
            </a:r>
          </a:p>
        </p:txBody>
      </p:sp>
      <p:pic>
        <p:nvPicPr>
          <p:cNvPr id="7" name="Picture 6">
            <a:extLst>
              <a:ext uri="{FF2B5EF4-FFF2-40B4-BE49-F238E27FC236}">
                <a16:creationId xmlns:a16="http://schemas.microsoft.com/office/drawing/2014/main" id="{2F6C37F6-4584-454A-826A-83E53EA668CE}"/>
              </a:ext>
            </a:extLst>
          </p:cNvPr>
          <p:cNvPicPr>
            <a:picLocks noChangeAspect="1"/>
          </p:cNvPicPr>
          <p:nvPr/>
        </p:nvPicPr>
        <p:blipFill>
          <a:blip r:embed="rId2"/>
          <a:stretch>
            <a:fillRect/>
          </a:stretch>
        </p:blipFill>
        <p:spPr>
          <a:xfrm>
            <a:off x="2072234" y="1290889"/>
            <a:ext cx="9131300" cy="4851400"/>
          </a:xfrm>
          <a:prstGeom prst="rect">
            <a:avLst/>
          </a:prstGeom>
          <a:effectLst>
            <a:softEdge rad="393700"/>
          </a:effectLst>
        </p:spPr>
      </p:pic>
    </p:spTree>
    <p:extLst>
      <p:ext uri="{BB962C8B-B14F-4D97-AF65-F5344CB8AC3E}">
        <p14:creationId xmlns:p14="http://schemas.microsoft.com/office/powerpoint/2010/main" val="83595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0"/>
            <a:ext cx="7493525" cy="720436"/>
          </a:xfrm>
        </p:spPr>
        <p:txBody>
          <a:bodyPr>
            <a:normAutofit fontScale="90000"/>
          </a:bodyPr>
          <a:lstStyle/>
          <a:p>
            <a:r>
              <a:rPr lang="en-US" b="1" dirty="0"/>
              <a:t>Introduction (</a:t>
            </a:r>
            <a:r>
              <a:rPr lang="en-CA" b="1" dirty="0"/>
              <a:t>Problem Statement)</a:t>
            </a:r>
            <a:endParaRPr lang="en-US" b="1" dirty="0"/>
          </a:p>
        </p:txBody>
      </p:sp>
      <p:sp>
        <p:nvSpPr>
          <p:cNvPr id="6" name="Content Placeholder 2"/>
          <p:cNvSpPr txBox="1">
            <a:spLocks/>
          </p:cNvSpPr>
          <p:nvPr/>
        </p:nvSpPr>
        <p:spPr>
          <a:xfrm>
            <a:off x="1211381" y="1612928"/>
            <a:ext cx="10606546" cy="7204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Content Placeholder 2"/>
          <p:cNvSpPr txBox="1">
            <a:spLocks/>
          </p:cNvSpPr>
          <p:nvPr/>
        </p:nvSpPr>
        <p:spPr>
          <a:xfrm>
            <a:off x="1211381" y="720435"/>
            <a:ext cx="10509563" cy="17734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If you are a consumer, you have probably stepped foot into a store to make a purchase. This dataset explores the analytics collected by a fictional store called </a:t>
            </a:r>
            <a:r>
              <a:rPr lang="en-US" dirty="0" err="1"/>
              <a:t>SuperStore</a:t>
            </a:r>
            <a:r>
              <a:rPr lang="en-US" dirty="0"/>
              <a:t>.</a:t>
            </a:r>
            <a:r>
              <a:rPr lang="en-CA" dirty="0"/>
              <a:t> Upon exploration, the dataset shows us a bunch of analytics in 3 separate sheets (Orders, Returns, and People). In the Orders sheet, every single transaction is represented by a row.</a:t>
            </a:r>
          </a:p>
          <a:p>
            <a:endParaRPr lang="en-US" dirty="0"/>
          </a:p>
        </p:txBody>
      </p:sp>
      <p:sp>
        <p:nvSpPr>
          <p:cNvPr id="9" name="Content Placeholder 2">
            <a:extLst>
              <a:ext uri="{FF2B5EF4-FFF2-40B4-BE49-F238E27FC236}">
                <a16:creationId xmlns:a16="http://schemas.microsoft.com/office/drawing/2014/main" id="{0403ED08-A4FF-AF4C-BD09-8DA39DB7BD46}"/>
              </a:ext>
            </a:extLst>
          </p:cNvPr>
          <p:cNvSpPr txBox="1">
            <a:spLocks/>
          </p:cNvSpPr>
          <p:nvPr/>
        </p:nvSpPr>
        <p:spPr>
          <a:xfrm>
            <a:off x="1211381" y="2505420"/>
            <a:ext cx="10606546" cy="7204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3CD77D8A-2FA5-9E4E-8D67-34FD1CA9A90A}"/>
              </a:ext>
            </a:extLst>
          </p:cNvPr>
          <p:cNvSpPr>
            <a:spLocks noGrp="1"/>
          </p:cNvSpPr>
          <p:nvPr>
            <p:ph idx="1"/>
          </p:nvPr>
        </p:nvSpPr>
        <p:spPr>
          <a:xfrm>
            <a:off x="1656705" y="2225896"/>
            <a:ext cx="9945681" cy="3365435"/>
          </a:xfrm>
        </p:spPr>
        <p:txBody>
          <a:bodyPr>
            <a:normAutofit lnSpcReduction="10000"/>
          </a:bodyPr>
          <a:lstStyle/>
          <a:p>
            <a:pPr marL="0" indent="0">
              <a:buNone/>
            </a:pPr>
            <a:r>
              <a:rPr lang="en-CA" b="1" dirty="0"/>
              <a:t>PROBLEM STATEMENT</a:t>
            </a:r>
            <a:r>
              <a:rPr lang="en-CA" dirty="0"/>
              <a:t>: </a:t>
            </a:r>
            <a:r>
              <a:rPr lang="en-CA" b="1" dirty="0">
                <a:solidFill>
                  <a:srgbClr val="FF0000"/>
                </a:solidFill>
              </a:rPr>
              <a:t>Provide a detailed analysis of the profitability of the Superstore!</a:t>
            </a:r>
          </a:p>
          <a:p>
            <a:pPr marL="0" indent="0">
              <a:buNone/>
            </a:pPr>
            <a:endParaRPr lang="en-CA" dirty="0"/>
          </a:p>
          <a:p>
            <a:pPr marL="0" indent="0">
              <a:buNone/>
            </a:pPr>
            <a:r>
              <a:rPr lang="en-CA" dirty="0"/>
              <a:t>		- What are the most profitable and least profitable states?</a:t>
            </a:r>
          </a:p>
          <a:p>
            <a:pPr marL="0" indent="0">
              <a:buNone/>
            </a:pPr>
            <a:endParaRPr lang="en-CA" dirty="0"/>
          </a:p>
          <a:p>
            <a:pPr marL="0" indent="0">
              <a:buNone/>
            </a:pPr>
            <a:r>
              <a:rPr lang="en-CA" dirty="0"/>
              <a:t>		- Create a map to show how well states are performing</a:t>
            </a:r>
          </a:p>
          <a:p>
            <a:pPr marL="0" indent="0">
              <a:buNone/>
            </a:pPr>
            <a:endParaRPr lang="en-CA" dirty="0"/>
          </a:p>
          <a:p>
            <a:pPr marL="0" indent="0">
              <a:buNone/>
            </a:pPr>
            <a:r>
              <a:rPr lang="en-CA" dirty="0"/>
              <a:t>		- How does sales vary by region and order year? </a:t>
            </a:r>
          </a:p>
          <a:p>
            <a:pPr marL="0" indent="0">
              <a:buNone/>
            </a:pPr>
            <a:endParaRPr lang="en-CA" dirty="0"/>
          </a:p>
          <a:p>
            <a:pPr marL="0" indent="0">
              <a:buNone/>
            </a:pPr>
            <a:r>
              <a:rPr lang="en-CA" dirty="0"/>
              <a:t>		- Who had the most sales? </a:t>
            </a:r>
            <a:endParaRPr lang="en-US" dirty="0"/>
          </a:p>
        </p:txBody>
      </p:sp>
    </p:spTree>
    <p:extLst>
      <p:ext uri="{BB962C8B-B14F-4D97-AF65-F5344CB8AC3E}">
        <p14:creationId xmlns:p14="http://schemas.microsoft.com/office/powerpoint/2010/main" val="101307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01" y="13252"/>
            <a:ext cx="11817816" cy="688932"/>
          </a:xfrm>
        </p:spPr>
        <p:txBody>
          <a:bodyPr>
            <a:normAutofit fontScale="90000"/>
          </a:bodyPr>
          <a:lstStyle/>
          <a:p>
            <a:r>
              <a:rPr lang="en-US" b="1" dirty="0"/>
              <a:t>Data Preparation (Gathering, Cleaning &amp; Preprocessing)</a:t>
            </a:r>
          </a:p>
        </p:txBody>
      </p:sp>
      <p:sp>
        <p:nvSpPr>
          <p:cNvPr id="4" name="Content Placeholder 3"/>
          <p:cNvSpPr>
            <a:spLocks noGrp="1"/>
          </p:cNvSpPr>
          <p:nvPr>
            <p:ph idx="1"/>
          </p:nvPr>
        </p:nvSpPr>
        <p:spPr>
          <a:xfrm>
            <a:off x="1752034" y="781157"/>
            <a:ext cx="3985813" cy="412280"/>
          </a:xfrm>
        </p:spPr>
        <p:txBody>
          <a:bodyPr>
            <a:normAutofit/>
          </a:bodyPr>
          <a:lstStyle/>
          <a:p>
            <a:r>
              <a:rPr lang="en-US" dirty="0"/>
              <a:t>There are 9994 observations.</a:t>
            </a:r>
          </a:p>
        </p:txBody>
      </p:sp>
      <p:sp>
        <p:nvSpPr>
          <p:cNvPr id="8" name="Content Placeholder 3"/>
          <p:cNvSpPr txBox="1">
            <a:spLocks/>
          </p:cNvSpPr>
          <p:nvPr/>
        </p:nvSpPr>
        <p:spPr>
          <a:xfrm>
            <a:off x="1752032" y="4927995"/>
            <a:ext cx="8022195" cy="8407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Outliers that might affect the data can also be removed since they might affect the data and provide wrong information</a:t>
            </a:r>
          </a:p>
          <a:p>
            <a:endParaRPr lang="en-US" dirty="0"/>
          </a:p>
        </p:txBody>
      </p:sp>
      <p:sp>
        <p:nvSpPr>
          <p:cNvPr id="9" name="Content Placeholder 3"/>
          <p:cNvSpPr txBox="1">
            <a:spLocks/>
          </p:cNvSpPr>
          <p:nvPr/>
        </p:nvSpPr>
        <p:spPr>
          <a:xfrm>
            <a:off x="1752032" y="1525295"/>
            <a:ext cx="9670471" cy="8040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We proceed to remove duplicate values. Duplicate values may have been a consequence of data mining. In this dataset, there are no duplicate values.</a:t>
            </a:r>
          </a:p>
        </p:txBody>
      </p:sp>
      <p:sp>
        <p:nvSpPr>
          <p:cNvPr id="11" name="Content Placeholder 3"/>
          <p:cNvSpPr txBox="1">
            <a:spLocks/>
          </p:cNvSpPr>
          <p:nvPr/>
        </p:nvSpPr>
        <p:spPr>
          <a:xfrm>
            <a:off x="1752032" y="2661177"/>
            <a:ext cx="9055874" cy="13980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We then proceed to remove NA (Not Available) values. Additionally, missing values can be corrected by </a:t>
            </a:r>
            <a:r>
              <a:rPr lang="en-CA" dirty="0"/>
              <a:t>replacing data with new values  — such as the mean, median, or mode, or by simply removing the rows.</a:t>
            </a:r>
          </a:p>
          <a:p>
            <a:endParaRPr lang="en-US" dirty="0"/>
          </a:p>
          <a:p>
            <a:endParaRPr lang="en-US" dirty="0"/>
          </a:p>
        </p:txBody>
      </p:sp>
      <p:sp>
        <p:nvSpPr>
          <p:cNvPr id="10" name="Content Placeholder 3">
            <a:extLst>
              <a:ext uri="{FF2B5EF4-FFF2-40B4-BE49-F238E27FC236}">
                <a16:creationId xmlns:a16="http://schemas.microsoft.com/office/drawing/2014/main" id="{93D8940C-12C1-0848-A2A6-D1D2FE72837C}"/>
              </a:ext>
            </a:extLst>
          </p:cNvPr>
          <p:cNvSpPr txBox="1">
            <a:spLocks/>
          </p:cNvSpPr>
          <p:nvPr/>
        </p:nvSpPr>
        <p:spPr>
          <a:xfrm>
            <a:off x="1752032" y="3950266"/>
            <a:ext cx="8022195" cy="8407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We then Perform Dimensionality Reduction (Feature Selection) to remove unnecessary attributes that don’t add value to our work</a:t>
            </a:r>
          </a:p>
          <a:p>
            <a:endParaRPr lang="en-US" dirty="0"/>
          </a:p>
        </p:txBody>
      </p:sp>
    </p:spTree>
    <p:extLst>
      <p:ext uri="{BB962C8B-B14F-4D97-AF65-F5344CB8AC3E}">
        <p14:creationId xmlns:p14="http://schemas.microsoft.com/office/powerpoint/2010/main" val="140862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3427" y="0"/>
            <a:ext cx="7276683" cy="715617"/>
          </a:xfrm>
        </p:spPr>
        <p:txBody>
          <a:bodyPr>
            <a:noAutofit/>
          </a:bodyPr>
          <a:lstStyle/>
          <a:p>
            <a:r>
              <a:rPr lang="en-US" b="1" dirty="0"/>
              <a:t>Exploratory Data Analysis</a:t>
            </a:r>
          </a:p>
        </p:txBody>
      </p:sp>
      <p:sp>
        <p:nvSpPr>
          <p:cNvPr id="11" name="TextBox 10">
            <a:extLst>
              <a:ext uri="{FF2B5EF4-FFF2-40B4-BE49-F238E27FC236}">
                <a16:creationId xmlns:a16="http://schemas.microsoft.com/office/drawing/2014/main" id="{071A0B59-7687-494C-A73D-DEC4BF7A86E9}"/>
              </a:ext>
            </a:extLst>
          </p:cNvPr>
          <p:cNvSpPr txBox="1"/>
          <p:nvPr/>
        </p:nvSpPr>
        <p:spPr>
          <a:xfrm>
            <a:off x="1815943" y="5448807"/>
            <a:ext cx="8560113" cy="369332"/>
          </a:xfrm>
          <a:prstGeom prst="rect">
            <a:avLst/>
          </a:prstGeom>
          <a:noFill/>
        </p:spPr>
        <p:txBody>
          <a:bodyPr wrap="square" rtlCol="0">
            <a:spAutoFit/>
          </a:bodyPr>
          <a:lstStyle/>
          <a:p>
            <a:r>
              <a:rPr lang="en-US" dirty="0"/>
              <a:t>Please look at Tableau file: </a:t>
            </a:r>
            <a:r>
              <a:rPr lang="en-US" dirty="0" err="1"/>
              <a:t>SuperStoreAnalysis.twb</a:t>
            </a:r>
            <a:r>
              <a:rPr lang="en-US" dirty="0"/>
              <a:t> for more information</a:t>
            </a:r>
          </a:p>
        </p:txBody>
      </p:sp>
      <p:sp>
        <p:nvSpPr>
          <p:cNvPr id="14" name="TextBox 13">
            <a:extLst>
              <a:ext uri="{FF2B5EF4-FFF2-40B4-BE49-F238E27FC236}">
                <a16:creationId xmlns:a16="http://schemas.microsoft.com/office/drawing/2014/main" id="{24032240-8ECF-8043-B784-1F7BD5C6F369}"/>
              </a:ext>
            </a:extLst>
          </p:cNvPr>
          <p:cNvSpPr txBox="1"/>
          <p:nvPr/>
        </p:nvSpPr>
        <p:spPr>
          <a:xfrm>
            <a:off x="1843062" y="1039861"/>
            <a:ext cx="7276683" cy="369332"/>
          </a:xfrm>
          <a:prstGeom prst="rect">
            <a:avLst/>
          </a:prstGeom>
          <a:noFill/>
        </p:spPr>
        <p:txBody>
          <a:bodyPr wrap="square" rtlCol="0">
            <a:spAutoFit/>
          </a:bodyPr>
          <a:lstStyle/>
          <a:p>
            <a:r>
              <a:rPr lang="en-US" dirty="0"/>
              <a:t>There are 4 different Regions:  South, West, East, Central</a:t>
            </a:r>
          </a:p>
        </p:txBody>
      </p:sp>
      <p:sp>
        <p:nvSpPr>
          <p:cNvPr id="15" name="TextBox 14">
            <a:extLst>
              <a:ext uri="{FF2B5EF4-FFF2-40B4-BE49-F238E27FC236}">
                <a16:creationId xmlns:a16="http://schemas.microsoft.com/office/drawing/2014/main" id="{F57A4D17-3762-B348-B0CA-C79EF351B8DF}"/>
              </a:ext>
            </a:extLst>
          </p:cNvPr>
          <p:cNvSpPr txBox="1"/>
          <p:nvPr/>
        </p:nvSpPr>
        <p:spPr>
          <a:xfrm>
            <a:off x="1843062" y="1733437"/>
            <a:ext cx="7276683" cy="369332"/>
          </a:xfrm>
          <a:prstGeom prst="rect">
            <a:avLst/>
          </a:prstGeom>
          <a:noFill/>
        </p:spPr>
        <p:txBody>
          <a:bodyPr wrap="square" rtlCol="0">
            <a:spAutoFit/>
          </a:bodyPr>
          <a:lstStyle/>
          <a:p>
            <a:r>
              <a:rPr lang="en-US" dirty="0"/>
              <a:t>There are 3 categories:  Furniture, Office Supplies, Technology</a:t>
            </a:r>
          </a:p>
        </p:txBody>
      </p:sp>
      <p:sp>
        <p:nvSpPr>
          <p:cNvPr id="16" name="TextBox 15">
            <a:extLst>
              <a:ext uri="{FF2B5EF4-FFF2-40B4-BE49-F238E27FC236}">
                <a16:creationId xmlns:a16="http://schemas.microsoft.com/office/drawing/2014/main" id="{18E0FAB1-B454-514A-B5D9-0CF5878649BA}"/>
              </a:ext>
            </a:extLst>
          </p:cNvPr>
          <p:cNvSpPr txBox="1"/>
          <p:nvPr/>
        </p:nvSpPr>
        <p:spPr>
          <a:xfrm>
            <a:off x="1843062" y="2366092"/>
            <a:ext cx="9789305" cy="369332"/>
          </a:xfrm>
          <a:prstGeom prst="rect">
            <a:avLst/>
          </a:prstGeom>
          <a:noFill/>
        </p:spPr>
        <p:txBody>
          <a:bodyPr wrap="square" rtlCol="0">
            <a:spAutoFit/>
          </a:bodyPr>
          <a:lstStyle/>
          <a:p>
            <a:r>
              <a:rPr lang="en-US" dirty="0"/>
              <a:t>There are 3 customers segments:  Consumer, Corporate, Home Office</a:t>
            </a:r>
          </a:p>
        </p:txBody>
      </p:sp>
      <p:pic>
        <p:nvPicPr>
          <p:cNvPr id="18" name="Picture 17">
            <a:extLst>
              <a:ext uri="{FF2B5EF4-FFF2-40B4-BE49-F238E27FC236}">
                <a16:creationId xmlns:a16="http://schemas.microsoft.com/office/drawing/2014/main" id="{A81B23F1-53B2-5D48-9448-4B02F09C6E4B}"/>
              </a:ext>
            </a:extLst>
          </p:cNvPr>
          <p:cNvPicPr>
            <a:picLocks noChangeAspect="1"/>
          </p:cNvPicPr>
          <p:nvPr/>
        </p:nvPicPr>
        <p:blipFill>
          <a:blip r:embed="rId3"/>
          <a:stretch>
            <a:fillRect/>
          </a:stretch>
        </p:blipFill>
        <p:spPr>
          <a:xfrm>
            <a:off x="0" y="2998747"/>
            <a:ext cx="12192000" cy="2109206"/>
          </a:xfrm>
          <a:prstGeom prst="rect">
            <a:avLst/>
          </a:prstGeom>
        </p:spPr>
      </p:pic>
    </p:spTree>
    <p:extLst>
      <p:ext uri="{BB962C8B-B14F-4D97-AF65-F5344CB8AC3E}">
        <p14:creationId xmlns:p14="http://schemas.microsoft.com/office/powerpoint/2010/main" val="65244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7"/>
          <p:cNvSpPr txBox="1">
            <a:spLocks/>
          </p:cNvSpPr>
          <p:nvPr/>
        </p:nvSpPr>
        <p:spPr>
          <a:xfrm>
            <a:off x="1923569" y="1295623"/>
            <a:ext cx="8464615" cy="434067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Overall, our profits look strong. But there are some problem areas. </a:t>
            </a:r>
          </a:p>
          <a:p>
            <a:endParaRPr lang="en-US" dirty="0"/>
          </a:p>
          <a:p>
            <a:r>
              <a:rPr lang="en-US" b="1" dirty="0"/>
              <a:t>Anna </a:t>
            </a:r>
            <a:r>
              <a:rPr lang="en-US" b="1" dirty="0" err="1"/>
              <a:t>Andreadi</a:t>
            </a:r>
            <a:r>
              <a:rPr lang="en-US" b="1" dirty="0"/>
              <a:t> </a:t>
            </a:r>
            <a:r>
              <a:rPr lang="en-US" dirty="0"/>
              <a:t>sold the most in her region: West. </a:t>
            </a:r>
            <a:r>
              <a:rPr lang="en-US" b="1" dirty="0"/>
              <a:t>Kelly William </a:t>
            </a:r>
            <a:r>
              <a:rPr lang="en-US" dirty="0"/>
              <a:t>sold the least in her region: Central </a:t>
            </a:r>
          </a:p>
          <a:p>
            <a:endParaRPr lang="en-CA" dirty="0"/>
          </a:p>
          <a:p>
            <a:r>
              <a:rPr lang="en-CA" b="1" dirty="0"/>
              <a:t>Discounting </a:t>
            </a:r>
            <a:r>
              <a:rPr lang="en-CA" dirty="0"/>
              <a:t>(</a:t>
            </a:r>
            <a:r>
              <a:rPr lang="en-US" dirty="0"/>
              <a:t>particularly with Office Supplies) </a:t>
            </a:r>
            <a:r>
              <a:rPr lang="en-CA" dirty="0"/>
              <a:t>is one of the </a:t>
            </a:r>
            <a:r>
              <a:rPr lang="en-CA" b="1" dirty="0"/>
              <a:t>key reasons for losses</a:t>
            </a:r>
            <a:r>
              <a:rPr lang="en-CA" dirty="0"/>
              <a:t> but might be needed in order to penetrate the market to compete. More specifically, </a:t>
            </a:r>
            <a:r>
              <a:rPr lang="en-CA" b="1" dirty="0"/>
              <a:t>Tables are almost 30% discounted</a:t>
            </a:r>
            <a:r>
              <a:rPr lang="en-CA" dirty="0"/>
              <a:t>, which is mostly occurs at the Central Region</a:t>
            </a:r>
          </a:p>
          <a:p>
            <a:pPr marL="0" indent="0">
              <a:buNone/>
            </a:pPr>
            <a:endParaRPr lang="en-US" dirty="0"/>
          </a:p>
          <a:p>
            <a:r>
              <a:rPr lang="en-US" b="1" dirty="0"/>
              <a:t>Shipping Mode </a:t>
            </a:r>
            <a:r>
              <a:rPr lang="en-US" dirty="0"/>
              <a:t>also has an effect on Profitability. </a:t>
            </a:r>
            <a:r>
              <a:rPr lang="en-US" b="1" dirty="0"/>
              <a:t>The better our shipping mode, the costlier it is. And hence, the costlier the shipping mode, the less our profits seem to increase. </a:t>
            </a:r>
          </a:p>
          <a:p>
            <a:pPr marL="0" indent="0">
              <a:buNone/>
            </a:pPr>
            <a:endParaRPr lang="en-US" dirty="0"/>
          </a:p>
          <a:p>
            <a:r>
              <a:rPr lang="en-US" dirty="0"/>
              <a:t>Out of all the transactions conducted, only </a:t>
            </a:r>
            <a:r>
              <a:rPr lang="en-US" b="1" dirty="0"/>
              <a:t>7% have been refunded.</a:t>
            </a:r>
          </a:p>
          <a:p>
            <a:endParaRPr lang="en-US" dirty="0"/>
          </a:p>
        </p:txBody>
      </p:sp>
      <p:sp>
        <p:nvSpPr>
          <p:cNvPr id="6" name="Title 1"/>
          <p:cNvSpPr>
            <a:spLocks noGrp="1"/>
          </p:cNvSpPr>
          <p:nvPr>
            <p:ph type="title"/>
          </p:nvPr>
        </p:nvSpPr>
        <p:spPr>
          <a:xfrm>
            <a:off x="182233" y="0"/>
            <a:ext cx="6467946" cy="694838"/>
          </a:xfrm>
        </p:spPr>
        <p:txBody>
          <a:bodyPr>
            <a:normAutofit/>
          </a:bodyPr>
          <a:lstStyle/>
          <a:p>
            <a:r>
              <a:rPr lang="en-US" b="1" dirty="0"/>
              <a:t>Key Insights:</a:t>
            </a:r>
          </a:p>
        </p:txBody>
      </p:sp>
    </p:spTree>
    <p:extLst>
      <p:ext uri="{BB962C8B-B14F-4D97-AF65-F5344CB8AC3E}">
        <p14:creationId xmlns:p14="http://schemas.microsoft.com/office/powerpoint/2010/main" val="88314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80" y="0"/>
            <a:ext cx="8911687" cy="1280890"/>
          </a:xfrm>
        </p:spPr>
        <p:txBody>
          <a:bodyPr/>
          <a:lstStyle/>
          <a:p>
            <a:r>
              <a:rPr lang="en-US" b="1" dirty="0"/>
              <a:t>Answers to Stakeholder Questions:</a:t>
            </a:r>
          </a:p>
        </p:txBody>
      </p:sp>
      <p:sp>
        <p:nvSpPr>
          <p:cNvPr id="6" name="Content Placeholder 7"/>
          <p:cNvSpPr txBox="1">
            <a:spLocks/>
          </p:cNvSpPr>
          <p:nvPr/>
        </p:nvSpPr>
        <p:spPr>
          <a:xfrm>
            <a:off x="1609042" y="835157"/>
            <a:ext cx="10114775" cy="602284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CA" b="1" dirty="0"/>
              <a:t>What products, by category or subcategory, are unprofitable? </a:t>
            </a:r>
          </a:p>
          <a:p>
            <a:pPr marL="0" indent="0">
              <a:buNone/>
            </a:pPr>
            <a:r>
              <a:rPr lang="en-CA" dirty="0"/>
              <a:t>	By category, Furniture is unprofitable. By sub-category, specifically, Tables are unprofitable.</a:t>
            </a:r>
          </a:p>
          <a:p>
            <a:pPr marL="0" indent="0">
              <a:buNone/>
            </a:pPr>
            <a:r>
              <a:rPr lang="en-CA" dirty="0"/>
              <a:t> </a:t>
            </a:r>
          </a:p>
          <a:p>
            <a:pPr lvl="0"/>
            <a:r>
              <a:rPr lang="en-CA" b="1" dirty="0"/>
              <a:t>Is this related to one or more product manufacturers? </a:t>
            </a:r>
          </a:p>
          <a:p>
            <a:pPr marL="0" indent="0">
              <a:buNone/>
            </a:pPr>
            <a:r>
              <a:rPr lang="en-CA" dirty="0"/>
              <a:t>	This is most likely  related to more than one product manufactures.</a:t>
            </a:r>
          </a:p>
          <a:p>
            <a:pPr marL="0" indent="0">
              <a:buNone/>
            </a:pPr>
            <a:endParaRPr lang="en-CA" dirty="0"/>
          </a:p>
          <a:p>
            <a:pPr lvl="0"/>
            <a:r>
              <a:rPr lang="en-CA" b="1" dirty="0"/>
              <a:t>In a map, show whether or not this is a local or regional issue. </a:t>
            </a:r>
          </a:p>
          <a:p>
            <a:pPr marL="0" indent="0">
              <a:buNone/>
            </a:pPr>
            <a:r>
              <a:rPr lang="en-CA" dirty="0"/>
              <a:t>	This seems to be a regional issue.</a:t>
            </a:r>
          </a:p>
          <a:p>
            <a:pPr marL="0" indent="0">
              <a:buNone/>
            </a:pPr>
            <a:endParaRPr lang="en-CA" dirty="0"/>
          </a:p>
          <a:p>
            <a:r>
              <a:rPr lang="en-CA" b="1" dirty="0"/>
              <a:t>Use a scatter-plot with trend lines to explore the underlying reasons for why profits are lower for certain products and locations. Attempt to determine the root cause, whether it’s correlated to expedited shipping costs, specific customer segments, or other factors found in the data set. </a:t>
            </a:r>
          </a:p>
          <a:p>
            <a:pPr marL="0" indent="0">
              <a:buNone/>
            </a:pPr>
            <a:r>
              <a:rPr lang="en-CA" dirty="0"/>
              <a:t>	Discounting is one of the key reasons for losses. Additionally, expedited shipping may explain  the root 	causes of why profits are lower in some regions</a:t>
            </a:r>
          </a:p>
          <a:p>
            <a:pPr marL="0" indent="0">
              <a:buNone/>
            </a:pPr>
            <a:r>
              <a:rPr lang="en-CA" dirty="0"/>
              <a:t> </a:t>
            </a:r>
          </a:p>
          <a:p>
            <a:r>
              <a:rPr lang="en-CA" b="1" dirty="0"/>
              <a:t>Demonstrate how the profit trend lines change if outliers are addressed. </a:t>
            </a:r>
          </a:p>
          <a:p>
            <a:pPr marL="0" indent="0">
              <a:buNone/>
            </a:pPr>
            <a:r>
              <a:rPr lang="en-CA" dirty="0"/>
              <a:t>	There is not much of an effect on profitability after outliers are addressed.</a:t>
            </a:r>
          </a:p>
          <a:p>
            <a:pPr marL="0" indent="0">
              <a:buNone/>
            </a:pPr>
            <a:endParaRPr lang="en-CA" dirty="0"/>
          </a:p>
          <a:p>
            <a:pPr lvl="0"/>
            <a:r>
              <a:rPr lang="en-CA" b="1" dirty="0"/>
              <a:t>From the scatterplot, create a cross-tab that lists unprofitable customer orders. </a:t>
            </a:r>
          </a:p>
          <a:p>
            <a:pPr marL="0" lvl="0" indent="0">
              <a:buNone/>
            </a:pPr>
            <a:r>
              <a:rPr lang="en-CA" dirty="0"/>
              <a:t>	Look at sheet: [CSV] Crosstab</a:t>
            </a:r>
          </a:p>
          <a:p>
            <a:pPr marL="0" indent="0">
              <a:buNone/>
            </a:pPr>
            <a:endParaRPr lang="en-CA" dirty="0"/>
          </a:p>
          <a:p>
            <a:pPr marL="0" indent="0">
              <a:buNone/>
            </a:pPr>
            <a:endParaRPr lang="en-CA" dirty="0"/>
          </a:p>
          <a:p>
            <a:pPr marL="0" indent="0">
              <a:buNone/>
            </a:pPr>
            <a:endParaRPr lang="en-CA" dirty="0"/>
          </a:p>
          <a:p>
            <a:endParaRPr lang="en-US" dirty="0"/>
          </a:p>
        </p:txBody>
      </p:sp>
    </p:spTree>
    <p:extLst>
      <p:ext uri="{BB962C8B-B14F-4D97-AF65-F5344CB8AC3E}">
        <p14:creationId xmlns:p14="http://schemas.microsoft.com/office/powerpoint/2010/main" val="203369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0EF5B-2E9B-C749-AD48-DA30BCC19B25}"/>
              </a:ext>
            </a:extLst>
          </p:cNvPr>
          <p:cNvSpPr>
            <a:spLocks noGrp="1"/>
          </p:cNvSpPr>
          <p:nvPr>
            <p:ph idx="1"/>
          </p:nvPr>
        </p:nvSpPr>
        <p:spPr>
          <a:xfrm>
            <a:off x="1794733" y="1280890"/>
            <a:ext cx="8915400" cy="3777622"/>
          </a:xfrm>
        </p:spPr>
        <p:txBody>
          <a:bodyPr/>
          <a:lstStyle/>
          <a:p>
            <a:r>
              <a:rPr lang="en-US" dirty="0"/>
              <a:t>Look into Discounting techniques. </a:t>
            </a:r>
          </a:p>
          <a:p>
            <a:pPr marL="0" indent="0">
              <a:buNone/>
            </a:pPr>
            <a:endParaRPr lang="en-US" dirty="0"/>
          </a:p>
          <a:p>
            <a:r>
              <a:rPr lang="en-US" dirty="0"/>
              <a:t>Use R or Python to conduct further statistical analysis. </a:t>
            </a:r>
          </a:p>
          <a:p>
            <a:pPr marL="0" indent="0">
              <a:buNone/>
            </a:pPr>
            <a:endParaRPr lang="en-US" dirty="0"/>
          </a:p>
          <a:p>
            <a:r>
              <a:rPr lang="en-US" dirty="0"/>
              <a:t>Use Unsupervised Machine Learning Algorithms such as </a:t>
            </a:r>
            <a:r>
              <a:rPr lang="en-US" dirty="0" err="1"/>
              <a:t>Apriori</a:t>
            </a:r>
            <a:r>
              <a:rPr lang="en-US" dirty="0"/>
              <a:t>, or K-means Clustering to reveal more information about the data in order to discover new information.</a:t>
            </a:r>
          </a:p>
          <a:p>
            <a:endParaRPr lang="en-US" dirty="0"/>
          </a:p>
          <a:p>
            <a:pPr marL="0" indent="0">
              <a:buNone/>
            </a:pPr>
            <a:endParaRPr lang="en-US" dirty="0"/>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7F5998CD-55BB-4646-A395-12D11BD8D2C0}"/>
              </a:ext>
            </a:extLst>
          </p:cNvPr>
          <p:cNvSpPr txBox="1">
            <a:spLocks/>
          </p:cNvSpPr>
          <p:nvPr/>
        </p:nvSpPr>
        <p:spPr>
          <a:xfrm>
            <a:off x="168380"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Recommendations:</a:t>
            </a:r>
          </a:p>
        </p:txBody>
      </p:sp>
    </p:spTree>
    <p:extLst>
      <p:ext uri="{BB962C8B-B14F-4D97-AF65-F5344CB8AC3E}">
        <p14:creationId xmlns:p14="http://schemas.microsoft.com/office/powerpoint/2010/main" val="228067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2865</TotalTime>
  <Words>469</Words>
  <Application>Microsoft Macintosh PowerPoint</Application>
  <PresentationFormat>Widescreen</PresentationFormat>
  <Paragraphs>65</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SUPER STORE DATASET ANAYLSIS</vt:lpstr>
      <vt:lpstr>Introduction (Problem Statement)</vt:lpstr>
      <vt:lpstr>Data Preparation (Gathering, Cleaning &amp; Preprocessing)</vt:lpstr>
      <vt:lpstr>Exploratory Data Analysis</vt:lpstr>
      <vt:lpstr>Key Insights:</vt:lpstr>
      <vt:lpstr>Answers to Stakeholder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are crimes most prevalent in Toronto?</dc:title>
  <dc:creator>Microsoft Office User</dc:creator>
  <cp:lastModifiedBy>Microsoft Office User</cp:lastModifiedBy>
  <cp:revision>128</cp:revision>
  <dcterms:created xsi:type="dcterms:W3CDTF">2018-12-17T14:46:38Z</dcterms:created>
  <dcterms:modified xsi:type="dcterms:W3CDTF">2019-09-09T15:51:36Z</dcterms:modified>
</cp:coreProperties>
</file>