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66" r:id="rId2"/>
  </p:sldMasterIdLst>
  <p:notesMasterIdLst>
    <p:notesMasterId r:id="rId27"/>
  </p:notesMasterIdLst>
  <p:handoutMasterIdLst>
    <p:handoutMasterId r:id="rId28"/>
  </p:handoutMasterIdLst>
  <p:sldIdLst>
    <p:sldId id="362" r:id="rId3"/>
    <p:sldId id="344" r:id="rId4"/>
    <p:sldId id="363" r:id="rId5"/>
    <p:sldId id="364" r:id="rId6"/>
    <p:sldId id="365" r:id="rId7"/>
    <p:sldId id="366" r:id="rId8"/>
    <p:sldId id="367" r:id="rId9"/>
    <p:sldId id="376" r:id="rId10"/>
    <p:sldId id="377" r:id="rId11"/>
    <p:sldId id="378" r:id="rId12"/>
    <p:sldId id="353" r:id="rId13"/>
    <p:sldId id="368" r:id="rId14"/>
    <p:sldId id="379" r:id="rId15"/>
    <p:sldId id="369" r:id="rId16"/>
    <p:sldId id="370" r:id="rId17"/>
    <p:sldId id="382" r:id="rId18"/>
    <p:sldId id="383" r:id="rId19"/>
    <p:sldId id="371" r:id="rId20"/>
    <p:sldId id="372" r:id="rId21"/>
    <p:sldId id="373" r:id="rId22"/>
    <p:sldId id="380" r:id="rId23"/>
    <p:sldId id="381" r:id="rId24"/>
    <p:sldId id="374" r:id="rId25"/>
    <p:sldId id="37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  <a:srgbClr val="F1FAFD"/>
    <a:srgbClr val="E9F7FB"/>
    <a:srgbClr val="E55725"/>
    <a:srgbClr val="BDE6F2"/>
    <a:srgbClr val="292929"/>
    <a:srgbClr val="5F5F5F"/>
    <a:srgbClr val="FA9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9138" autoAdjust="0"/>
  </p:normalViewPr>
  <p:slideViewPr>
    <p:cSldViewPr>
      <p:cViewPr>
        <p:scale>
          <a:sx n="81" d="100"/>
          <a:sy n="81" d="100"/>
        </p:scale>
        <p:origin x="-2440" y="-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7/8/12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4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7/8/12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6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8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C# </a:t>
            </a:r>
            <a:r>
              <a:rPr lang="en-US" sz="1200" baseline="0" dirty="0" smtClean="0"/>
              <a:t>CODE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Method more than 5 – 10 lines is bad.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6538" indent="-236538"/>
            <a:r>
              <a:rPr lang="en-US" sz="1200" dirty="0" smtClean="0"/>
              <a:t>Create smaller methods with good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D9577-37EB-C14F-891E-FB19693D7429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8A76-159F-AA49-A19C-A43F96D1C3E7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04B5B-F190-A445-A5C6-8F960E918BD9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DC6EE-78D2-8848-8EA6-5252F70E70F1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7D53-FD51-B041-A944-050BEF6164FF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03574-EC87-E24B-A101-321072E079B5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D9577-37EB-C14F-891E-FB19693D7429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362200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4418012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lIns="182880" tIns="91440" rIns="18288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79AED-0546-544E-9D19-D1214CAEAC35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DE84-7A92-954B-BDB8-CCAD0FEF7872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C998-85F0-B046-8085-5ED1D1343CBF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222-DB85-FF46-88AB-15DC26B9F77C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E3C4C-ADCF-C046-B38E-C811EC3D5BD4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2CB-F8DA-C34A-AA91-2C10369BFC37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8A76-159F-AA49-A19C-A43F96D1C3E7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04B5B-F190-A445-A5C6-8F960E918BD9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DC6EE-78D2-8848-8EA6-5252F70E70F1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7D53-FD51-B041-A944-050BEF6164FF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838200"/>
          </a:xfrm>
        </p:spPr>
        <p:txBody>
          <a:bodyPr lIns="182880" tIns="91440" rIns="182880" bIns="91440"/>
          <a:lstStyle>
            <a:lvl1pPr algn="ctr">
              <a:defRPr sz="48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362200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4418012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03574-EC87-E24B-A101-321072E079B5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79AED-0546-544E-9D19-D1214CAEAC35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DE84-7A92-954B-BDB8-CCAD0FEF7872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C998-85F0-B046-8085-5ED1D1343CBF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222-DB85-FF46-88AB-15DC26B9F77C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E3C4C-ADCF-C046-B38E-C811EC3D5BD4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2CB-F8DA-C34A-AA91-2C10369BFC37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600200"/>
            <a:ext cx="82296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56011" y="6459379"/>
            <a:ext cx="190996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2011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  <p:sldLayoutId id="2147483652" r:id="rId1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working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While </a:t>
            </a:r>
            <a:r>
              <a:rPr lang="en-US" dirty="0"/>
              <a:t>smells remain:</a:t>
            </a:r>
          </a:p>
          <a:p>
            <a:pPr lvl="1"/>
            <a:r>
              <a:rPr lang="en-US" dirty="0"/>
              <a:t> Choose the worst smell.</a:t>
            </a:r>
          </a:p>
          <a:p>
            <a:pPr lvl="1"/>
            <a:r>
              <a:rPr lang="en-US" dirty="0"/>
              <a:t> Select a refactoring that will address the smell.</a:t>
            </a:r>
          </a:p>
          <a:p>
            <a:pPr lvl="1"/>
            <a:r>
              <a:rPr lang="en-US" dirty="0"/>
              <a:t> Apply the refactoring.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0710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93456-1E22-C641-A4C5-062692281B3E}" type="slidenum">
              <a:rPr lang="en-US" smtClean="0"/>
              <a:pPr/>
              <a:t>11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Rename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you come across a method or variable that doesn’t </a:t>
            </a:r>
            <a:r>
              <a:rPr lang="en-US" dirty="0" smtClean="0"/>
              <a:t>describe: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way to understand it is to read more </a:t>
            </a:r>
            <a:r>
              <a:rPr lang="en-US" dirty="0" smtClean="0"/>
              <a:t>code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Rename </a:t>
            </a:r>
            <a:r>
              <a:rPr lang="en-US" dirty="0"/>
              <a:t>to describe what it returns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12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2667000"/>
            <a:ext cx="7613848" cy="49244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E55725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String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participant.n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808765"/>
            <a:ext cx="7613848" cy="49244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participant.name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574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Commented code:</a:t>
            </a:r>
          </a:p>
          <a:p>
            <a:pPr lvl="1"/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Comment </a:t>
            </a:r>
            <a:r>
              <a:rPr lang="en-US" dirty="0"/>
              <a:t>symbols (// or /*) appear in the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comments are </a:t>
            </a:r>
            <a:r>
              <a:rPr lang="en-US" dirty="0" smtClean="0"/>
              <a:t>helpful:</a:t>
            </a:r>
          </a:p>
          <a:p>
            <a:pPr lvl="1"/>
            <a:r>
              <a:rPr lang="en-US" dirty="0" smtClean="0"/>
              <a:t>Those </a:t>
            </a:r>
            <a:r>
              <a:rPr lang="en-US" dirty="0"/>
              <a:t>that tell why something is done a particular way (or why it wasn't)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382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method does many things it can be difficult to </a:t>
            </a:r>
            <a:r>
              <a:rPr lang="en-US" dirty="0" smtClean="0"/>
              <a:t>read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Comments and whitespace often exposes grouping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14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2602066"/>
            <a:ext cx="7613848" cy="233910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printReceipt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// Header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print(“Receipt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Header”)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// Content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print(“…content…”)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11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Extract Method</a:t>
            </a:r>
          </a:p>
          <a:p>
            <a:pPr lvl="1"/>
            <a:r>
              <a:rPr lang="en-US" dirty="0"/>
              <a:t>When a method does many things it can be difficult to 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15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2636906"/>
            <a:ext cx="7613848" cy="381643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printReceipt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printHeader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printContent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private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printHeader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print(“Receipt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Header”)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private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printContent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print(“…content…”)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0867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Future Envy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16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539552" y="2564904"/>
            <a:ext cx="7613848" cy="153888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showTime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System.out.print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clock.getHour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+ “:” +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clock.getMinute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+ ”:” +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clock.getSecond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17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7613848" cy="123110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showTime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System.out.print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clock.getTime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7613848" cy="264687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Class 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clock{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……</a:t>
            </a:r>
            <a:endParaRPr lang="en-US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String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getTime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return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getHour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+ “:” +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getMinute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+ ”:” +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getSecond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……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3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Split Loop</a:t>
            </a:r>
          </a:p>
          <a:p>
            <a:pPr lvl="1"/>
            <a:r>
              <a:rPr lang="en-US" dirty="0"/>
              <a:t>Used to simplify logic that occurs in a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18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2362200"/>
            <a:ext cx="7613848" cy="2339102"/>
          </a:xfrm>
          <a:prstGeom prst="rect">
            <a:avLst/>
          </a:prstGeom>
          <a:solidFill>
            <a:schemeClr val="tx1"/>
          </a:solidFill>
          <a:ln w="38100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saveTotals(items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totalPoints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item.points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totalCost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item.price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49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Split Loop</a:t>
            </a:r>
          </a:p>
          <a:p>
            <a:pPr lvl="1"/>
            <a:r>
              <a:rPr lang="en-US" dirty="0"/>
              <a:t>Used to simplify logic that occurs in a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Now </a:t>
            </a:r>
            <a:r>
              <a:rPr lang="en-US" dirty="0"/>
              <a:t>you can extract method to describe what they 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19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2362200"/>
            <a:ext cx="7541840" cy="307776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saveTotals(items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totalPoints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item.points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totalCost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item.price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14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Pairing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93456-1E22-C641-A4C5-062692281B3E}" type="slidenum">
              <a:rPr lang="en-US" smtClean="0"/>
              <a:pPr/>
              <a:t>2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Split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20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7613848" cy="455509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saveTotals(items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addPoints(items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addPrice(items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private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addPoints(items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totalPoints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item.points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private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addPrice(items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totalCost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item.price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676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21</a:t>
            </a:fld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560840" cy="421346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public static void report(Writer out, 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List machines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, Robot robot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) throws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IOException</a:t>
            </a:r>
            <a:endParaRPr lang="en-US" sz="11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{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("FACTORY REPORT\n");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Iterator line =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machines.iterator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while (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line.hasNext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()) {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Machine machine = (Machine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)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line.next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("Machine " 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machine.name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if (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machine.bin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 bin=" 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machine.bin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("\n");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}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("\n");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("Robot");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if (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robot.location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 location=" 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robot.location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().name());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if (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robot.bin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 bin=" +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robot.bin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())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(”\n=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=======\n");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}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07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22</a:t>
            </a:fld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755576" y="1881450"/>
            <a:ext cx="7560840" cy="4739761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public static void report(Writer out,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List machines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, Robot robot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) throws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IOException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{</a:t>
            </a: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printTitle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(out);</a:t>
            </a: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printMachineDetails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(out, machines);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printRobot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(robot);</a:t>
            </a: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}</a:t>
            </a:r>
          </a:p>
          <a:p>
            <a:pPr>
              <a:buNone/>
            </a:pP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private static void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printTitle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("FACTORY REPORT\n");</a:t>
            </a:r>
            <a:endParaRPr lang="en-US" sz="800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private static void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printMachines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(List machines) 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{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Iterator line =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machines.iterator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while (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line.hasNext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()) {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Machine machine = (Machine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)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line.next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("Machine "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machine.name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if (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machine.bin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   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 bin="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machine.bin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("\n");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}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("\n");</a:t>
            </a:r>
            <a:endParaRPr lang="en-US" sz="800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}</a:t>
            </a:r>
          </a:p>
          <a:p>
            <a:pPr>
              <a:buNone/>
            </a:pPr>
            <a:endParaRPr lang="en-US" sz="800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private static void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printRobot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(Robot robot) {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	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("Robot");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if (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robot.location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(" location=" +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robot.location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().name());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if (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robot.bin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(" bin=" +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robot.bin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(”\n========\n");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}  </a:t>
            </a: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}</a:t>
            </a:r>
            <a:endParaRPr lang="en-US" sz="800" dirty="0" smtClean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674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the marketing coordinator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introduce a new pricing model for new releases giving 1 free day for week rental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encourage longer rentals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23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7513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content provider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have a promotion where </a:t>
            </a:r>
            <a:r>
              <a:rPr lang="en-US"/>
              <a:t>every </a:t>
            </a:r>
            <a:r>
              <a:rPr lang="en-US" smtClean="0"/>
              <a:t>regular 3 </a:t>
            </a:r>
            <a:r>
              <a:rPr lang="en-US" dirty="0"/>
              <a:t>day rental gets an extra day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encourage longer rentals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24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0439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Driver &amp; </a:t>
            </a:r>
            <a:r>
              <a:rPr lang="en-US" b="1" dirty="0" smtClean="0"/>
              <a:t>Navigator</a:t>
            </a:r>
          </a:p>
          <a:p>
            <a:pPr marL="636588" lvl="1" indent="-236538"/>
            <a:r>
              <a:rPr lang="en-US" dirty="0"/>
              <a:t>Driver works tactically, Navigator works strategically</a:t>
            </a:r>
          </a:p>
          <a:p>
            <a:pPr marL="636588" lvl="1" indent="-236538"/>
            <a:r>
              <a:rPr lang="en-US" dirty="0"/>
              <a:t>Easiest to start with</a:t>
            </a:r>
          </a:p>
          <a:p>
            <a:pPr marL="636588" lvl="1" indent="-236538"/>
            <a:r>
              <a:rPr lang="en-US" dirty="0"/>
              <a:t>Roles should be swapped as frequently as possible</a:t>
            </a:r>
          </a:p>
          <a:p>
            <a:pPr lvl="0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826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Ping-Pong</a:t>
            </a:r>
          </a:p>
          <a:p>
            <a:pPr marL="636588" lvl="1" indent="-236538"/>
            <a:r>
              <a:rPr lang="en-US" dirty="0"/>
              <a:t>'A' writes a test, 'B' makes it green.</a:t>
            </a:r>
          </a:p>
          <a:p>
            <a:pPr marL="636588" lvl="1" indent="-236538"/>
            <a:r>
              <a:rPr lang="en-US" dirty="0"/>
              <a:t>Next 'B' writes the test, 'A' makes it green</a:t>
            </a:r>
          </a:p>
          <a:p>
            <a:pPr marL="636588" lvl="1" indent="-236538"/>
            <a:r>
              <a:rPr lang="en-US" dirty="0"/>
              <a:t>A mix of Pairing and Test Driven Development (TDD)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1266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Ball &amp; Board</a:t>
            </a:r>
          </a:p>
          <a:p>
            <a:pPr marL="636588" lvl="1" indent="-236538"/>
            <a:r>
              <a:rPr lang="en-US" sz="2000" dirty="0"/>
              <a:t>Advanced pairing technique</a:t>
            </a:r>
          </a:p>
          <a:p>
            <a:pPr marL="636588" lvl="1" indent="-236538"/>
            <a:r>
              <a:rPr lang="en-US" sz="2000" dirty="0"/>
              <a:t>One person controls the mouse (The Ball)</a:t>
            </a:r>
          </a:p>
          <a:p>
            <a:pPr marL="636588" lvl="1" indent="-236538"/>
            <a:r>
              <a:rPr lang="en-US" sz="2000" dirty="0"/>
              <a:t>The other person controls the keyboard (The Board)</a:t>
            </a:r>
          </a:p>
          <a:p>
            <a:pPr marL="636588" lvl="1" indent="-236538"/>
            <a:r>
              <a:rPr lang="en-US" sz="2000" dirty="0"/>
              <a:t>Useful for forcing yourself to learn keyboard shortcuts</a:t>
            </a:r>
          </a:p>
          <a:p>
            <a:pPr marL="1093788" lvl="2" indent="-236538"/>
            <a:r>
              <a:rPr lang="en-US" dirty="0"/>
              <a:t>You either learn them, or have to ask the Ball to do things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623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it is</a:t>
            </a:r>
          </a:p>
          <a:p>
            <a:pPr marL="636588" lvl="1" indent="-236538"/>
            <a:r>
              <a:rPr lang="en-US" dirty="0" smtClean="0"/>
              <a:t>The art of improving </a:t>
            </a:r>
            <a:r>
              <a:rPr lang="en-US" dirty="0"/>
              <a:t>software readability and </a:t>
            </a:r>
            <a:r>
              <a:rPr lang="en-US" dirty="0" smtClean="0"/>
              <a:t>design of existing code </a:t>
            </a:r>
            <a:r>
              <a:rPr lang="en-US" dirty="0"/>
              <a:t>without changing behavior</a:t>
            </a:r>
          </a:p>
          <a:p>
            <a:pPr marL="636588" lvl="1" indent="-236538"/>
            <a:r>
              <a:rPr lang="en-US" dirty="0"/>
              <a:t>A series of </a:t>
            </a:r>
            <a:r>
              <a:rPr lang="en-US" i="1" dirty="0"/>
              <a:t>small</a:t>
            </a:r>
            <a:r>
              <a:rPr lang="en-US" dirty="0"/>
              <a:t> </a:t>
            </a:r>
            <a:r>
              <a:rPr lang="en-US" dirty="0" smtClean="0"/>
              <a:t>steps</a:t>
            </a:r>
          </a:p>
          <a:p>
            <a:pPr marL="636588" lvl="1" indent="-236538"/>
            <a:r>
              <a:rPr lang="en-US" dirty="0"/>
              <a:t>Refactoring changes the balance point between up-front design and emergent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What it is not </a:t>
            </a:r>
          </a:p>
          <a:p>
            <a:pPr lvl="1"/>
            <a:r>
              <a:rPr lang="en-US" dirty="0" smtClean="0"/>
              <a:t>rewriting </a:t>
            </a:r>
            <a:r>
              <a:rPr lang="en-US" dirty="0"/>
              <a:t>from </a:t>
            </a:r>
            <a:r>
              <a:rPr lang="en-US" dirty="0" smtClean="0"/>
              <a:t>scratch</a:t>
            </a:r>
            <a:endParaRPr lang="en-US" dirty="0"/>
          </a:p>
          <a:p>
            <a:pPr marL="636588" lvl="1" indent="-23653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7428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</a:t>
            </a:r>
            <a:r>
              <a:rPr lang="en-US" dirty="0" err="1"/>
              <a:t>Opdyke</a:t>
            </a:r>
            <a:r>
              <a:rPr lang="en-US" dirty="0"/>
              <a:t> - 1992</a:t>
            </a:r>
          </a:p>
          <a:p>
            <a:pPr lvl="1"/>
            <a:r>
              <a:rPr lang="en-US" dirty="0"/>
              <a:t>Refactoring Object-Oriented Frameworks[1], was the first in-depth study of code refactoring as a software engineering technique</a:t>
            </a:r>
          </a:p>
          <a:p>
            <a:pPr lvl="1"/>
            <a:r>
              <a:rPr lang="en-US" dirty="0"/>
              <a:t>Problem:- It is hard to change ‘existing’ OO programs.</a:t>
            </a:r>
          </a:p>
          <a:p>
            <a:pPr lvl="1"/>
            <a:r>
              <a:rPr lang="en-US" dirty="0"/>
              <a:t>Solution:- Can we automate ‘code </a:t>
            </a:r>
            <a:r>
              <a:rPr lang="en-US" dirty="0" err="1"/>
              <a:t>restructiring</a:t>
            </a:r>
            <a:r>
              <a:rPr lang="en-US" dirty="0"/>
              <a:t>’?</a:t>
            </a:r>
          </a:p>
          <a:p>
            <a:r>
              <a:rPr lang="en-US" dirty="0"/>
              <a:t>Martin Fowler</a:t>
            </a:r>
          </a:p>
          <a:p>
            <a:pPr lvl="1"/>
            <a:r>
              <a:rPr lang="en-US" dirty="0"/>
              <a:t>The famous ‘Refactoring’ book.</a:t>
            </a:r>
          </a:p>
          <a:p>
            <a:pPr lvl="1"/>
            <a:r>
              <a:rPr lang="en-US" dirty="0" err="1"/>
              <a:t>www.refactoring.com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9991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 signs about potential problems in code.</a:t>
            </a:r>
          </a:p>
          <a:p>
            <a:r>
              <a:rPr lang="en-US" dirty="0"/>
              <a:t>Sample smells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Long Method</a:t>
            </a:r>
          </a:p>
          <a:p>
            <a:pPr lvl="1"/>
            <a:r>
              <a:rPr lang="en-US" dirty="0"/>
              <a:t>Long parameter list</a:t>
            </a:r>
          </a:p>
          <a:p>
            <a:pPr lvl="1"/>
            <a:r>
              <a:rPr lang="en-US" dirty="0"/>
              <a:t>Large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Future Envy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9AED-0546-544E-9D19-D1214CAEAC35}" type="slidenum">
              <a:rPr lang="en-US" smtClean="0"/>
              <a:pPr/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2505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 Studios Templat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Template.potx</Template>
  <TotalTime>7433</TotalTime>
  <Words>1049</Words>
  <Application>Microsoft Macintosh PowerPoint</Application>
  <PresentationFormat>On-screen Show (4:3)</PresentationFormat>
  <Paragraphs>255</Paragraphs>
  <Slides>24</Slides>
  <Notes>5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TW Studios Template</vt:lpstr>
      <vt:lpstr>TWS Doc white marble</vt:lpstr>
      <vt:lpstr>Pairing</vt:lpstr>
      <vt:lpstr>Styles</vt:lpstr>
      <vt:lpstr>Pairing Styles</vt:lpstr>
      <vt:lpstr>Pairing Styles</vt:lpstr>
      <vt:lpstr>Pairing Styles</vt:lpstr>
      <vt:lpstr>Refactoring</vt:lpstr>
      <vt:lpstr>Refactoring</vt:lpstr>
      <vt:lpstr>Some history</vt:lpstr>
      <vt:lpstr>Smells</vt:lpstr>
      <vt:lpstr>Refactoring Cycle</vt:lpstr>
      <vt:lpstr>Examples</vt:lpstr>
      <vt:lpstr>Refactoring Examples</vt:lpstr>
      <vt:lpstr>Refactoring Examples</vt:lpstr>
      <vt:lpstr>Refactoring Examples</vt:lpstr>
      <vt:lpstr>Refactoring Examples</vt:lpstr>
      <vt:lpstr>Refactoring Examples</vt:lpstr>
      <vt:lpstr>Refactoring Examples</vt:lpstr>
      <vt:lpstr>Split Loop</vt:lpstr>
      <vt:lpstr>Refactoring Examples</vt:lpstr>
      <vt:lpstr>Refactoring Examples</vt:lpstr>
      <vt:lpstr>Refactoring Examples</vt:lpstr>
      <vt:lpstr>Refactoring Examples</vt:lpstr>
      <vt:lpstr>Story #1</vt:lpstr>
      <vt:lpstr>Story #11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</dc:title>
  <dc:creator>Thought Works</dc:creator>
  <cp:lastModifiedBy>Ashokkumar Ramdoss</cp:lastModifiedBy>
  <cp:revision>43</cp:revision>
  <dcterms:created xsi:type="dcterms:W3CDTF">2010-05-11T22:11:01Z</dcterms:created>
  <dcterms:modified xsi:type="dcterms:W3CDTF">2012-07-08T17:09:18Z</dcterms:modified>
</cp:coreProperties>
</file>