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3" r:id="rId1"/>
  </p:sldMasterIdLst>
  <p:notesMasterIdLst>
    <p:notesMasterId r:id="rId26"/>
  </p:notesMasterIdLst>
  <p:handoutMasterIdLst>
    <p:handoutMasterId r:id="rId27"/>
  </p:handoutMasterIdLst>
  <p:sldIdLst>
    <p:sldId id="363" r:id="rId2"/>
    <p:sldId id="364" r:id="rId3"/>
    <p:sldId id="365" r:id="rId4"/>
    <p:sldId id="366" r:id="rId5"/>
    <p:sldId id="367" r:id="rId6"/>
    <p:sldId id="368" r:id="rId7"/>
    <p:sldId id="369" r:id="rId8"/>
    <p:sldId id="370" r:id="rId9"/>
    <p:sldId id="371" r:id="rId10"/>
    <p:sldId id="372" r:id="rId11"/>
    <p:sldId id="373" r:id="rId12"/>
    <p:sldId id="374" r:id="rId13"/>
    <p:sldId id="375" r:id="rId14"/>
    <p:sldId id="376" r:id="rId15"/>
    <p:sldId id="361" r:id="rId16"/>
    <p:sldId id="349" r:id="rId17"/>
    <p:sldId id="350" r:id="rId18"/>
    <p:sldId id="357" r:id="rId19"/>
    <p:sldId id="352" r:id="rId20"/>
    <p:sldId id="353" r:id="rId21"/>
    <p:sldId id="358" r:id="rId22"/>
    <p:sldId id="362" r:id="rId23"/>
    <p:sldId id="359" r:id="rId24"/>
    <p:sldId id="360" r:id="rId25"/>
  </p:sldIdLst>
  <p:sldSz cx="9144000" cy="6858000" type="screen4x3"/>
  <p:notesSz cx="6858000" cy="9144000"/>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5A22"/>
    <a:srgbClr val="F1FAFD"/>
    <a:srgbClr val="E9F7FB"/>
    <a:srgbClr val="E55725"/>
    <a:srgbClr val="BDE6F2"/>
    <a:srgbClr val="292929"/>
    <a:srgbClr val="5F5F5F"/>
    <a:srgbClr val="FA91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81690" autoAdjust="0"/>
  </p:normalViewPr>
  <p:slideViewPr>
    <p:cSldViewPr>
      <p:cViewPr varScale="1">
        <p:scale>
          <a:sx n="79" d="100"/>
          <a:sy n="79" d="100"/>
        </p:scale>
        <p:origin x="-136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5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solidFill>
                  <a:schemeClr val="tx1"/>
                </a:solidFill>
              </a:defRPr>
            </a:lvl1pPr>
          </a:lstStyle>
          <a:p>
            <a:fld id="{3645A85B-5EE2-224D-892B-EBDEE738041D}" type="datetime1">
              <a:rPr lang="en-US"/>
              <a:pPr/>
              <a:t>7/11/12</a:t>
            </a:fld>
            <a:endParaRPr lang="en-US"/>
          </a:p>
        </p:txBody>
      </p:sp>
      <p:sp>
        <p:nvSpPr>
          <p:cNvPr id="1679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1895262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spcBef>
                <a:spcPct val="0"/>
              </a:spcBef>
              <a:buFontTx/>
              <a:buNone/>
              <a:defRPr sz="1200">
                <a:solidFill>
                  <a:schemeClr val="tx1"/>
                </a:solidFill>
              </a:defRPr>
            </a:lvl1pPr>
          </a:lstStyle>
          <a:p>
            <a:fld id="{357A0049-9727-1C49-9F90-B954D42273FA}" type="datetime1">
              <a:rPr lang="en-US"/>
              <a:pPr/>
              <a:t>7/11/12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386551383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 server = Process for integrating the source code changes</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7</a:t>
            </a:fld>
            <a:endParaRPr lang="en-US"/>
          </a:p>
        </p:txBody>
      </p:sp>
    </p:spTree>
    <p:extLst>
      <p:ext uri="{BB962C8B-B14F-4D97-AF65-F5344CB8AC3E}">
        <p14:creationId xmlns:p14="http://schemas.microsoft.com/office/powerpoint/2010/main" val="2764666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If all of these steps execute without error or human intervention and every test passes, then we have a successful build</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10</a:t>
            </a:fld>
            <a:endParaRPr lang="en-US"/>
          </a:p>
        </p:txBody>
      </p:sp>
    </p:spTree>
    <p:extLst>
      <p:ext uri="{BB962C8B-B14F-4D97-AF65-F5344CB8AC3E}">
        <p14:creationId xmlns:p14="http://schemas.microsoft.com/office/powerpoint/2010/main" val="3938903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 metrics: test coverage, </a:t>
            </a:r>
            <a:r>
              <a:rPr lang="en-US" smtClean="0"/>
              <a:t>code complexity</a:t>
            </a:r>
            <a:endParaRPr lang="en-US"/>
          </a:p>
        </p:txBody>
      </p:sp>
      <p:sp>
        <p:nvSpPr>
          <p:cNvPr id="4" name="Slide Number Placeholder 3"/>
          <p:cNvSpPr>
            <a:spLocks noGrp="1"/>
          </p:cNvSpPr>
          <p:nvPr>
            <p:ph type="sldNum" sz="quarter" idx="10"/>
          </p:nvPr>
        </p:nvSpPr>
        <p:spPr/>
        <p:txBody>
          <a:bodyPr/>
          <a:lstStyle/>
          <a:p>
            <a:fld id="{C91E950B-F458-354F-BE3A-215FB82C404C}" type="slidenum">
              <a:rPr lang="en-US" smtClean="0"/>
              <a:pPr/>
              <a:t>12</a:t>
            </a:fld>
            <a:endParaRPr lang="en-US"/>
          </a:p>
        </p:txBody>
      </p:sp>
    </p:spTree>
    <p:extLst>
      <p:ext uri="{BB962C8B-B14F-4D97-AF65-F5344CB8AC3E}">
        <p14:creationId xmlns:p14="http://schemas.microsoft.com/office/powerpoint/2010/main" val="3763038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tx1"/>
                </a:solidFill>
                <a:latin typeface="Lucida Grande" charset="0"/>
                <a:ea typeface="ＭＳ Ｐゴシック" charset="0"/>
                <a:cs typeface="Lucida Grande" charset="0"/>
                <a:sym typeface="Lucida Grande" charset="0"/>
              </a:rPr>
              <a:t>How long would it take your organization to deploy a change that involves just one single line of code. – Mary and Tom </a:t>
            </a:r>
            <a:r>
              <a:rPr lang="en-US" dirty="0" err="1" smtClean="0">
                <a:solidFill>
                  <a:schemeClr val="tx1"/>
                </a:solidFill>
                <a:latin typeface="Lucida Grande" charset="0"/>
                <a:ea typeface="ＭＳ Ｐゴシック" charset="0"/>
                <a:cs typeface="Lucida Grande" charset="0"/>
                <a:sym typeface="Lucida Grande" charset="0"/>
              </a:rPr>
              <a:t>Poppendieck</a:t>
            </a:r>
            <a:endParaRPr lang="en-US" dirty="0" smtClean="0">
              <a:solidFill>
                <a:schemeClr val="tx1"/>
              </a:solidFill>
              <a:latin typeface="Lucida Grande" charset="0"/>
              <a:ea typeface="ＭＳ Ｐゴシック" charset="0"/>
              <a:cs typeface="Lucida Grande" charset="0"/>
              <a:sym typeface="Lucida Grande" charset="0"/>
            </a:endParaRPr>
          </a:p>
          <a:p>
            <a:endParaRPr lang="en-US" dirty="0" smtClean="0">
              <a:solidFill>
                <a:schemeClr val="tx1"/>
              </a:solidFill>
              <a:latin typeface="Lucida Grande" charset="0"/>
              <a:ea typeface="ＭＳ Ｐゴシック" charset="0"/>
              <a:cs typeface="Lucida Grande" charset="0"/>
              <a:sym typeface="Lucida Grande" charset="0"/>
            </a:endParaRPr>
          </a:p>
          <a:p>
            <a:r>
              <a:rPr lang="en-US" dirty="0" smtClean="0">
                <a:solidFill>
                  <a:schemeClr val="tx1"/>
                </a:solidFill>
                <a:latin typeface="Lucida Grande" charset="0"/>
                <a:ea typeface="ＭＳ Ｐゴシック" charset="0"/>
                <a:cs typeface="Lucida Grande" charset="0"/>
                <a:sym typeface="Lucida Grande" charset="0"/>
              </a:rPr>
              <a:t>Do you do this on a repeatable, reliable basis?</a:t>
            </a:r>
            <a:endParaRPr lang="en-US" dirty="0">
              <a:solidFill>
                <a:schemeClr val="tx1"/>
              </a:solidFill>
              <a:latin typeface="Lucida Grande" charset="0"/>
              <a:ea typeface="ＭＳ Ｐゴシック" charset="0"/>
              <a:cs typeface="Lucida Grande" charset="0"/>
              <a:sym typeface="Lucida Grande" charset="0"/>
            </a:endParaRPr>
          </a:p>
        </p:txBody>
      </p:sp>
      <p:sp>
        <p:nvSpPr>
          <p:cNvPr id="4" name="Slide Number Placeholder 3"/>
          <p:cNvSpPr>
            <a:spLocks noGrp="1"/>
          </p:cNvSpPr>
          <p:nvPr>
            <p:ph type="sldNum" sz="quarter" idx="10"/>
          </p:nvPr>
        </p:nvSpPr>
        <p:spPr/>
        <p:txBody>
          <a:bodyPr/>
          <a:lstStyle/>
          <a:p>
            <a:fld id="{C91E950B-F458-354F-BE3A-215FB82C404C}" type="slidenum">
              <a:rPr lang="en-US" smtClean="0"/>
              <a:pPr/>
              <a:t>16</a:t>
            </a:fld>
            <a:endParaRPr lang="en-US"/>
          </a:p>
        </p:txBody>
      </p:sp>
    </p:spTree>
    <p:extLst>
      <p:ext uri="{BB962C8B-B14F-4D97-AF65-F5344CB8AC3E}">
        <p14:creationId xmlns:p14="http://schemas.microsoft.com/office/powerpoint/2010/main" val="264187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kern="1200" dirty="0" smtClean="0">
                <a:solidFill>
                  <a:schemeClr val="tx1"/>
                </a:solidFill>
                <a:latin typeface="+mn-lt"/>
                <a:ea typeface="ＭＳ Ｐゴシック" pitchFamily="-65" charset="-128"/>
                <a:cs typeface="Arial" charset="0"/>
              </a:rPr>
              <a:t>Through automation of the build, deployment, and testing process, and improved collaboration between developers, testers and operations, delivery teams can reduce cycle times and improve the quality of their software and the reliability of the release process.</a:t>
            </a:r>
            <a:endParaRPr lang="en-US" dirty="0" smtClean="0"/>
          </a:p>
          <a:p>
            <a:pPr marL="171450" indent="-171450">
              <a:buFont typeface="Arial"/>
              <a:buChar char="•"/>
            </a:pPr>
            <a:r>
              <a:rPr lang="en-US" dirty="0" smtClean="0"/>
              <a:t>Software always production-ready</a:t>
            </a:r>
          </a:p>
          <a:p>
            <a:pPr marL="171450" indent="-171450">
              <a:buFont typeface="Arial"/>
              <a:buChar char="•"/>
            </a:pPr>
            <a:r>
              <a:rPr lang="en-US" dirty="0" smtClean="0"/>
              <a:t>Reliable deployments</a:t>
            </a:r>
          </a:p>
          <a:p>
            <a:pPr marL="171450" indent="-171450">
              <a:buFont typeface="Arial"/>
              <a:buChar char="•"/>
            </a:pPr>
            <a:r>
              <a:rPr lang="en-US" dirty="0" smtClean="0"/>
              <a:t>Everyone can self-service deployments</a:t>
            </a:r>
          </a:p>
          <a:p>
            <a:pPr marL="171450" indent="-171450">
              <a:buFont typeface="Arial"/>
              <a:buChar char="•"/>
            </a:pPr>
            <a:r>
              <a:rPr lang="en-US" dirty="0" smtClean="0"/>
              <a:t>Software is </a:t>
            </a:r>
            <a:r>
              <a:rPr lang="en-US" i="1" dirty="0" smtClean="0"/>
              <a:t>deployable</a:t>
            </a:r>
            <a:r>
              <a:rPr lang="en-US" i="0" baseline="0" dirty="0" smtClean="0"/>
              <a:t> if not deployed</a:t>
            </a:r>
            <a:endParaRPr lang="en-US" dirty="0" smtClean="0"/>
          </a:p>
          <a:p>
            <a:pPr marL="171450" marR="0" indent="-171450" algn="l" defTabSz="457200" rtl="0" eaLnBrk="0" fontAlgn="base" latinLnBrk="0" hangingPunct="0">
              <a:lnSpc>
                <a:spcPct val="100000"/>
              </a:lnSpc>
              <a:spcBef>
                <a:spcPct val="30000"/>
              </a:spcBef>
              <a:spcAft>
                <a:spcPct val="0"/>
              </a:spcAft>
              <a:buClrTx/>
              <a:buSzTx/>
              <a:buFont typeface="Arial"/>
              <a:buChar char="•"/>
              <a:tabLst/>
              <a:defRPr/>
            </a:pPr>
            <a:r>
              <a:rPr lang="en-US" dirty="0" smtClean="0">
                <a:solidFill>
                  <a:schemeClr val="tx1"/>
                </a:solidFill>
                <a:ea typeface="ＭＳ Ｐゴシック" charset="0"/>
                <a:cs typeface="Gill Sans" charset="0"/>
              </a:rPr>
              <a:t>Business</a:t>
            </a:r>
            <a:r>
              <a:rPr lang="en-US" baseline="0" dirty="0" smtClean="0">
                <a:solidFill>
                  <a:schemeClr val="tx1"/>
                </a:solidFill>
                <a:ea typeface="ＭＳ Ｐゴシック" charset="0"/>
                <a:cs typeface="Gill Sans" charset="0"/>
              </a:rPr>
              <a:t> drives releases: </a:t>
            </a:r>
            <a:r>
              <a:rPr lang="en-US" dirty="0" smtClean="0">
                <a:solidFill>
                  <a:schemeClr val="tx1"/>
                </a:solidFill>
                <a:ea typeface="ＭＳ Ｐゴシック" charset="0"/>
                <a:cs typeface="Gill Sans" charset="0"/>
              </a:rPr>
              <a:t>Releases tied to business needs, not operational constraints</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17</a:t>
            </a:fld>
            <a:endParaRPr lang="en-US"/>
          </a:p>
        </p:txBody>
      </p:sp>
    </p:spTree>
    <p:extLst>
      <p:ext uri="{BB962C8B-B14F-4D97-AF65-F5344CB8AC3E}">
        <p14:creationId xmlns:p14="http://schemas.microsoft.com/office/powerpoint/2010/main" val="2641879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deployment pipeline: a pattern for modeling the delivery process, ensuring everyone in delivery can self-service deployments, and providing fast feedback on the production readiness of their software upon every change to its source or configuration</a:t>
            </a:r>
          </a:p>
        </p:txBody>
      </p:sp>
      <p:sp>
        <p:nvSpPr>
          <p:cNvPr id="4" name="Slide Number Placeholder 3"/>
          <p:cNvSpPr>
            <a:spLocks noGrp="1"/>
          </p:cNvSpPr>
          <p:nvPr>
            <p:ph type="sldNum" sz="quarter" idx="10"/>
          </p:nvPr>
        </p:nvSpPr>
        <p:spPr/>
        <p:txBody>
          <a:bodyPr/>
          <a:lstStyle/>
          <a:p>
            <a:fld id="{C91E950B-F458-354F-BE3A-215FB82C404C}" type="slidenum">
              <a:rPr lang="en-US" smtClean="0"/>
              <a:pPr/>
              <a:t>19</a:t>
            </a:fld>
            <a:endParaRPr lang="en-US"/>
          </a:p>
        </p:txBody>
      </p:sp>
    </p:spTree>
    <p:extLst>
      <p:ext uri="{BB962C8B-B14F-4D97-AF65-F5344CB8AC3E}">
        <p14:creationId xmlns:p14="http://schemas.microsoft.com/office/powerpoint/2010/main" val="2641879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C91E950B-F458-354F-BE3A-215FB82C404C}" type="slidenum">
              <a:rPr lang="en-US" smtClean="0"/>
              <a:pPr/>
              <a:t>20</a:t>
            </a:fld>
            <a:endParaRPr lang="en-US"/>
          </a:p>
        </p:txBody>
      </p:sp>
    </p:spTree>
    <p:extLst>
      <p:ext uri="{BB962C8B-B14F-4D97-AF65-F5344CB8AC3E}">
        <p14:creationId xmlns:p14="http://schemas.microsoft.com/office/powerpoint/2010/main" val="2641879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B2AA546-636B-4E4A-976C-4B294032FE20}" type="datetimeFigureOut">
              <a:rPr lang="en-US" smtClean="0"/>
              <a:t>7/11/12</a:t>
            </a:fld>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EDC6EE-78D2-8848-8EA6-5252F70E70F1}" type="slidenum">
              <a:rPr lang="en-US" smtClean="0"/>
              <a:pPr/>
              <a:t>‹#›</a:t>
            </a:fld>
            <a:endParaRPr lang="en-US" sz="1000"/>
          </a:p>
        </p:txBody>
      </p:sp>
    </p:spTree>
    <p:extLst>
      <p:ext uri="{BB962C8B-B14F-4D97-AF65-F5344CB8AC3E}">
        <p14:creationId xmlns:p14="http://schemas.microsoft.com/office/powerpoint/2010/main" val="31591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B2AA546-636B-4E4A-976C-4B294032FE20}" type="datetimeFigureOut">
              <a:rPr lang="en-US" smtClean="0"/>
              <a:t>7/11/12</a:t>
            </a:fld>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4CC7D53-FD51-B041-A944-050BEF6164FF}" type="slidenum">
              <a:rPr lang="en-US" smtClean="0"/>
              <a:pPr/>
              <a:t>‹#›</a:t>
            </a:fld>
            <a:endParaRPr lang="en-US" sz="1000"/>
          </a:p>
        </p:txBody>
      </p:sp>
    </p:spTree>
    <p:extLst>
      <p:ext uri="{BB962C8B-B14F-4D97-AF65-F5344CB8AC3E}">
        <p14:creationId xmlns:p14="http://schemas.microsoft.com/office/powerpoint/2010/main" val="953906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logo_blac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09524"/>
            <a:ext cx="1324887" cy="556270"/>
          </a:xfrm>
          <a:prstGeom prst="rect">
            <a:avLst/>
          </a:prstGeom>
        </p:spPr>
      </p:pic>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B2AA546-636B-4E4A-976C-4B294032FE20}" type="datetimeFigureOut">
              <a:rPr lang="en-US" smtClean="0"/>
              <a:t>7/11/12</a:t>
            </a:fld>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117DE84-7A92-954B-BDB8-CCAD0FEF7872}" type="slidenum">
              <a:rPr lang="en-US" smtClean="0"/>
              <a:pPr/>
              <a:t>‹#›</a:t>
            </a:fld>
            <a:endParaRPr lang="en-US" sz="1000"/>
          </a:p>
        </p:txBody>
      </p:sp>
    </p:spTree>
    <p:extLst>
      <p:ext uri="{BB962C8B-B14F-4D97-AF65-F5344CB8AC3E}">
        <p14:creationId xmlns:p14="http://schemas.microsoft.com/office/powerpoint/2010/main" val="362065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B2AA546-636B-4E4A-976C-4B294032FE20}" type="datetimeFigureOut">
              <a:rPr lang="en-US" smtClean="0"/>
              <a:t>7/11/12</a:t>
            </a:fld>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F30C998-85F0-B046-8085-5ED1D1343CBF}" type="slidenum">
              <a:rPr lang="en-US" smtClean="0"/>
              <a:pPr/>
              <a:t>‹#›</a:t>
            </a:fld>
            <a:endParaRPr lang="en-US" sz="1000"/>
          </a:p>
        </p:txBody>
      </p:sp>
    </p:spTree>
    <p:extLst>
      <p:ext uri="{BB962C8B-B14F-4D97-AF65-F5344CB8AC3E}">
        <p14:creationId xmlns:p14="http://schemas.microsoft.com/office/powerpoint/2010/main" val="1621023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B2AA546-636B-4E4A-976C-4B294032FE20}" type="datetimeFigureOut">
              <a:rPr lang="en-US" smtClean="0"/>
              <a:t>7/11/12</a:t>
            </a:fld>
            <a:endParaRPr lang="en-US"/>
          </a:p>
        </p:txBody>
      </p:sp>
      <p:sp>
        <p:nvSpPr>
          <p:cNvPr id="8" name="Footer Placeholder 7"/>
          <p:cNvSpPr>
            <a:spLocks noGrp="1"/>
          </p:cNvSpPr>
          <p:nvPr>
            <p:ph type="ftr" sz="quarter" idx="11"/>
          </p:nvPr>
        </p:nvSpPr>
        <p:spPr>
          <a:xfrm>
            <a:off x="5791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3F1D222-DB85-FF46-88AB-15DC26B9F77C}" type="slidenum">
              <a:rPr lang="en-US" smtClean="0"/>
              <a:pPr/>
              <a:t>‹#›</a:t>
            </a:fld>
            <a:endParaRPr lang="en-US" sz="1000"/>
          </a:p>
        </p:txBody>
      </p:sp>
    </p:spTree>
    <p:extLst>
      <p:ext uri="{BB962C8B-B14F-4D97-AF65-F5344CB8AC3E}">
        <p14:creationId xmlns:p14="http://schemas.microsoft.com/office/powerpoint/2010/main" val="2666025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B2AA546-636B-4E4A-976C-4B294032FE20}" type="datetimeFigureOut">
              <a:rPr lang="en-US" smtClean="0"/>
              <a:t>7/11/12</a:t>
            </a:fld>
            <a:endParaRPr lang="en-US"/>
          </a:p>
        </p:txBody>
      </p:sp>
      <p:sp>
        <p:nvSpPr>
          <p:cNvPr id="4" name="Footer Placeholder 3"/>
          <p:cNvSpPr>
            <a:spLocks noGrp="1"/>
          </p:cNvSpPr>
          <p:nvPr>
            <p:ph type="ftr" sz="quarter" idx="11"/>
          </p:nvPr>
        </p:nvSpPr>
        <p:spPr>
          <a:xfrm>
            <a:off x="5791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CAE3C4C-ADCF-C046-B38E-C811EC3D5BD4}" type="slidenum">
              <a:rPr lang="en-US" smtClean="0"/>
              <a:pPr/>
              <a:t>‹#›</a:t>
            </a:fld>
            <a:endParaRPr lang="en-US" sz="1000"/>
          </a:p>
        </p:txBody>
      </p:sp>
    </p:spTree>
    <p:extLst>
      <p:ext uri="{BB962C8B-B14F-4D97-AF65-F5344CB8AC3E}">
        <p14:creationId xmlns:p14="http://schemas.microsoft.com/office/powerpoint/2010/main" val="1813064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B2AA546-636B-4E4A-976C-4B294032FE20}" type="datetimeFigureOut">
              <a:rPr lang="en-US" smtClean="0"/>
              <a:t>7/11/12</a:t>
            </a:fld>
            <a:endParaRPr lang="en-US"/>
          </a:p>
        </p:txBody>
      </p:sp>
      <p:sp>
        <p:nvSpPr>
          <p:cNvPr id="3" name="Footer Placeholder 2"/>
          <p:cNvSpPr>
            <a:spLocks noGrp="1"/>
          </p:cNvSpPr>
          <p:nvPr>
            <p:ph type="ftr" sz="quarter" idx="11"/>
          </p:nvPr>
        </p:nvSpPr>
        <p:spPr>
          <a:xfrm>
            <a:off x="5791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782652CB-F8DA-C34A-AA91-2C10369BFC37}" type="slidenum">
              <a:rPr lang="en-US" smtClean="0"/>
              <a:pPr/>
              <a:t>‹#›</a:t>
            </a:fld>
            <a:endParaRPr lang="en-US" sz="1000"/>
          </a:p>
        </p:txBody>
      </p:sp>
    </p:spTree>
    <p:extLst>
      <p:ext uri="{BB962C8B-B14F-4D97-AF65-F5344CB8AC3E}">
        <p14:creationId xmlns:p14="http://schemas.microsoft.com/office/powerpoint/2010/main" val="1180841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B2AA546-636B-4E4A-976C-4B294032FE20}" type="datetimeFigureOut">
              <a:rPr lang="en-US" smtClean="0"/>
              <a:t>7/11/12</a:t>
            </a:fld>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1398A76-159F-AA49-A19C-A43F96D1C3E7}" type="slidenum">
              <a:rPr lang="en-US" smtClean="0"/>
              <a:pPr/>
              <a:t>‹#›</a:t>
            </a:fld>
            <a:endParaRPr lang="en-US" sz="1000"/>
          </a:p>
        </p:txBody>
      </p:sp>
    </p:spTree>
    <p:extLst>
      <p:ext uri="{BB962C8B-B14F-4D97-AF65-F5344CB8AC3E}">
        <p14:creationId xmlns:p14="http://schemas.microsoft.com/office/powerpoint/2010/main" val="3019836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B2AA546-636B-4E4A-976C-4B294032FE20}" type="datetimeFigureOut">
              <a:rPr lang="en-US" smtClean="0"/>
              <a:t>7/11/12</a:t>
            </a:fld>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B204B5B-F190-A445-A5C6-8F960E918BD9}" type="slidenum">
              <a:rPr lang="en-US" smtClean="0"/>
              <a:pPr/>
              <a:t>‹#›</a:t>
            </a:fld>
            <a:endParaRPr lang="en-US" sz="1000"/>
          </a:p>
        </p:txBody>
      </p:sp>
    </p:spTree>
    <p:extLst>
      <p:ext uri="{BB962C8B-B14F-4D97-AF65-F5344CB8AC3E}">
        <p14:creationId xmlns:p14="http://schemas.microsoft.com/office/powerpoint/2010/main" val="25126964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Continuous Integration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976208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successful build?</a:t>
            </a:r>
            <a:endParaRPr lang="en-US" dirty="0"/>
          </a:p>
        </p:txBody>
      </p:sp>
      <p:sp>
        <p:nvSpPr>
          <p:cNvPr id="3" name="Content Placeholder 2"/>
          <p:cNvSpPr>
            <a:spLocks noGrp="1"/>
          </p:cNvSpPr>
          <p:nvPr>
            <p:ph idx="1"/>
          </p:nvPr>
        </p:nvSpPr>
        <p:spPr/>
        <p:txBody>
          <a:bodyPr/>
          <a:lstStyle/>
          <a:p>
            <a:pPr marL="355600" indent="-355600"/>
            <a:r>
              <a:rPr lang="en-US" dirty="0"/>
              <a:t>All the latest sources are checked out of the configuration management system </a:t>
            </a:r>
          </a:p>
          <a:p>
            <a:pPr marL="355600" indent="-355600"/>
            <a:r>
              <a:rPr lang="en-US" dirty="0"/>
              <a:t>Every file is compiled from scratch </a:t>
            </a:r>
          </a:p>
          <a:p>
            <a:pPr marL="355600" indent="-355600"/>
            <a:r>
              <a:rPr lang="en-US" dirty="0" smtClean="0"/>
              <a:t>The </a:t>
            </a:r>
            <a:r>
              <a:rPr lang="en-US" dirty="0"/>
              <a:t>resulting </a:t>
            </a:r>
            <a:r>
              <a:rPr lang="en-US" dirty="0" smtClean="0"/>
              <a:t>compiled code is </a:t>
            </a:r>
            <a:r>
              <a:rPr lang="en-US" dirty="0"/>
              <a:t>put into </a:t>
            </a:r>
            <a:r>
              <a:rPr lang="en-US" dirty="0" smtClean="0"/>
              <a:t>binaries </a:t>
            </a:r>
            <a:endParaRPr lang="en-US" dirty="0"/>
          </a:p>
          <a:p>
            <a:pPr marL="355600" indent="-355600"/>
            <a:r>
              <a:rPr lang="en-US" dirty="0"/>
              <a:t>The system is started and suite of tests is run against the </a:t>
            </a:r>
            <a:r>
              <a:rPr lang="en-US" dirty="0" smtClean="0"/>
              <a:t>system</a:t>
            </a:r>
            <a:endParaRPr lang="en-US" dirty="0"/>
          </a:p>
        </p:txBody>
      </p:sp>
    </p:spTree>
    <p:extLst>
      <p:ext uri="{BB962C8B-B14F-4D97-AF65-F5344CB8AC3E}">
        <p14:creationId xmlns:p14="http://schemas.microsoft.com/office/powerpoint/2010/main" val="3074190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p>
        </p:txBody>
      </p:sp>
      <p:sp>
        <p:nvSpPr>
          <p:cNvPr id="3" name="Content Placeholder 2"/>
          <p:cNvSpPr>
            <a:spLocks noGrp="1"/>
          </p:cNvSpPr>
          <p:nvPr>
            <p:ph idx="1"/>
          </p:nvPr>
        </p:nvSpPr>
        <p:spPr/>
        <p:txBody>
          <a:bodyPr/>
          <a:lstStyle/>
          <a:p>
            <a:pPr marL="0" indent="0">
              <a:buNone/>
            </a:pPr>
            <a:r>
              <a:rPr lang="en-US" b="1" dirty="0" smtClean="0"/>
              <a:t>Smells</a:t>
            </a:r>
          </a:p>
          <a:p>
            <a:pPr marL="355600" indent="-355600"/>
            <a:r>
              <a:rPr lang="en-US" dirty="0" smtClean="0"/>
              <a:t>Too </a:t>
            </a:r>
            <a:r>
              <a:rPr lang="en-US" dirty="0"/>
              <a:t>many red builds </a:t>
            </a:r>
          </a:p>
          <a:p>
            <a:pPr marL="355600" indent="-355600"/>
            <a:r>
              <a:rPr lang="en-US" dirty="0" smtClean="0"/>
              <a:t>Long-running builds</a:t>
            </a:r>
            <a:endParaRPr lang="en-US" dirty="0"/>
          </a:p>
        </p:txBody>
      </p:sp>
    </p:spTree>
    <p:extLst>
      <p:ext uri="{BB962C8B-B14F-4D97-AF65-F5344CB8AC3E}">
        <p14:creationId xmlns:p14="http://schemas.microsoft.com/office/powerpoint/2010/main" val="2782014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idx="1"/>
          </p:nvPr>
        </p:nvSpPr>
        <p:spPr/>
        <p:txBody>
          <a:bodyPr/>
          <a:lstStyle/>
          <a:p>
            <a:r>
              <a:rPr lang="en-US" dirty="0" smtClean="0"/>
              <a:t>Merging is a nightmare – why?</a:t>
            </a:r>
          </a:p>
          <a:p>
            <a:r>
              <a:rPr lang="en-US" dirty="0" smtClean="0"/>
              <a:t>To branch or not to branch?</a:t>
            </a:r>
          </a:p>
          <a:p>
            <a:r>
              <a:rPr lang="en-US" dirty="0" smtClean="0"/>
              <a:t>Definition of done</a:t>
            </a:r>
          </a:p>
          <a:p>
            <a:r>
              <a:rPr lang="en-US" dirty="0" smtClean="0"/>
              <a:t>Code metrics</a:t>
            </a:r>
            <a:endParaRPr lang="en-US" dirty="0"/>
          </a:p>
        </p:txBody>
      </p:sp>
    </p:spTree>
    <p:extLst>
      <p:ext uri="{BB962C8B-B14F-4D97-AF65-F5344CB8AC3E}">
        <p14:creationId xmlns:p14="http://schemas.microsoft.com/office/powerpoint/2010/main" val="1091314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 and Deployment</a:t>
            </a:r>
            <a:endParaRPr lang="en-US" dirty="0"/>
          </a:p>
        </p:txBody>
      </p:sp>
      <p:pic>
        <p:nvPicPr>
          <p:cNvPr id="5" name="Picture 4"/>
          <p:cNvPicPr>
            <a:picLocks noChangeAspect="1"/>
          </p:cNvPicPr>
          <p:nvPr/>
        </p:nvPicPr>
        <p:blipFill>
          <a:blip r:embed="rId2"/>
          <a:stretch>
            <a:fillRect/>
          </a:stretch>
        </p:blipFill>
        <p:spPr>
          <a:xfrm>
            <a:off x="323528" y="1689100"/>
            <a:ext cx="8571736" cy="3900140"/>
          </a:xfrm>
          <a:prstGeom prst="rect">
            <a:avLst/>
          </a:prstGeom>
        </p:spPr>
      </p:pic>
    </p:spTree>
    <p:extLst>
      <p:ext uri="{BB962C8B-B14F-4D97-AF65-F5344CB8AC3E}">
        <p14:creationId xmlns:p14="http://schemas.microsoft.com/office/powerpoint/2010/main" val="3950972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#8</a:t>
            </a:r>
            <a:endParaRPr lang="en-US" dirty="0"/>
          </a:p>
        </p:txBody>
      </p:sp>
      <p:sp>
        <p:nvSpPr>
          <p:cNvPr id="3" name="Content Placeholder 2"/>
          <p:cNvSpPr>
            <a:spLocks noGrp="1"/>
          </p:cNvSpPr>
          <p:nvPr>
            <p:ph idx="1"/>
          </p:nvPr>
        </p:nvSpPr>
        <p:spPr/>
        <p:txBody>
          <a:bodyPr/>
          <a:lstStyle/>
          <a:p>
            <a:pPr>
              <a:buNone/>
            </a:pPr>
            <a:r>
              <a:rPr lang="en-US" dirty="0"/>
              <a:t>As a sales manager</a:t>
            </a:r>
          </a:p>
          <a:p>
            <a:pPr>
              <a:buNone/>
            </a:pPr>
            <a:endParaRPr lang="en-US" dirty="0"/>
          </a:p>
          <a:p>
            <a:pPr>
              <a:buNone/>
            </a:pPr>
            <a:r>
              <a:rPr lang="en-US" dirty="0"/>
              <a:t>I want to allow a free regular movie when the customer has 5 frequent renter points</a:t>
            </a:r>
          </a:p>
          <a:p>
            <a:pPr>
              <a:buNone/>
            </a:pPr>
            <a:endParaRPr lang="en-US" dirty="0"/>
          </a:p>
          <a:p>
            <a:pPr>
              <a:buNone/>
            </a:pPr>
            <a:r>
              <a:rPr lang="en-US" dirty="0"/>
              <a:t>So that I can encourage repeat </a:t>
            </a:r>
            <a:r>
              <a:rPr lang="en-US" dirty="0" smtClean="0"/>
              <a:t>customer</a:t>
            </a:r>
            <a:endParaRPr lang="en-US" dirty="0"/>
          </a:p>
        </p:txBody>
      </p:sp>
      <p:sp>
        <p:nvSpPr>
          <p:cNvPr id="4" name="Slide Number Placeholder 3"/>
          <p:cNvSpPr>
            <a:spLocks noGrp="1"/>
          </p:cNvSpPr>
          <p:nvPr>
            <p:ph type="sldNum" sz="quarter" idx="4294967295"/>
          </p:nvPr>
        </p:nvSpPr>
        <p:spPr>
          <a:xfrm>
            <a:off x="7010400" y="6472238"/>
            <a:ext cx="2133600" cy="188912"/>
          </a:xfrm>
          <a:prstGeom prst="rect">
            <a:avLst/>
          </a:prstGeom>
        </p:spPr>
        <p:txBody>
          <a:bodyPr/>
          <a:lstStyle/>
          <a:p>
            <a:fld id="{9F379AED-0546-544E-9D19-D1214CAEAC35}" type="slidenum">
              <a:rPr lang="en-US" smtClean="0"/>
              <a:pPr/>
              <a:t>14</a:t>
            </a:fld>
            <a:endParaRPr lang="en-US" sz="1000"/>
          </a:p>
        </p:txBody>
      </p:sp>
    </p:spTree>
    <p:extLst>
      <p:ext uri="{BB962C8B-B14F-4D97-AF65-F5344CB8AC3E}">
        <p14:creationId xmlns:p14="http://schemas.microsoft.com/office/powerpoint/2010/main" val="38701319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Continuous Delivery</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9680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Continuous Delivery</a:t>
            </a:r>
            <a:endParaRPr lang="en-US" sz="2000" b="0" i="1" dirty="0">
              <a:solidFill>
                <a:schemeClr val="tx1"/>
              </a:solidFill>
            </a:endParaRPr>
          </a:p>
        </p:txBody>
      </p:sp>
      <p:sp>
        <p:nvSpPr>
          <p:cNvPr id="2" name="Content Placeholder 1"/>
          <p:cNvSpPr>
            <a:spLocks noGrp="1"/>
          </p:cNvSpPr>
          <p:nvPr>
            <p:ph idx="1"/>
          </p:nvPr>
        </p:nvSpPr>
        <p:spPr/>
        <p:txBody>
          <a:bodyPr/>
          <a:lstStyle/>
          <a:p>
            <a:pPr lvl="0"/>
            <a:r>
              <a:rPr lang="en-US" kern="0" dirty="0">
                <a:solidFill>
                  <a:srgbClr val="292929"/>
                </a:solidFill>
                <a:ea typeface="Arial" pitchFamily="21" charset="0"/>
              </a:rPr>
              <a:t>Traditional approach to delivery</a:t>
            </a:r>
          </a:p>
          <a:p>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636912"/>
            <a:ext cx="8172400" cy="1994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Tree>
    <p:extLst>
      <p:ext uri="{BB962C8B-B14F-4D97-AF65-F5344CB8AC3E}">
        <p14:creationId xmlns:p14="http://schemas.microsoft.com/office/powerpoint/2010/main" val="40497322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Continuous Delivery</a:t>
            </a:r>
            <a:endParaRPr lang="en-US" sz="2000" b="0" i="1" dirty="0">
              <a:solidFill>
                <a:schemeClr val="tx1"/>
              </a:solidFill>
            </a:endParaRPr>
          </a:p>
        </p:txBody>
      </p:sp>
      <p:sp>
        <p:nvSpPr>
          <p:cNvPr id="3" name="Slide Number Placeholder 2"/>
          <p:cNvSpPr>
            <a:spLocks noGrp="1"/>
          </p:cNvSpPr>
          <p:nvPr>
            <p:ph type="sldNum" sz="quarter" idx="12"/>
          </p:nvPr>
        </p:nvSpPr>
        <p:spPr/>
        <p:txBody>
          <a:bodyPr/>
          <a:lstStyle/>
          <a:p>
            <a:fld id="{DBF93456-1E22-C641-A4C5-062692281B3E}" type="slidenum">
              <a:rPr lang="en-US" smtClean="0"/>
              <a:pPr/>
              <a:t>17</a:t>
            </a:fld>
            <a:endParaRPr lang="en-US" sz="1000"/>
          </a:p>
        </p:txBody>
      </p:sp>
      <p:sp>
        <p:nvSpPr>
          <p:cNvPr id="5" name="Text Placeholder 5"/>
          <p:cNvSpPr txBox="1">
            <a:spLocks/>
          </p:cNvSpPr>
          <p:nvPr/>
        </p:nvSpPr>
        <p:spPr bwMode="auto">
          <a:xfrm>
            <a:off x="457200" y="1306513"/>
            <a:ext cx="8229600" cy="446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lang="en-US" sz="2800" kern="0" dirty="0" smtClean="0">
                <a:latin typeface="+mn-lt"/>
                <a:cs typeface="+mn-cs"/>
              </a:rPr>
              <a:t>The ideal approach to delivery</a:t>
            </a:r>
            <a:endParaRPr kumimoji="0" lang="en-US" sz="2800" i="0" u="none" strike="noStrike" kern="0" cap="none" spc="0" normalizeH="0" baseline="0" noProof="0" dirty="0">
              <a:ln>
                <a:noFill/>
              </a:ln>
              <a:solidFill>
                <a:srgbClr val="292929"/>
              </a:solidFill>
              <a:effectLst/>
              <a:uLnTx/>
              <a:uFillTx/>
              <a:latin typeface="+mn-lt"/>
              <a:cs typeface="+mn-cs"/>
            </a:endParaRPr>
          </a:p>
        </p:txBody>
      </p:sp>
      <p:pic>
        <p:nvPicPr>
          <p:cNvPr id="10" name="Picture 9"/>
          <p:cNvPicPr>
            <a:picLocks noChangeAspect="1"/>
          </p:cNvPicPr>
          <p:nvPr/>
        </p:nvPicPr>
        <p:blipFill>
          <a:blip r:embed="rId3"/>
          <a:stretch>
            <a:fillRect/>
          </a:stretch>
        </p:blipFill>
        <p:spPr>
          <a:xfrm>
            <a:off x="539552" y="2060848"/>
            <a:ext cx="6468005" cy="2299320"/>
          </a:xfrm>
          <a:prstGeom prst="rect">
            <a:avLst/>
          </a:prstGeom>
        </p:spPr>
      </p:pic>
    </p:spTree>
    <p:extLst>
      <p:ext uri="{BB962C8B-B14F-4D97-AF65-F5344CB8AC3E}">
        <p14:creationId xmlns:p14="http://schemas.microsoft.com/office/powerpoint/2010/main" val="40252795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a:t>
            </a:r>
            <a:r>
              <a:rPr lang="en-US" dirty="0" smtClean="0"/>
              <a:t>Delivery</a:t>
            </a:r>
            <a:endParaRPr lang="en-US" dirty="0"/>
          </a:p>
        </p:txBody>
      </p:sp>
      <p:sp>
        <p:nvSpPr>
          <p:cNvPr id="3" name="Content Placeholder 2"/>
          <p:cNvSpPr>
            <a:spLocks noGrp="1"/>
          </p:cNvSpPr>
          <p:nvPr>
            <p:ph idx="1"/>
          </p:nvPr>
        </p:nvSpPr>
        <p:spPr/>
        <p:txBody>
          <a:bodyPr>
            <a:normAutofit fontScale="92500" lnSpcReduction="10000"/>
          </a:bodyPr>
          <a:lstStyle/>
          <a:p>
            <a:pPr marL="0" lvl="0" indent="0" eaLnBrk="0" hangingPunct="0">
              <a:buNone/>
              <a:defRPr/>
            </a:pPr>
            <a:r>
              <a:rPr lang="en-US" b="1" dirty="0"/>
              <a:t>Principles</a:t>
            </a:r>
          </a:p>
          <a:p>
            <a:pPr lvl="1"/>
            <a:r>
              <a:rPr lang="en-US" dirty="0"/>
              <a:t>Create a repeatable process for releasing software</a:t>
            </a:r>
          </a:p>
          <a:p>
            <a:pPr lvl="1"/>
            <a:r>
              <a:rPr lang="en-US" dirty="0"/>
              <a:t>Automate almost everything</a:t>
            </a:r>
          </a:p>
          <a:p>
            <a:pPr lvl="1"/>
            <a:r>
              <a:rPr lang="en-US" dirty="0"/>
              <a:t>Keep everything in version control</a:t>
            </a:r>
          </a:p>
          <a:p>
            <a:pPr lvl="1"/>
            <a:r>
              <a:rPr lang="en-US" dirty="0"/>
              <a:t>If it hurts, do it more often, and bring the pain forward</a:t>
            </a:r>
          </a:p>
          <a:p>
            <a:pPr lvl="1"/>
            <a:r>
              <a:rPr lang="en-US" dirty="0"/>
              <a:t>Build quality in (Deming)</a:t>
            </a:r>
          </a:p>
          <a:p>
            <a:pPr lvl="1"/>
            <a:r>
              <a:rPr lang="en-US" dirty="0"/>
              <a:t>Done means released</a:t>
            </a:r>
          </a:p>
          <a:p>
            <a:pPr lvl="1"/>
            <a:r>
              <a:rPr lang="en-US" dirty="0"/>
              <a:t>Everybody is responsible for delivery</a:t>
            </a:r>
          </a:p>
          <a:p>
            <a:pPr lvl="1"/>
            <a:r>
              <a:rPr lang="en-US" dirty="0"/>
              <a:t>Continuous improvement</a:t>
            </a:r>
          </a:p>
          <a:p>
            <a:pPr marL="0" indent="0">
              <a:buNone/>
            </a:pPr>
            <a:endParaRPr lang="en-US" dirty="0"/>
          </a:p>
        </p:txBody>
      </p:sp>
    </p:spTree>
    <p:extLst>
      <p:ext uri="{BB962C8B-B14F-4D97-AF65-F5344CB8AC3E}">
        <p14:creationId xmlns:p14="http://schemas.microsoft.com/office/powerpoint/2010/main" val="307848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Deployment Pipeline</a:t>
            </a:r>
            <a:endParaRPr lang="en-US" sz="2000" b="0" i="1" dirty="0">
              <a:solidFill>
                <a:schemeClr val="tx1"/>
              </a:solidFill>
            </a:endParaRPr>
          </a:p>
        </p:txBody>
      </p:sp>
      <p:pic>
        <p:nvPicPr>
          <p:cNvPr id="6" name="Picture 5"/>
          <p:cNvPicPr>
            <a:picLocks noChangeAspect="1"/>
          </p:cNvPicPr>
          <p:nvPr/>
        </p:nvPicPr>
        <p:blipFill>
          <a:blip r:embed="rId3"/>
          <a:stretch>
            <a:fillRect/>
          </a:stretch>
        </p:blipFill>
        <p:spPr>
          <a:xfrm>
            <a:off x="1549400" y="1524000"/>
            <a:ext cx="6304811" cy="4497288"/>
          </a:xfrm>
          <a:prstGeom prst="rect">
            <a:avLst/>
          </a:prstGeom>
        </p:spPr>
      </p:pic>
    </p:spTree>
    <p:extLst>
      <p:ext uri="{BB962C8B-B14F-4D97-AF65-F5344CB8AC3E}">
        <p14:creationId xmlns:p14="http://schemas.microsoft.com/office/powerpoint/2010/main" val="54638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Why Continuous Integration?</a:t>
            </a:r>
            <a:endParaRPr lang="en-US" sz="2000" b="0" i="1" dirty="0">
              <a:solidFill>
                <a:schemeClr val="tx1"/>
              </a:solidFill>
            </a:endParaRPr>
          </a:p>
        </p:txBody>
      </p:sp>
      <p:sp>
        <p:nvSpPr>
          <p:cNvPr id="2" name="Content Placeholder 1"/>
          <p:cNvSpPr>
            <a:spLocks noGrp="1"/>
          </p:cNvSpPr>
          <p:nvPr>
            <p:ph idx="1"/>
          </p:nvPr>
        </p:nvSpPr>
        <p:spPr/>
        <p:txBody>
          <a:bodyPr/>
          <a:lstStyle/>
          <a:p>
            <a:pPr algn="ctr">
              <a:buNone/>
            </a:pPr>
            <a:r>
              <a:rPr lang="en-US" dirty="0"/>
              <a:t>“The key is to automate absolutely everything and run the process so often that integration errors are found quickly.” </a:t>
            </a:r>
          </a:p>
          <a:p>
            <a:pPr algn="ctr">
              <a:spcBef>
                <a:spcPts val="2472"/>
              </a:spcBef>
              <a:buNone/>
            </a:pPr>
            <a:r>
              <a:rPr lang="en-US" i="1" dirty="0">
                <a:solidFill>
                  <a:schemeClr val="bg2">
                    <a:lumMod val="75000"/>
                  </a:schemeClr>
                </a:solidFill>
              </a:rPr>
              <a:t>Martin Fowler</a:t>
            </a:r>
          </a:p>
          <a:p>
            <a:pPr algn="ctr">
              <a:spcBef>
                <a:spcPts val="2472"/>
              </a:spcBef>
              <a:buNone/>
            </a:pPr>
            <a:r>
              <a:rPr lang="en-US" sz="2000" i="1" dirty="0">
                <a:solidFill>
                  <a:schemeClr val="bg2">
                    <a:lumMod val="75000"/>
                  </a:schemeClr>
                </a:solidFill>
              </a:rPr>
              <a:t>--</a:t>
            </a:r>
            <a:r>
              <a:rPr lang="en-US" sz="2000" i="1" dirty="0">
                <a:solidFill>
                  <a:srgbClr val="606060"/>
                </a:solidFill>
              </a:rPr>
              <a:t>http://</a:t>
            </a:r>
            <a:r>
              <a:rPr lang="en-US" sz="2000" i="1" dirty="0" err="1">
                <a:solidFill>
                  <a:srgbClr val="606060"/>
                </a:solidFill>
              </a:rPr>
              <a:t>martinfowler.com</a:t>
            </a:r>
            <a:r>
              <a:rPr lang="en-US" sz="2000" i="1" dirty="0">
                <a:solidFill>
                  <a:srgbClr val="606060"/>
                </a:solidFill>
              </a:rPr>
              <a:t>/articles/</a:t>
            </a:r>
            <a:r>
              <a:rPr lang="en-US" sz="2000" i="1" dirty="0" err="1">
                <a:solidFill>
                  <a:srgbClr val="606060"/>
                </a:solidFill>
              </a:rPr>
              <a:t>originalContinuousIntegration.html</a:t>
            </a:r>
            <a:endParaRPr lang="en-US" sz="2000" i="1" dirty="0">
              <a:solidFill>
                <a:srgbClr val="606060"/>
              </a:solidFill>
            </a:endParaRPr>
          </a:p>
          <a:p>
            <a:pPr marL="0" indent="0">
              <a:buNone/>
            </a:pPr>
            <a:endParaRPr lang="en-US" dirty="0"/>
          </a:p>
        </p:txBody>
      </p:sp>
      <p:sp>
        <p:nvSpPr>
          <p:cNvPr id="5" name="Text Placeholder 5"/>
          <p:cNvSpPr txBox="1">
            <a:spLocks/>
          </p:cNvSpPr>
          <p:nvPr/>
        </p:nvSpPr>
        <p:spPr bwMode="auto">
          <a:xfrm>
            <a:off x="457200" y="1306513"/>
            <a:ext cx="8229600" cy="446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eaLnBrk="0" hangingPunct="0">
              <a:buNone/>
            </a:pPr>
            <a:endParaRPr kumimoji="0" lang="en-US" sz="2400" b="1" i="0" u="none" strike="noStrike" kern="0" cap="none" spc="0" normalizeH="0" baseline="0" noProof="0" dirty="0">
              <a:ln>
                <a:noFill/>
              </a:ln>
              <a:solidFill>
                <a:srgbClr val="292929"/>
              </a:solidFill>
              <a:effectLst/>
              <a:uLnTx/>
              <a:uFillTx/>
              <a:latin typeface="+mn-lt"/>
              <a:cs typeface="+mn-cs"/>
            </a:endParaRPr>
          </a:p>
        </p:txBody>
      </p:sp>
    </p:spTree>
    <p:extLst>
      <p:ext uri="{BB962C8B-B14F-4D97-AF65-F5344CB8AC3E}">
        <p14:creationId xmlns:p14="http://schemas.microsoft.com/office/powerpoint/2010/main" val="20682491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Deployment Pipeline</a:t>
            </a:r>
            <a:endParaRPr lang="en-US" sz="2000" b="0" i="1" dirty="0">
              <a:solidFill>
                <a:schemeClr val="tx1"/>
              </a:solidFill>
            </a:endParaRPr>
          </a:p>
        </p:txBody>
      </p:sp>
      <p:pic>
        <p:nvPicPr>
          <p:cNvPr id="6" name="Picture 5"/>
          <p:cNvPicPr>
            <a:picLocks noChangeAspect="1"/>
          </p:cNvPicPr>
          <p:nvPr/>
        </p:nvPicPr>
        <p:blipFill>
          <a:blip r:embed="rId3"/>
          <a:stretch>
            <a:fillRect/>
          </a:stretch>
        </p:blipFill>
        <p:spPr>
          <a:xfrm>
            <a:off x="1043608" y="1556792"/>
            <a:ext cx="6977777" cy="4488408"/>
          </a:xfrm>
          <a:prstGeom prst="rect">
            <a:avLst/>
          </a:prstGeom>
        </p:spPr>
      </p:pic>
    </p:spTree>
    <p:extLst>
      <p:ext uri="{BB962C8B-B14F-4D97-AF65-F5344CB8AC3E}">
        <p14:creationId xmlns:p14="http://schemas.microsoft.com/office/powerpoint/2010/main" val="1384441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a:t>
            </a:r>
            <a:r>
              <a:rPr lang="en-US" dirty="0" smtClean="0"/>
              <a:t>Delivery</a:t>
            </a:r>
            <a:endParaRPr lang="en-US" dirty="0"/>
          </a:p>
        </p:txBody>
      </p:sp>
      <p:sp>
        <p:nvSpPr>
          <p:cNvPr id="3" name="Content Placeholder 2"/>
          <p:cNvSpPr>
            <a:spLocks noGrp="1"/>
          </p:cNvSpPr>
          <p:nvPr>
            <p:ph idx="1"/>
          </p:nvPr>
        </p:nvSpPr>
        <p:spPr/>
        <p:txBody>
          <a:bodyPr/>
          <a:lstStyle/>
          <a:p>
            <a:pPr marL="0" lvl="0" indent="0" eaLnBrk="0" hangingPunct="0">
              <a:buNone/>
              <a:defRPr/>
            </a:pPr>
            <a:r>
              <a:rPr lang="en-US" b="1" dirty="0"/>
              <a:t>Stages and environments</a:t>
            </a:r>
          </a:p>
          <a:p>
            <a:pPr lvl="1"/>
            <a:r>
              <a:rPr lang="en-US" dirty="0"/>
              <a:t>Commit stage</a:t>
            </a:r>
          </a:p>
          <a:p>
            <a:pPr lvl="1"/>
            <a:r>
              <a:rPr lang="en-US" dirty="0"/>
              <a:t>Acceptance stage</a:t>
            </a:r>
          </a:p>
          <a:p>
            <a:pPr lvl="1"/>
            <a:r>
              <a:rPr lang="en-US" dirty="0"/>
              <a:t>Manual stages</a:t>
            </a:r>
          </a:p>
          <a:p>
            <a:pPr lvl="1"/>
            <a:r>
              <a:rPr lang="en-US" dirty="0"/>
              <a:t>Deployment stages</a:t>
            </a:r>
          </a:p>
          <a:p>
            <a:pPr marL="0" indent="0">
              <a:buNone/>
            </a:pPr>
            <a:endParaRPr lang="en-US" dirty="0"/>
          </a:p>
        </p:txBody>
      </p:sp>
    </p:spTree>
    <p:extLst>
      <p:ext uri="{BB962C8B-B14F-4D97-AF65-F5344CB8AC3E}">
        <p14:creationId xmlns:p14="http://schemas.microsoft.com/office/powerpoint/2010/main" val="1425612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a:t>
            </a:r>
            <a:r>
              <a:rPr lang="en-US" smtClean="0"/>
              <a:t>Delivery with Go</a:t>
            </a:r>
            <a:endParaRPr lang="en-US" dirty="0"/>
          </a:p>
        </p:txBody>
      </p:sp>
      <p:pic>
        <p:nvPicPr>
          <p:cNvPr id="6" name="Content Placeholder 5"/>
          <p:cNvPicPr>
            <a:picLocks noGrp="1" noChangeAspect="1"/>
          </p:cNvPicPr>
          <p:nvPr>
            <p:ph idx="1"/>
          </p:nvPr>
        </p:nvPicPr>
        <p:blipFill>
          <a:blip r:embed="rId2"/>
          <a:srcRect t="-29522" b="-29522"/>
          <a:stretch>
            <a:fillRect/>
          </a:stretch>
        </p:blipFill>
        <p:spPr>
          <a:xfrm>
            <a:off x="755576" y="2132856"/>
            <a:ext cx="6964820" cy="4365104"/>
          </a:xfrm>
        </p:spPr>
      </p:pic>
      <p:pic>
        <p:nvPicPr>
          <p:cNvPr id="7" name="Picture 6"/>
          <p:cNvPicPr>
            <a:picLocks noChangeAspect="1"/>
          </p:cNvPicPr>
          <p:nvPr/>
        </p:nvPicPr>
        <p:blipFill>
          <a:blip r:embed="rId3"/>
          <a:stretch>
            <a:fillRect/>
          </a:stretch>
        </p:blipFill>
        <p:spPr>
          <a:xfrm>
            <a:off x="4499992" y="1196752"/>
            <a:ext cx="3293492" cy="2621097"/>
          </a:xfrm>
          <a:prstGeom prst="rect">
            <a:avLst/>
          </a:prstGeom>
        </p:spPr>
      </p:pic>
    </p:spTree>
    <p:extLst>
      <p:ext uri="{BB962C8B-B14F-4D97-AF65-F5344CB8AC3E}">
        <p14:creationId xmlns:p14="http://schemas.microsoft.com/office/powerpoint/2010/main" val="692603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a:t>
            </a:r>
            <a:r>
              <a:rPr lang="en-US" dirty="0" smtClean="0"/>
              <a:t>Delivery</a:t>
            </a:r>
            <a:endParaRPr lang="en-US" dirty="0"/>
          </a:p>
        </p:txBody>
      </p:sp>
      <p:sp>
        <p:nvSpPr>
          <p:cNvPr id="3" name="Content Placeholder 2"/>
          <p:cNvSpPr>
            <a:spLocks noGrp="1"/>
          </p:cNvSpPr>
          <p:nvPr>
            <p:ph idx="1"/>
          </p:nvPr>
        </p:nvSpPr>
        <p:spPr/>
        <p:txBody>
          <a:bodyPr/>
          <a:lstStyle/>
          <a:p>
            <a:pPr marL="0" lvl="0" indent="0" eaLnBrk="0" hangingPunct="0">
              <a:buNone/>
              <a:defRPr/>
            </a:pPr>
            <a:r>
              <a:rPr lang="en-US" b="1" dirty="0"/>
              <a:t>Practices</a:t>
            </a:r>
          </a:p>
          <a:p>
            <a:pPr lvl="1"/>
            <a:r>
              <a:rPr lang="en-US" dirty="0"/>
              <a:t>B</a:t>
            </a:r>
            <a:r>
              <a:rPr lang="en-US" dirty="0" smtClean="0"/>
              <a:t>uild </a:t>
            </a:r>
            <a:r>
              <a:rPr lang="en-US" dirty="0"/>
              <a:t>your </a:t>
            </a:r>
            <a:r>
              <a:rPr lang="en-US" dirty="0" smtClean="0"/>
              <a:t>binaries only </a:t>
            </a:r>
            <a:r>
              <a:rPr lang="en-US" i="1" dirty="0"/>
              <a:t>once</a:t>
            </a:r>
            <a:endParaRPr lang="en-US" dirty="0"/>
          </a:p>
          <a:p>
            <a:pPr lvl="1"/>
            <a:r>
              <a:rPr lang="en-US" dirty="0"/>
              <a:t>Deploy the same way to </a:t>
            </a:r>
            <a:r>
              <a:rPr lang="en-US" i="1" dirty="0"/>
              <a:t>every environment</a:t>
            </a:r>
            <a:endParaRPr lang="en-US" dirty="0"/>
          </a:p>
          <a:p>
            <a:pPr lvl="1"/>
            <a:r>
              <a:rPr lang="en-US" dirty="0"/>
              <a:t>Smoke test your deployments</a:t>
            </a:r>
          </a:p>
          <a:p>
            <a:pPr lvl="1"/>
            <a:r>
              <a:rPr lang="en-US" dirty="0"/>
              <a:t>Keep your environments similar</a:t>
            </a:r>
          </a:p>
          <a:p>
            <a:pPr lvl="1"/>
            <a:r>
              <a:rPr lang="en-US" dirty="0"/>
              <a:t>If anything fails, stop the line</a:t>
            </a:r>
          </a:p>
          <a:p>
            <a:endParaRPr lang="en-US" dirty="0"/>
          </a:p>
        </p:txBody>
      </p:sp>
    </p:spTree>
    <p:extLst>
      <p:ext uri="{BB962C8B-B14F-4D97-AF65-F5344CB8AC3E}">
        <p14:creationId xmlns:p14="http://schemas.microsoft.com/office/powerpoint/2010/main" val="1226435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a:t>
            </a:r>
            <a:r>
              <a:rPr lang="en-US" dirty="0" smtClean="0"/>
              <a:t>Delivery</a:t>
            </a:r>
            <a:endParaRPr lang="en-US" dirty="0"/>
          </a:p>
        </p:txBody>
      </p:sp>
      <p:sp>
        <p:nvSpPr>
          <p:cNvPr id="3" name="Content Placeholder 2"/>
          <p:cNvSpPr>
            <a:spLocks noGrp="1"/>
          </p:cNvSpPr>
          <p:nvPr>
            <p:ph idx="1"/>
          </p:nvPr>
        </p:nvSpPr>
        <p:spPr/>
        <p:txBody>
          <a:bodyPr/>
          <a:lstStyle/>
          <a:p>
            <a:pPr marL="0" lvl="0" indent="0" eaLnBrk="0" hangingPunct="0">
              <a:buNone/>
              <a:defRPr/>
            </a:pPr>
            <a:r>
              <a:rPr lang="en-US" b="1" dirty="0"/>
              <a:t>Continuous </a:t>
            </a:r>
            <a:r>
              <a:rPr lang="en-US" b="1" i="1" dirty="0" smtClean="0"/>
              <a:t>Deployment</a:t>
            </a:r>
            <a:endParaRPr lang="en-US" b="1" i="1" dirty="0"/>
          </a:p>
          <a:p>
            <a:pPr lvl="1"/>
            <a:r>
              <a:rPr lang="en-US" dirty="0"/>
              <a:t>Deploying every good build to production</a:t>
            </a:r>
          </a:p>
          <a:p>
            <a:pPr lvl="1"/>
            <a:r>
              <a:rPr lang="en-US" dirty="0"/>
              <a:t>Automation must exist end-to-end</a:t>
            </a:r>
          </a:p>
          <a:p>
            <a:pPr lvl="1"/>
            <a:r>
              <a:rPr lang="en-US" dirty="0"/>
              <a:t>Reduces the risk of each individual deployment</a:t>
            </a:r>
          </a:p>
          <a:p>
            <a:endParaRPr lang="en-US" dirty="0"/>
          </a:p>
        </p:txBody>
      </p:sp>
      <p:pic>
        <p:nvPicPr>
          <p:cNvPr id="5" name="Picture 4" descr="Screen shot 2011-07-07 at 12.28.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3726232"/>
            <a:ext cx="4536504" cy="2264348"/>
          </a:xfrm>
          <a:prstGeom prst="rect">
            <a:avLst/>
          </a:prstGeom>
        </p:spPr>
      </p:pic>
    </p:spTree>
    <p:extLst>
      <p:ext uri="{BB962C8B-B14F-4D97-AF65-F5344CB8AC3E}">
        <p14:creationId xmlns:p14="http://schemas.microsoft.com/office/powerpoint/2010/main" val="2241487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p>
        </p:txBody>
      </p:sp>
      <p:sp>
        <p:nvSpPr>
          <p:cNvPr id="3" name="Content Placeholder 2"/>
          <p:cNvSpPr>
            <a:spLocks noGrp="1"/>
          </p:cNvSpPr>
          <p:nvPr>
            <p:ph idx="1"/>
          </p:nvPr>
        </p:nvSpPr>
        <p:spPr/>
        <p:txBody>
          <a:bodyPr/>
          <a:lstStyle/>
          <a:p>
            <a:pPr lvl="0">
              <a:buNone/>
            </a:pPr>
            <a:r>
              <a:rPr lang="en-US" sz="2500" b="1" dirty="0" smtClean="0"/>
              <a:t>The Build: Backbone </a:t>
            </a:r>
            <a:r>
              <a:rPr lang="en-US" sz="2500" b="1" dirty="0"/>
              <a:t>of Agile Development </a:t>
            </a:r>
            <a:r>
              <a:rPr lang="en-US" sz="2500" b="1" dirty="0" smtClean="0"/>
              <a:t>Process</a:t>
            </a:r>
          </a:p>
          <a:p>
            <a:pPr lvl="1"/>
            <a:r>
              <a:rPr lang="en-US" dirty="0"/>
              <a:t>Drives agile process</a:t>
            </a:r>
          </a:p>
          <a:p>
            <a:pPr lvl="1"/>
            <a:r>
              <a:rPr lang="en-US" dirty="0"/>
              <a:t>Leads to quick feedback</a:t>
            </a:r>
          </a:p>
          <a:p>
            <a:pPr lvl="1"/>
            <a:r>
              <a:rPr lang="en-US" dirty="0"/>
              <a:t>Based on automation</a:t>
            </a:r>
          </a:p>
          <a:p>
            <a:pPr lvl="1"/>
            <a:r>
              <a:rPr lang="en-US" dirty="0"/>
              <a:t>Adds rigor</a:t>
            </a:r>
          </a:p>
          <a:p>
            <a:pPr lvl="1"/>
            <a:r>
              <a:rPr lang="en-US" dirty="0"/>
              <a:t>Reduces waste</a:t>
            </a:r>
          </a:p>
          <a:p>
            <a:pPr lvl="1"/>
            <a:r>
              <a:rPr lang="en-US" dirty="0"/>
              <a:t>Creates a path to production</a:t>
            </a:r>
          </a:p>
          <a:p>
            <a:pPr lvl="0">
              <a:buNone/>
            </a:pPr>
            <a:endParaRPr lang="en-US" dirty="0"/>
          </a:p>
        </p:txBody>
      </p:sp>
    </p:spTree>
    <p:extLst>
      <p:ext uri="{BB962C8B-B14F-4D97-AF65-F5344CB8AC3E}">
        <p14:creationId xmlns:p14="http://schemas.microsoft.com/office/powerpoint/2010/main" val="2616237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p>
        </p:txBody>
      </p:sp>
      <p:sp>
        <p:nvSpPr>
          <p:cNvPr id="3" name="Content Placeholder 2"/>
          <p:cNvSpPr>
            <a:spLocks noGrp="1"/>
          </p:cNvSpPr>
          <p:nvPr>
            <p:ph idx="1"/>
          </p:nvPr>
        </p:nvSpPr>
        <p:spPr/>
        <p:txBody>
          <a:bodyPr>
            <a:normAutofit fontScale="92500" lnSpcReduction="20000"/>
          </a:bodyPr>
          <a:lstStyle/>
          <a:p>
            <a:pPr lvl="0" eaLnBrk="0" hangingPunct="0">
              <a:buNone/>
            </a:pPr>
            <a:r>
              <a:rPr lang="en-US" b="1" dirty="0"/>
              <a:t>Benefits of continuous </a:t>
            </a:r>
            <a:r>
              <a:rPr lang="en-US" b="1" dirty="0" smtClean="0"/>
              <a:t>integration</a:t>
            </a:r>
          </a:p>
          <a:p>
            <a:pPr lvl="1"/>
            <a:r>
              <a:rPr lang="en-US" dirty="0"/>
              <a:t>Gives quick feedback on problems</a:t>
            </a:r>
          </a:p>
          <a:p>
            <a:pPr lvl="1"/>
            <a:r>
              <a:rPr lang="en-US" dirty="0"/>
              <a:t>Lowers cost of change</a:t>
            </a:r>
          </a:p>
          <a:p>
            <a:pPr lvl="1"/>
            <a:r>
              <a:rPr lang="en-US" dirty="0"/>
              <a:t>Gets the most out of automated testing</a:t>
            </a:r>
          </a:p>
          <a:p>
            <a:pPr lvl="1"/>
            <a:r>
              <a:rPr lang="en-US" dirty="0"/>
              <a:t>Facilitates whole-team approach</a:t>
            </a:r>
          </a:p>
          <a:p>
            <a:pPr lvl="1"/>
            <a:r>
              <a:rPr lang="en-US" dirty="0"/>
              <a:t>Tests builds and deployments using production-like processes</a:t>
            </a:r>
          </a:p>
          <a:p>
            <a:pPr lvl="1"/>
            <a:r>
              <a:rPr lang="en-US" dirty="0"/>
              <a:t>Reduces waste caused by manual integration</a:t>
            </a:r>
          </a:p>
          <a:p>
            <a:pPr lvl="1"/>
            <a:r>
              <a:rPr lang="en-US" dirty="0"/>
              <a:t>Provides a safety net so we can make changes with confidence</a:t>
            </a:r>
            <a:endParaRPr lang="en-US" b="1" dirty="0"/>
          </a:p>
        </p:txBody>
      </p:sp>
    </p:spTree>
    <p:extLst>
      <p:ext uri="{BB962C8B-B14F-4D97-AF65-F5344CB8AC3E}">
        <p14:creationId xmlns:p14="http://schemas.microsoft.com/office/powerpoint/2010/main" val="181327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p>
        </p:txBody>
      </p:sp>
      <p:sp>
        <p:nvSpPr>
          <p:cNvPr id="3" name="Content Placeholder 2"/>
          <p:cNvSpPr>
            <a:spLocks noGrp="1"/>
          </p:cNvSpPr>
          <p:nvPr>
            <p:ph idx="1"/>
          </p:nvPr>
        </p:nvSpPr>
        <p:spPr/>
        <p:txBody>
          <a:bodyPr>
            <a:normAutofit lnSpcReduction="10000"/>
          </a:bodyPr>
          <a:lstStyle/>
          <a:p>
            <a:pPr marL="0" indent="0">
              <a:buNone/>
            </a:pPr>
            <a:r>
              <a:rPr lang="en-US" b="1" dirty="0" smtClean="0"/>
              <a:t>Core practices</a:t>
            </a:r>
            <a:endParaRPr lang="en-US" dirty="0" smtClean="0"/>
          </a:p>
          <a:p>
            <a:pPr lvl="1"/>
            <a:r>
              <a:rPr lang="en-US" sz="2200" dirty="0" smtClean="0"/>
              <a:t>Check </a:t>
            </a:r>
            <a:r>
              <a:rPr lang="en-US" sz="2200" dirty="0"/>
              <a:t>in regularly</a:t>
            </a:r>
          </a:p>
          <a:p>
            <a:pPr lvl="1"/>
            <a:r>
              <a:rPr lang="en-US" sz="2200" dirty="0"/>
              <a:t>Create comprehensive automated test suite</a:t>
            </a:r>
          </a:p>
          <a:p>
            <a:pPr lvl="1"/>
            <a:r>
              <a:rPr lang="en-US" sz="2200" dirty="0"/>
              <a:t>Keep the build and test process short</a:t>
            </a:r>
          </a:p>
          <a:p>
            <a:pPr lvl="1"/>
            <a:r>
              <a:rPr lang="en-US" sz="2200" dirty="0"/>
              <a:t>Don’t check in on a broken build</a:t>
            </a:r>
          </a:p>
          <a:p>
            <a:pPr lvl="1"/>
            <a:r>
              <a:rPr lang="en-US" sz="2200" dirty="0" smtClean="0"/>
              <a:t>Run </a:t>
            </a:r>
            <a:r>
              <a:rPr lang="en-US" sz="2200" dirty="0"/>
              <a:t>all commit tests locally after updating, before committing</a:t>
            </a:r>
          </a:p>
          <a:p>
            <a:pPr lvl="1"/>
            <a:r>
              <a:rPr lang="en-US" sz="2200" dirty="0"/>
              <a:t>Never go home on a broken build (but be prepared when someone </a:t>
            </a:r>
            <a:r>
              <a:rPr lang="en-US" sz="2200" i="1" dirty="0"/>
              <a:t>does</a:t>
            </a:r>
            <a:r>
              <a:rPr lang="en-US" sz="2200" dirty="0"/>
              <a:t>)</a:t>
            </a:r>
          </a:p>
          <a:p>
            <a:pPr lvl="1"/>
            <a:r>
              <a:rPr lang="en-US" sz="2200" dirty="0"/>
              <a:t>Always be prepared to revert to previous revision</a:t>
            </a:r>
          </a:p>
          <a:p>
            <a:pPr lvl="1"/>
            <a:r>
              <a:rPr lang="en-US" sz="2200" dirty="0"/>
              <a:t>Don’t comment out failing tests/</a:t>
            </a:r>
            <a:r>
              <a:rPr lang="en-US" sz="2200" dirty="0" smtClean="0"/>
              <a:t>assertions</a:t>
            </a:r>
          </a:p>
          <a:p>
            <a:pPr lvl="1"/>
            <a:r>
              <a:rPr lang="en-US" sz="2200" dirty="0"/>
              <a:t>Visual build monitor </a:t>
            </a:r>
          </a:p>
          <a:p>
            <a:pPr lvl="1"/>
            <a:endParaRPr lang="en-US" dirty="0"/>
          </a:p>
          <a:p>
            <a:endParaRPr lang="en-US" dirty="0"/>
          </a:p>
        </p:txBody>
      </p:sp>
    </p:spTree>
    <p:extLst>
      <p:ext uri="{BB962C8B-B14F-4D97-AF65-F5344CB8AC3E}">
        <p14:creationId xmlns:p14="http://schemas.microsoft.com/office/powerpoint/2010/main" val="1188260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p>
        </p:txBody>
      </p:sp>
      <p:sp>
        <p:nvSpPr>
          <p:cNvPr id="3" name="Content Placeholder 2"/>
          <p:cNvSpPr>
            <a:spLocks noGrp="1"/>
          </p:cNvSpPr>
          <p:nvPr>
            <p:ph idx="1"/>
          </p:nvPr>
        </p:nvSpPr>
        <p:spPr/>
        <p:txBody>
          <a:bodyPr>
            <a:normAutofit fontScale="92500" lnSpcReduction="20000"/>
          </a:bodyPr>
          <a:lstStyle/>
          <a:p>
            <a:pPr lvl="0" eaLnBrk="0" hangingPunct="0">
              <a:buNone/>
            </a:pPr>
            <a:r>
              <a:rPr lang="en-US" b="1" dirty="0" smtClean="0"/>
              <a:t>Supporting practices</a:t>
            </a:r>
          </a:p>
          <a:p>
            <a:pPr lvl="1"/>
            <a:r>
              <a:rPr lang="en-US" dirty="0"/>
              <a:t>Test-drive development</a:t>
            </a:r>
          </a:p>
          <a:p>
            <a:pPr lvl="1"/>
            <a:r>
              <a:rPr lang="en-US" dirty="0"/>
              <a:t>Collective code </a:t>
            </a:r>
            <a:r>
              <a:rPr lang="en-US" dirty="0" smtClean="0"/>
              <a:t>ownership</a:t>
            </a:r>
          </a:p>
          <a:p>
            <a:pPr lvl="1"/>
            <a:r>
              <a:rPr lang="en-US" dirty="0" smtClean="0"/>
              <a:t>Coding </a:t>
            </a:r>
            <a:r>
              <a:rPr lang="en-US" dirty="0"/>
              <a:t>standard</a:t>
            </a:r>
          </a:p>
          <a:p>
            <a:pPr lvl="1"/>
            <a:r>
              <a:rPr lang="en-US" dirty="0"/>
              <a:t>Pair programming</a:t>
            </a:r>
          </a:p>
          <a:p>
            <a:pPr lvl="1"/>
            <a:r>
              <a:rPr lang="en-US" dirty="0"/>
              <a:t>Emergent design</a:t>
            </a:r>
          </a:p>
          <a:p>
            <a:pPr lvl="1"/>
            <a:r>
              <a:rPr lang="en-US" dirty="0"/>
              <a:t>Fail the build for slow </a:t>
            </a:r>
            <a:r>
              <a:rPr lang="en-US" dirty="0" smtClean="0"/>
              <a:t>tests, warnings </a:t>
            </a:r>
            <a:r>
              <a:rPr lang="en-US" dirty="0"/>
              <a:t>and code-style </a:t>
            </a:r>
            <a:r>
              <a:rPr lang="en-US" dirty="0" smtClean="0"/>
              <a:t>breaches</a:t>
            </a:r>
          </a:p>
          <a:p>
            <a:pPr lvl="1"/>
            <a:r>
              <a:rPr lang="en-US" dirty="0" smtClean="0"/>
              <a:t>Rotating role of build </a:t>
            </a:r>
            <a:r>
              <a:rPr lang="en-US" dirty="0"/>
              <a:t>c</a:t>
            </a:r>
            <a:r>
              <a:rPr lang="en-US" dirty="0" smtClean="0"/>
              <a:t>op</a:t>
            </a:r>
          </a:p>
          <a:p>
            <a:pPr lvl="1"/>
            <a:r>
              <a:rPr lang="en-US" dirty="0" smtClean="0"/>
              <a:t>Red </a:t>
            </a:r>
            <a:r>
              <a:rPr lang="en-US" dirty="0"/>
              <a:t>build/last check-in hat</a:t>
            </a:r>
          </a:p>
          <a:p>
            <a:pPr lvl="1"/>
            <a:endParaRPr lang="en-US" dirty="0"/>
          </a:p>
        </p:txBody>
      </p:sp>
    </p:spTree>
    <p:extLst>
      <p:ext uri="{BB962C8B-B14F-4D97-AF65-F5344CB8AC3E}">
        <p14:creationId xmlns:p14="http://schemas.microsoft.com/office/powerpoint/2010/main" val="3917520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p>
        </p:txBody>
      </p:sp>
      <p:sp>
        <p:nvSpPr>
          <p:cNvPr id="3" name="Content Placeholder 2"/>
          <p:cNvSpPr>
            <a:spLocks noGrp="1"/>
          </p:cNvSpPr>
          <p:nvPr>
            <p:ph idx="1"/>
          </p:nvPr>
        </p:nvSpPr>
        <p:spPr/>
        <p:txBody>
          <a:bodyPr>
            <a:normAutofit lnSpcReduction="10000"/>
          </a:bodyPr>
          <a:lstStyle/>
          <a:p>
            <a:r>
              <a:rPr lang="en-US" dirty="0"/>
              <a:t>A CI scenario starts with the developer committing source code to the repository. </a:t>
            </a:r>
            <a:endParaRPr lang="en-US" dirty="0" smtClean="0"/>
          </a:p>
          <a:p>
            <a:r>
              <a:rPr lang="en-US" dirty="0" smtClean="0"/>
              <a:t>Required features:</a:t>
            </a:r>
            <a:endParaRPr lang="en-US" dirty="0"/>
          </a:p>
          <a:p>
            <a:pPr lvl="1"/>
            <a:r>
              <a:rPr lang="en-US" dirty="0" smtClean="0"/>
              <a:t>CI server </a:t>
            </a:r>
            <a:endParaRPr lang="en-US" dirty="0"/>
          </a:p>
          <a:p>
            <a:pPr lvl="1"/>
            <a:r>
              <a:rPr lang="en-US" dirty="0" smtClean="0"/>
              <a:t>Version </a:t>
            </a:r>
            <a:r>
              <a:rPr lang="en-US" dirty="0"/>
              <a:t>control </a:t>
            </a:r>
            <a:r>
              <a:rPr lang="en-US" dirty="0" smtClean="0"/>
              <a:t>system that is accessible from CI server</a:t>
            </a:r>
            <a:endParaRPr lang="en-US" dirty="0"/>
          </a:p>
          <a:p>
            <a:pPr lvl="1"/>
            <a:r>
              <a:rPr lang="en-US" dirty="0" smtClean="0"/>
              <a:t>Automated </a:t>
            </a:r>
            <a:r>
              <a:rPr lang="en-US" dirty="0"/>
              <a:t>build script </a:t>
            </a:r>
            <a:r>
              <a:rPr lang="en-US" dirty="0" smtClean="0"/>
              <a:t>that includes tests</a:t>
            </a:r>
            <a:endParaRPr lang="en-US" dirty="0"/>
          </a:p>
          <a:p>
            <a:pPr lvl="1"/>
            <a:r>
              <a:rPr lang="en-US" dirty="0" smtClean="0"/>
              <a:t>Build monitor</a:t>
            </a:r>
            <a:endParaRPr lang="en-US" dirty="0"/>
          </a:p>
          <a:p>
            <a:pPr lvl="1"/>
            <a:r>
              <a:rPr lang="en-US" dirty="0" smtClean="0"/>
              <a:t>Agreement </a:t>
            </a:r>
            <a:r>
              <a:rPr lang="en-US" dirty="0"/>
              <a:t>of the team</a:t>
            </a:r>
            <a:endParaRPr lang="en-US" b="1" dirty="0"/>
          </a:p>
          <a:p>
            <a:pPr lvl="1"/>
            <a:endParaRPr lang="en-US" dirty="0"/>
          </a:p>
        </p:txBody>
      </p:sp>
    </p:spTree>
    <p:extLst>
      <p:ext uri="{BB962C8B-B14F-4D97-AF65-F5344CB8AC3E}">
        <p14:creationId xmlns:p14="http://schemas.microsoft.com/office/powerpoint/2010/main" val="3270599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p>
        </p:txBody>
      </p:sp>
      <p:pic>
        <p:nvPicPr>
          <p:cNvPr id="5" name="Picture 4" descr="Screen shot 2011-04-29 at 8.11.4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43372"/>
            <a:ext cx="7467600" cy="4533900"/>
          </a:xfrm>
          <a:prstGeom prst="rect">
            <a:avLst/>
          </a:prstGeom>
        </p:spPr>
      </p:pic>
    </p:spTree>
    <p:extLst>
      <p:ext uri="{BB962C8B-B14F-4D97-AF65-F5344CB8AC3E}">
        <p14:creationId xmlns:p14="http://schemas.microsoft.com/office/powerpoint/2010/main" val="3935375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Workflow/Check-in steps</a:t>
            </a:r>
            <a:endParaRPr lang="en-US" dirty="0"/>
          </a:p>
        </p:txBody>
      </p:sp>
      <p:pic>
        <p:nvPicPr>
          <p:cNvPr id="5" name="Picture 4" descr="Screen shot 2011-04-29 at 9.16.0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996" y="1473076"/>
            <a:ext cx="6966412" cy="4332188"/>
          </a:xfrm>
          <a:prstGeom prst="rect">
            <a:avLst/>
          </a:prstGeom>
        </p:spPr>
      </p:pic>
    </p:spTree>
    <p:extLst>
      <p:ext uri="{BB962C8B-B14F-4D97-AF65-F5344CB8AC3E}">
        <p14:creationId xmlns:p14="http://schemas.microsoft.com/office/powerpoint/2010/main" val="329076643"/>
      </p:ext>
    </p:extLst>
  </p:cSld>
  <p:clrMapOvr>
    <a:masterClrMapping/>
  </p:clrMapOvr>
</p:sld>
</file>

<file path=ppt/theme/theme1.xml><?xml version="1.0" encoding="utf-8"?>
<a:theme xmlns:a="http://schemas.openxmlformats.org/drawingml/2006/main" name="studios-2012-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 Studios Template.potx</Template>
  <TotalTime>6251</TotalTime>
  <Words>735</Words>
  <Application>Microsoft Macintosh PowerPoint</Application>
  <PresentationFormat>On-screen Show (4:3)</PresentationFormat>
  <Paragraphs>132</Paragraphs>
  <Slides>24</Slides>
  <Notes>7</Notes>
  <HiddenSlides>1</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studios-2012-theme</vt:lpstr>
      <vt:lpstr>Continuous Integration</vt:lpstr>
      <vt:lpstr>Why Continuous Integration?</vt:lpstr>
      <vt:lpstr>Continuous Integration</vt:lpstr>
      <vt:lpstr>Continuous Integration</vt:lpstr>
      <vt:lpstr>Continuous Integration</vt:lpstr>
      <vt:lpstr>Continuous Integration</vt:lpstr>
      <vt:lpstr>Continuous Integration</vt:lpstr>
      <vt:lpstr>Continuous Integration</vt:lpstr>
      <vt:lpstr>Workflow/Check-in steps</vt:lpstr>
      <vt:lpstr>What is a successful build?</vt:lpstr>
      <vt:lpstr>Continuous Integration</vt:lpstr>
      <vt:lpstr>Other considerations</vt:lpstr>
      <vt:lpstr>Continuous Integration and Deployment</vt:lpstr>
      <vt:lpstr>Story #8</vt:lpstr>
      <vt:lpstr>Continuous Delivery</vt:lpstr>
      <vt:lpstr>Continuous Delivery</vt:lpstr>
      <vt:lpstr>Continuous Delivery</vt:lpstr>
      <vt:lpstr>Continuous Delivery</vt:lpstr>
      <vt:lpstr>Deployment Pipeline</vt:lpstr>
      <vt:lpstr>Deployment Pipeline</vt:lpstr>
      <vt:lpstr>Continuous Delivery</vt:lpstr>
      <vt:lpstr>Continuous Delivery with Go</vt:lpstr>
      <vt:lpstr>Continuous Delivery</vt:lpstr>
      <vt:lpstr>Continuous Delivery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Pairing</dc:title>
  <dc:creator>Thought Works</dc:creator>
  <cp:lastModifiedBy>Matthew Philip</cp:lastModifiedBy>
  <cp:revision>65</cp:revision>
  <dcterms:created xsi:type="dcterms:W3CDTF">2010-05-11T22:16:56Z</dcterms:created>
  <dcterms:modified xsi:type="dcterms:W3CDTF">2012-07-11T11:30:16Z</dcterms:modified>
</cp:coreProperties>
</file>