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7" r:id="rId2"/>
  </p:sldMasterIdLst>
  <p:notesMasterIdLst>
    <p:notesMasterId r:id="rId14"/>
  </p:notesMasterIdLst>
  <p:sldIdLst>
    <p:sldId id="256" r:id="rId3"/>
    <p:sldId id="281" r:id="rId4"/>
    <p:sldId id="273" r:id="rId5"/>
    <p:sldId id="274" r:id="rId6"/>
    <p:sldId id="276" r:id="rId7"/>
    <p:sldId id="282" r:id="rId8"/>
    <p:sldId id="277" r:id="rId9"/>
    <p:sldId id="278" r:id="rId10"/>
    <p:sldId id="279" r:id="rId11"/>
    <p:sldId id="280" r:id="rId12"/>
    <p:sldId id="28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E7B1C-66AE-0B49-AC37-77CEE26ED413}" type="datetimeFigureOut">
              <a:rPr lang="en-US" smtClean="0"/>
              <a:pPr/>
              <a:t>7/9/12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6FB27-6FC5-234C-A465-A772295EB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>
                <a:effectLst>
                  <a:outerShdw blurRad="50800" dist="254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6888" y="981075"/>
            <a:ext cx="2057400" cy="5472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688" y="981075"/>
            <a:ext cx="6019800" cy="5472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88" y="98107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4688" y="2216150"/>
            <a:ext cx="4038600" cy="4237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688" y="2216150"/>
            <a:ext cx="4038600" cy="4237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62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2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logo_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09524"/>
            <a:ext cx="1324887" cy="55627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57200" y="5843398"/>
            <a:ext cx="8215633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1167" y="1342393"/>
            <a:ext cx="8215633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256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2AA546-636B-4E4A-976C-4B294032FE20}" type="datetimeFigureOut">
              <a:rPr lang="en-US" smtClean="0"/>
              <a:t>7/9/12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5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ack,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>
                <a:solidFill>
                  <a:srgbClr val="F15A22"/>
                </a:solidFill>
                <a:effectLst>
                  <a:glow rad="139700">
                    <a:schemeClr val="accent4">
                      <a:alpha val="75000"/>
                    </a:schemeClr>
                  </a:glow>
                </a:effectLst>
                <a:latin typeface="+mj-lt"/>
                <a:ea typeface="Arial" pitchFamily="21" charset="0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7499" y="6459379"/>
            <a:ext cx="187658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2011ThoughtWorks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2AA546-636B-4E4A-976C-4B294032FE20}" type="datetimeFigureOut">
              <a:rPr lang="en-US" smtClean="0"/>
              <a:t>7/9/12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23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2AA546-636B-4E4A-976C-4B294032FE20}" type="datetimeFigureOut">
              <a:rPr lang="en-US" smtClean="0"/>
              <a:t>7/9/12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257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2AA546-636B-4E4A-976C-4B294032FE20}" type="datetimeFigureOut">
              <a:rPr lang="en-US" smtClean="0"/>
              <a:t>7/9/12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64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2AA546-636B-4E4A-976C-4B294032FE20}" type="datetimeFigureOut">
              <a:rPr lang="en-US" smtClean="0"/>
              <a:t>7/9/12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41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2AA546-636B-4E4A-976C-4B294032FE20}" type="datetimeFigureOut">
              <a:rPr lang="en-US" smtClean="0"/>
              <a:t>7/9/12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61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2AA546-636B-4E4A-976C-4B294032FE20}" type="datetimeFigureOut">
              <a:rPr lang="en-US" smtClean="0"/>
              <a:t>7/9/12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964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2AA546-636B-4E4A-976C-4B294032FE20}" type="datetimeFigureOut">
              <a:rPr lang="en-US" smtClean="0"/>
              <a:t>7/9/12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74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2AA546-636B-4E4A-976C-4B294032FE20}" type="datetimeFigureOut">
              <a:rPr lang="en-US" smtClean="0"/>
              <a:t>7/9/12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0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Background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lIns="182880" tIns="91440" rIns="182880" bIns="91440"/>
          <a:lstStyle>
            <a:lvl1pPr algn="ctr">
              <a:defRPr b="1">
                <a:effectLst>
                  <a:glow rad="139700">
                    <a:schemeClr val="accent4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62200"/>
            <a:ext cx="9144000" cy="20574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lIns="182880" tIns="91440" rIns="182880" bIns="91440"/>
          <a:lstStyle>
            <a:lvl1pPr algn="ctr">
              <a:defRPr sz="4800">
                <a:effectLst>
                  <a:glow rad="139700">
                    <a:schemeClr val="accent4">
                      <a:alpha val="75000"/>
                    </a:schemeClr>
                  </a:glow>
                  <a:outerShdw blurRad="50800" dist="254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sz="quarter" idx="11" hasCustomPrompt="1"/>
          </p:nvPr>
        </p:nvSpPr>
        <p:spPr>
          <a:xfrm rot="10800000">
            <a:off x="228600" y="1066800"/>
            <a:ext cx="1219200" cy="5329238"/>
          </a:xfrm>
          <a:solidFill>
            <a:schemeClr val="tx1"/>
          </a:solidFill>
          <a:ln w="31750" cap="flat" cmpd="sng" algn="ctr">
            <a:solidFill>
              <a:srgbClr val="FF99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2900000">
              <a:srgbClr val="000000">
                <a:alpha val="43000"/>
              </a:srgbClr>
            </a:outerShdw>
          </a:effectLst>
        </p:spPr>
        <p:txBody>
          <a:bodyPr vert="eaVert" anchor="ctr"/>
          <a:lstStyle>
            <a:lvl1pPr algn="ctr">
              <a:buNone/>
              <a:defRPr sz="4800" spc="600">
                <a:solidFill>
                  <a:srgbClr val="FF6600"/>
                </a:solidFill>
                <a:effectLst>
                  <a:outerShdw blurRad="50800" dist="38100" dir="3600000">
                    <a:schemeClr val="bg2">
                      <a:lumMod val="60000"/>
                      <a:lumOff val="40000"/>
                      <a:alpha val="43000"/>
                    </a:schemeClr>
                  </a:outerShdw>
                </a:effectLst>
                <a:latin typeface="Arial Rounded MT Bold"/>
                <a:cs typeface="Arial Rounded MT Bold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1" y="228600"/>
            <a:ext cx="600022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57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4688" y="2216150"/>
            <a:ext cx="4038600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688" y="2216150"/>
            <a:ext cx="4038600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e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ackground copy.jpg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19401" y="228600"/>
            <a:ext cx="600022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14325" y="6453188"/>
            <a:ext cx="1981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000" dirty="0" err="1">
                <a:solidFill>
                  <a:schemeClr val="bg2"/>
                </a:solidFill>
              </a:rPr>
              <a:t>www.thoughtworks-studios.com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419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0488" y="6472238"/>
            <a:ext cx="21336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8" descr="logo_1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42888" y="361950"/>
            <a:ext cx="161448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772699" y="6459379"/>
            <a:ext cx="187658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2011ThoughtWorks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15A22"/>
          </a:solidFill>
          <a:latin typeface="+mj-lt"/>
          <a:ea typeface="Arial" pitchFamily="21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292929"/>
          </a:solidFill>
          <a:latin typeface="+mn-lt"/>
          <a:ea typeface="Arial" pitchFamily="21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Wingdings" charset="2"/>
        <a:buChar char="§"/>
        <a:defRPr sz="2400">
          <a:solidFill>
            <a:srgbClr val="292929"/>
          </a:solidFill>
          <a:latin typeface="+mn-lt"/>
          <a:ea typeface="Arial" pitchFamily="21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Courier New"/>
        <a:buChar char="o"/>
        <a:defRPr sz="2000">
          <a:solidFill>
            <a:srgbClr val="292929"/>
          </a:solidFill>
          <a:latin typeface="+mn-lt"/>
          <a:ea typeface="Arial" pitchFamily="21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Arial"/>
        <a:buChar char="•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Wingdings" charset="2"/>
        <a:buChar char="§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73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3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arydale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–"/>
        <a:defRPr sz="3200" kern="1200">
          <a:solidFill>
            <a:srgbClr val="333333"/>
          </a:solidFill>
          <a:latin typeface="CamingoDos Pro Cd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33333"/>
          </a:solidFill>
          <a:latin typeface="CamingoDos Pro Cd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33333"/>
          </a:solidFill>
          <a:latin typeface="CamingoDos Pro Cd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33333"/>
          </a:solidFill>
          <a:latin typeface="CamingoDos Pro Cd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33333"/>
          </a:solidFill>
          <a:latin typeface="CamingoDos Pro Cd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skytap.com/vms/58868988d368407afac1512d26386871/desktop" TargetMode="External"/><Relationship Id="rId4" Type="http://schemas.openxmlformats.org/officeDocument/2006/relationships/hyperlink" Target="https://cloud.skytap.com/vms/fe0952840e207a0ed1a2c02cad00651f/desktop" TargetMode="External"/><Relationship Id="rId5" Type="http://schemas.openxmlformats.org/officeDocument/2006/relationships/hyperlink" Target="https://cloud.skytap.com/vms/bafc41f00371e20509929d323aae049e/desktop" TargetMode="External"/><Relationship Id="rId6" Type="http://schemas.openxmlformats.org/officeDocument/2006/relationships/hyperlink" Target="https://cloud.skytap.com/vms/a0ce75430ae162203545e6aa1a7a39c0/desktop" TargetMode="External"/><Relationship Id="rId7" Type="http://schemas.openxmlformats.org/officeDocument/2006/relationships/hyperlink" Target="https://cloud.skytap.com/vms/e26002f88b8d41589602e81625532f0d/desktop" TargetMode="External"/><Relationship Id="rId1" Type="http://schemas.openxmlformats.org/officeDocument/2006/relationships/slideLayout" Target="../slideLayouts/slideLayout18.xml"/><Relationship Id="rId2" Type="http://schemas.openxmlformats.org/officeDocument/2006/relationships/hyperlink" Target="https://cloud.skytap.com/vms/e34ed5253aae6fc91579a07c8dd45782/deskto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mailto:mphilip@thoughtworks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Development 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“Open the Box”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Split into teams of two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 into </a:t>
            </a:r>
            <a:r>
              <a:rPr lang="en-US" dirty="0" err="1"/>
              <a:t>Skytap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unit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a functional test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observations?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1-Development </a:t>
            </a:r>
            <a:r>
              <a:rPr lang="en-US" dirty="0">
                <a:hlinkClick r:id="rId2"/>
              </a:rPr>
              <a:t>https://cloud.skytap.com/vms/e34ed5253aae6fc91579a07c8dd45782/</a:t>
            </a:r>
            <a:r>
              <a:rPr lang="en-US" dirty="0" smtClean="0">
                <a:hlinkClick r:id="rId2"/>
              </a:rPr>
              <a:t>desktop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-Development </a:t>
            </a:r>
            <a:r>
              <a:rPr lang="en-US" dirty="0">
                <a:hlinkClick r:id="rId3"/>
              </a:rPr>
              <a:t>https://cloud.skytap.com/vms/58868988d368407afac1512d26386871/</a:t>
            </a:r>
            <a:r>
              <a:rPr lang="en-US" dirty="0" smtClean="0">
                <a:hlinkClick r:id="rId3"/>
              </a:rPr>
              <a:t>desktop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-Development </a:t>
            </a:r>
            <a:r>
              <a:rPr lang="en-US" dirty="0">
                <a:hlinkClick r:id="rId4"/>
              </a:rPr>
              <a:t>https://cloud.skytap.com/vms/fe0952840e207a0ed1a2c02cad00651f/</a:t>
            </a:r>
            <a:r>
              <a:rPr lang="en-US" dirty="0" smtClean="0">
                <a:hlinkClick r:id="rId4"/>
              </a:rPr>
              <a:t>desktop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/>
              <a:t>-Development </a:t>
            </a:r>
            <a:r>
              <a:rPr lang="en-US" dirty="0">
                <a:hlinkClick r:id="rId5"/>
              </a:rPr>
              <a:t>https://cloud.skytap.com/vms/bafc41f00371e20509929d323aae049e/</a:t>
            </a:r>
            <a:r>
              <a:rPr lang="en-US" dirty="0" smtClean="0">
                <a:hlinkClick r:id="rId5"/>
              </a:rPr>
              <a:t>desktop</a:t>
            </a:r>
            <a:endParaRPr lang="en-US" dirty="0" smtClean="0"/>
          </a:p>
          <a:p>
            <a:r>
              <a:rPr lang="en-US" dirty="0" smtClean="0"/>
              <a:t>5</a:t>
            </a:r>
            <a:r>
              <a:rPr lang="en-US" dirty="0"/>
              <a:t>-Development </a:t>
            </a:r>
            <a:r>
              <a:rPr lang="en-US" dirty="0">
                <a:hlinkClick r:id="rId6"/>
              </a:rPr>
              <a:t>https://cloud.skytap.com/vms/a0ce75430ae162203545e6aa1a7a39c0/</a:t>
            </a:r>
            <a:r>
              <a:rPr lang="en-US" dirty="0" smtClean="0">
                <a:hlinkClick r:id="rId6"/>
              </a:rPr>
              <a:t>desktop</a:t>
            </a:r>
            <a:endParaRPr lang="en-US" dirty="0" smtClean="0"/>
          </a:p>
          <a:p>
            <a:r>
              <a:rPr lang="en-US" dirty="0" smtClean="0"/>
              <a:t>6</a:t>
            </a:r>
            <a:r>
              <a:rPr lang="en-US" dirty="0"/>
              <a:t>-Development </a:t>
            </a:r>
            <a:r>
              <a:rPr lang="en-US" dirty="0">
                <a:hlinkClick r:id="rId7"/>
              </a:rPr>
              <a:t>https://cloud.skytap.com/vms/e26002f88b8d41589602e81625532f0d/</a:t>
            </a:r>
            <a:r>
              <a:rPr lang="en-US" dirty="0" smtClean="0">
                <a:hlinkClick r:id="rId7"/>
              </a:rPr>
              <a:t>desktop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1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Introductions</a:t>
            </a:r>
          </a:p>
          <a:p>
            <a:r>
              <a:rPr lang="en-US" dirty="0"/>
              <a:t>Pair </a:t>
            </a:r>
            <a:r>
              <a:rPr lang="en-US" dirty="0" smtClean="0"/>
              <a:t>Programming</a:t>
            </a:r>
          </a:p>
          <a:p>
            <a:r>
              <a:rPr lang="en-US" dirty="0"/>
              <a:t>Refactoring</a:t>
            </a:r>
            <a:endParaRPr lang="en-US" dirty="0" smtClean="0"/>
          </a:p>
          <a:p>
            <a:r>
              <a:rPr lang="en-US" dirty="0" smtClean="0"/>
              <a:t>Test-Driven Development</a:t>
            </a:r>
          </a:p>
          <a:p>
            <a:r>
              <a:rPr lang="en-US" dirty="0" smtClean="0"/>
              <a:t>Mocking</a:t>
            </a:r>
          </a:p>
          <a:p>
            <a:r>
              <a:rPr lang="en-US" dirty="0" smtClean="0"/>
              <a:t>BDD and functional testing</a:t>
            </a:r>
          </a:p>
          <a:p>
            <a:r>
              <a:rPr lang="en-US" dirty="0" smtClean="0"/>
              <a:t>Continuous Integration</a:t>
            </a:r>
          </a:p>
          <a:p>
            <a:r>
              <a:rPr lang="en-US" dirty="0" smtClean="0"/>
              <a:t>Continuous Delivery</a:t>
            </a:r>
          </a:p>
          <a:p>
            <a:r>
              <a:rPr lang="en-US" dirty="0" smtClean="0"/>
              <a:t>Retrospective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4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21713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Matt </a:t>
            </a:r>
            <a:r>
              <a:rPr lang="en-US" dirty="0" smtClean="0"/>
              <a:t>Philip</a:t>
            </a:r>
          </a:p>
          <a:p>
            <a:pPr marL="0" indent="0">
              <a:buNone/>
            </a:pPr>
            <a:r>
              <a:rPr lang="en-US" dirty="0" smtClean="0"/>
              <a:t>Consultant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mphilip@</a:t>
            </a:r>
            <a:r>
              <a:rPr lang="en-US" dirty="0" smtClean="0">
                <a:hlinkClick r:id="rId2"/>
              </a:rPr>
              <a:t>thoughtworks.com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92294" y="3789284"/>
            <a:ext cx="8229600" cy="2168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292929"/>
                </a:solidFill>
                <a:latin typeface="+mn-lt"/>
                <a:ea typeface="Arial" pitchFamily="21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charset="2"/>
              <a:buChar char="§"/>
              <a:defRPr sz="2400">
                <a:solidFill>
                  <a:srgbClr val="292929"/>
                </a:solidFill>
                <a:latin typeface="+mn-lt"/>
                <a:ea typeface="Arial" pitchFamily="21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60000"/>
                  <a:lumOff val="40000"/>
                </a:schemeClr>
              </a:buClr>
              <a:buFont typeface="Courier New"/>
              <a:buChar char="o"/>
              <a:defRPr sz="2000">
                <a:solidFill>
                  <a:srgbClr val="292929"/>
                </a:solidFill>
                <a:latin typeface="+mn-lt"/>
                <a:ea typeface="Arial" pitchFamily="21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40000"/>
                  <a:lumOff val="60000"/>
                </a:schemeClr>
              </a:buClr>
              <a:buFont typeface="Arial"/>
              <a:buChar char="•"/>
              <a:defRPr sz="1600">
                <a:solidFill>
                  <a:srgbClr val="292929"/>
                </a:solidFill>
                <a:latin typeface="+mn-lt"/>
                <a:ea typeface="Arial" pitchFamily="21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  <a:defRPr sz="1600">
                <a:solidFill>
                  <a:srgbClr val="292929"/>
                </a:solidFill>
                <a:latin typeface="+mn-lt"/>
                <a:ea typeface="Arial" pitchFamily="21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292929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292929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292929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292929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CamingoDos Pro Bold"/>
                <a:cs typeface="CamingoDos Pro Bold"/>
              </a:rPr>
              <a:t>Ashokkumar Ramdoss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amingoDos Pro Bold"/>
                <a:cs typeface="CamingoDos Pro Bold"/>
              </a:rPr>
              <a:t>Consultant</a:t>
            </a:r>
          </a:p>
          <a:p>
            <a:pPr marL="0" indent="0">
              <a:buNone/>
            </a:pPr>
            <a:r>
              <a:rPr lang="en-US" dirty="0" smtClean="0">
                <a:latin typeface="CamingoDos Pro Bold"/>
                <a:cs typeface="CamingoDos Pro Bold"/>
                <a:hlinkClick r:id="rId2"/>
              </a:rPr>
              <a:t>ashokk@</a:t>
            </a:r>
            <a:r>
              <a:rPr lang="en-US" dirty="0">
                <a:latin typeface="CamingoDos Pro Bold"/>
                <a:cs typeface="CamingoDos Pro Bold"/>
                <a:hlinkClick r:id="rId2"/>
              </a:rPr>
              <a:t>thoughtworks.com</a:t>
            </a:r>
            <a:endParaRPr lang="en-US" dirty="0">
              <a:latin typeface="CamingoDos Pro Bold"/>
              <a:cs typeface="CamingoDos Pro Bold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381000" y="3406325"/>
            <a:ext cx="8240894" cy="60467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282208" y="3648192"/>
            <a:ext cx="842031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7720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are you?</a:t>
            </a:r>
          </a:p>
          <a:p>
            <a:r>
              <a:rPr lang="en-US" dirty="0"/>
              <a:t>What do you do?</a:t>
            </a:r>
          </a:p>
          <a:p>
            <a:r>
              <a:rPr lang="en-US" dirty="0"/>
              <a:t>Why are you here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algn="r">
              <a:buNone/>
            </a:pPr>
            <a:r>
              <a:rPr lang="en-US" i="1" dirty="0"/>
              <a:t>All in 30 seconds or </a:t>
            </a:r>
            <a:r>
              <a:rPr lang="en-US" i="1" dirty="0" smtClean="0"/>
              <a:t>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7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Here?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83126" y="1143000"/>
            <a:ext cx="2993189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292929"/>
                </a:solidFill>
                <a:latin typeface="+mn-lt"/>
                <a:ea typeface="Arial" pitchFamily="21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charset="2"/>
              <a:buChar char="§"/>
              <a:defRPr sz="2400">
                <a:solidFill>
                  <a:srgbClr val="292929"/>
                </a:solidFill>
                <a:latin typeface="+mn-lt"/>
                <a:ea typeface="Arial" pitchFamily="21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60000"/>
                  <a:lumOff val="40000"/>
                </a:schemeClr>
              </a:buClr>
              <a:buFont typeface="Courier New"/>
              <a:buChar char="o"/>
              <a:defRPr sz="2000">
                <a:solidFill>
                  <a:srgbClr val="292929"/>
                </a:solidFill>
                <a:latin typeface="+mn-lt"/>
                <a:ea typeface="Arial" pitchFamily="21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40000"/>
                  <a:lumOff val="60000"/>
                </a:schemeClr>
              </a:buClr>
              <a:buFont typeface="Arial"/>
              <a:buChar char="•"/>
              <a:defRPr sz="1600">
                <a:solidFill>
                  <a:srgbClr val="292929"/>
                </a:solidFill>
                <a:latin typeface="+mn-lt"/>
                <a:ea typeface="Arial" pitchFamily="21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  <a:defRPr sz="1600">
                <a:solidFill>
                  <a:srgbClr val="292929"/>
                </a:solidFill>
                <a:latin typeface="+mn-lt"/>
                <a:ea typeface="Arial" pitchFamily="21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292929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292929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292929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292929"/>
                </a:solidFill>
                <a:latin typeface="+mn-lt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mtClean="0"/>
              <a:t>Hopes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6008688" y="1143000"/>
            <a:ext cx="2046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292929"/>
                </a:solidFill>
                <a:latin typeface="+mn-lt"/>
                <a:ea typeface="Arial" pitchFamily="21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charset="2"/>
              <a:buChar char="§"/>
              <a:defRPr sz="2400">
                <a:solidFill>
                  <a:srgbClr val="292929"/>
                </a:solidFill>
                <a:latin typeface="+mn-lt"/>
                <a:ea typeface="Arial" pitchFamily="21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60000"/>
                  <a:lumOff val="40000"/>
                </a:schemeClr>
              </a:buClr>
              <a:buFont typeface="Courier New"/>
              <a:buChar char="o"/>
              <a:defRPr sz="2000">
                <a:solidFill>
                  <a:srgbClr val="292929"/>
                </a:solidFill>
                <a:latin typeface="+mn-lt"/>
                <a:ea typeface="Arial" pitchFamily="21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40000"/>
                  <a:lumOff val="60000"/>
                </a:schemeClr>
              </a:buClr>
              <a:buFont typeface="Arial"/>
              <a:buChar char="•"/>
              <a:defRPr sz="1600">
                <a:solidFill>
                  <a:srgbClr val="292929"/>
                </a:solidFill>
                <a:latin typeface="+mn-lt"/>
                <a:ea typeface="Arial" pitchFamily="21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  <a:defRPr sz="1600">
                <a:solidFill>
                  <a:srgbClr val="292929"/>
                </a:solidFill>
                <a:latin typeface="+mn-lt"/>
                <a:ea typeface="Arial" pitchFamily="21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292929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292929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292929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292929"/>
                </a:solidFill>
                <a:latin typeface="+mn-lt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mtClean="0"/>
              <a:t>Concerns</a:t>
            </a:r>
            <a:endParaRPr lang="en-US" dirty="0"/>
          </a:p>
        </p:txBody>
      </p:sp>
      <p:pic>
        <p:nvPicPr>
          <p:cNvPr id="6" name="Picture 5" descr="brother-in-law2_happy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0994" y="2262188"/>
            <a:ext cx="2124206" cy="41910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7" name="Picture 6" descr="brother-in-law1_concerned_trimmed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8688" y="2262188"/>
            <a:ext cx="1305114" cy="41910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397095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Empathy mapping</a:t>
            </a:r>
            <a:endParaRPr lang="en-US" dirty="0"/>
          </a:p>
        </p:txBody>
      </p:sp>
      <p:pic>
        <p:nvPicPr>
          <p:cNvPr id="6" name="Picture 5" descr="brother-in-law2_happy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6720" y="1926405"/>
            <a:ext cx="2124206" cy="41910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96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role of a Developer in an Agile team</a:t>
            </a:r>
          </a:p>
          <a:p>
            <a:r>
              <a:rPr lang="en-US" dirty="0"/>
              <a:t>Learn how the different Development practices work together</a:t>
            </a:r>
          </a:p>
          <a:p>
            <a:r>
              <a:rPr lang="en-US" dirty="0"/>
              <a:t>Have some fun!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Proven Practices</a:t>
            </a:r>
            <a:endParaRPr lang="en-US" dirty="0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868680" y="1444283"/>
            <a:ext cx="7406640" cy="4457700"/>
            <a:chOff x="0" y="0"/>
            <a:chExt cx="5184" cy="3120"/>
          </a:xfrm>
        </p:grpSpPr>
        <p:sp>
          <p:nvSpPr>
            <p:cNvPr id="8" name="Rectangle 4"/>
            <p:cNvSpPr>
              <a:spLocks/>
            </p:cNvSpPr>
            <p:nvPr/>
          </p:nvSpPr>
          <p:spPr bwMode="auto">
            <a:xfrm>
              <a:off x="0" y="0"/>
              <a:ext cx="5184" cy="3120"/>
            </a:xfrm>
            <a:prstGeom prst="rect">
              <a:avLst/>
            </a:prstGeom>
            <a:solidFill>
              <a:srgbClr val="BEBED4"/>
            </a:solidFill>
            <a:ln w="50800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None/>
              </a:pPr>
              <a:endParaRPr lang="en-GB"/>
            </a:p>
          </p:txBody>
        </p:sp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0" y="0"/>
              <a:ext cx="0" cy="108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endParaRPr lang="en-GB"/>
            </a:p>
          </p:txBody>
        </p:sp>
      </p:grpSp>
      <p:sp>
        <p:nvSpPr>
          <p:cNvPr id="10" name="Rectangle 6"/>
          <p:cNvSpPr>
            <a:spLocks/>
          </p:cNvSpPr>
          <p:nvPr/>
        </p:nvSpPr>
        <p:spPr bwMode="auto">
          <a:xfrm>
            <a:off x="3406140" y="5571942"/>
            <a:ext cx="2331720" cy="246221"/>
          </a:xfrm>
          <a:prstGeom prst="rect">
            <a:avLst/>
          </a:prstGeom>
          <a:solidFill>
            <a:srgbClr val="BEBED4"/>
          </a:solidFill>
          <a:ln w="12700">
            <a:noFill/>
            <a:miter lim="800000"/>
            <a:headEnd/>
            <a:tailEnd/>
          </a:ln>
        </p:spPr>
        <p:txBody>
          <a:bodyPr lIns="0" tIns="0" rIns="40639" bIns="0">
            <a:spAutoFit/>
          </a:bodyPr>
          <a:lstStyle/>
          <a:p>
            <a:pPr marL="35719" algn="ctr">
              <a:buNone/>
            </a:pPr>
            <a:r>
              <a:rPr lang="en-US" sz="1600" b="1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ORGANIZATIONAL</a:t>
            </a:r>
            <a:endParaRPr lang="en-US" sz="1600" b="1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</p:txBody>
      </p:sp>
      <p:sp>
        <p:nvSpPr>
          <p:cNvPr id="11" name="Rectangle 7"/>
          <p:cNvSpPr>
            <a:spLocks/>
          </p:cNvSpPr>
          <p:nvPr/>
        </p:nvSpPr>
        <p:spPr bwMode="auto">
          <a:xfrm>
            <a:off x="948690" y="1538581"/>
            <a:ext cx="1078706" cy="517208"/>
          </a:xfrm>
          <a:prstGeom prst="rect">
            <a:avLst/>
          </a:prstGeom>
          <a:solidFill>
            <a:srgbClr val="BEBED4"/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Automated</a:t>
            </a:r>
          </a:p>
          <a:p>
            <a:pPr marL="35719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Build/Deploy</a:t>
            </a: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948690" y="2744120"/>
            <a:ext cx="938689" cy="517208"/>
          </a:xfrm>
          <a:prstGeom prst="rect">
            <a:avLst/>
          </a:prstGeom>
          <a:solidFill>
            <a:srgbClr val="BEBED4"/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Automated</a:t>
            </a:r>
          </a:p>
          <a:p>
            <a:pPr marL="35719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Testing</a:t>
            </a: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7363778" y="1512863"/>
            <a:ext cx="790099" cy="474345"/>
          </a:xfrm>
          <a:prstGeom prst="rect">
            <a:avLst/>
          </a:prstGeom>
          <a:solidFill>
            <a:srgbClr val="BEBED4"/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 algn="r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Short</a:t>
            </a:r>
          </a:p>
          <a:p>
            <a:pPr marL="35719" algn="r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Releases</a:t>
            </a:r>
          </a:p>
        </p:txBody>
      </p:sp>
      <p:sp>
        <p:nvSpPr>
          <p:cNvPr id="14" name="Rectangle 10"/>
          <p:cNvSpPr>
            <a:spLocks/>
          </p:cNvSpPr>
          <p:nvPr/>
        </p:nvSpPr>
        <p:spPr bwMode="auto">
          <a:xfrm>
            <a:off x="948690" y="3949659"/>
            <a:ext cx="865823" cy="517208"/>
          </a:xfrm>
          <a:prstGeom prst="rect">
            <a:avLst/>
          </a:prstGeom>
          <a:solidFill>
            <a:srgbClr val="BEBED4"/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Coding</a:t>
            </a:r>
          </a:p>
          <a:p>
            <a:pPr marL="35719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Standards</a:t>
            </a: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948690" y="5140091"/>
            <a:ext cx="958691" cy="517208"/>
          </a:xfrm>
          <a:prstGeom prst="rect">
            <a:avLst/>
          </a:prstGeom>
          <a:solidFill>
            <a:srgbClr val="BEBED4"/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Continuous</a:t>
            </a:r>
          </a:p>
          <a:p>
            <a:pPr marL="35719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Integration</a:t>
            </a:r>
          </a:p>
        </p:txBody>
      </p:sp>
      <p:sp>
        <p:nvSpPr>
          <p:cNvPr id="16" name="Rectangle 12"/>
          <p:cNvSpPr>
            <a:spLocks/>
          </p:cNvSpPr>
          <p:nvPr/>
        </p:nvSpPr>
        <p:spPr bwMode="auto">
          <a:xfrm>
            <a:off x="7329488" y="5140091"/>
            <a:ext cx="824389" cy="474345"/>
          </a:xfrm>
          <a:prstGeom prst="rect">
            <a:avLst/>
          </a:prstGeom>
          <a:solidFill>
            <a:srgbClr val="BEBED4"/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 algn="r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On-site</a:t>
            </a:r>
          </a:p>
          <a:p>
            <a:pPr marL="35719" algn="r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Customer</a:t>
            </a:r>
          </a:p>
        </p:txBody>
      </p:sp>
      <p:sp>
        <p:nvSpPr>
          <p:cNvPr id="17" name="Rectangle 13"/>
          <p:cNvSpPr>
            <a:spLocks/>
          </p:cNvSpPr>
          <p:nvPr/>
        </p:nvSpPr>
        <p:spPr bwMode="auto">
          <a:xfrm>
            <a:off x="7190899" y="4103417"/>
            <a:ext cx="962978" cy="215741"/>
          </a:xfrm>
          <a:prstGeom prst="rect">
            <a:avLst/>
          </a:prstGeom>
          <a:solidFill>
            <a:srgbClr val="BEBED4"/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 algn="r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Co-location</a:t>
            </a:r>
          </a:p>
        </p:txBody>
      </p:sp>
      <p:sp>
        <p:nvSpPr>
          <p:cNvPr id="18" name="Rectangle 14"/>
          <p:cNvSpPr>
            <a:spLocks/>
          </p:cNvSpPr>
          <p:nvPr/>
        </p:nvSpPr>
        <p:spPr bwMode="auto">
          <a:xfrm>
            <a:off x="7255193" y="2808140"/>
            <a:ext cx="898684" cy="474345"/>
          </a:xfrm>
          <a:prstGeom prst="rect">
            <a:avLst/>
          </a:prstGeom>
          <a:solidFill>
            <a:srgbClr val="BEBED4"/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 algn="r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Collective</a:t>
            </a:r>
          </a:p>
          <a:p>
            <a:pPr marL="35719" algn="r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Ownership</a:t>
            </a:r>
          </a:p>
        </p:txBody>
      </p: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2143125" y="1512863"/>
            <a:ext cx="4937760" cy="4001929"/>
            <a:chOff x="0" y="0"/>
            <a:chExt cx="3456" cy="264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0" name="Rectangle 17"/>
            <p:cNvSpPr>
              <a:spLocks/>
            </p:cNvSpPr>
            <p:nvPr/>
          </p:nvSpPr>
          <p:spPr bwMode="auto">
            <a:xfrm>
              <a:off x="0" y="0"/>
              <a:ext cx="3456" cy="2640"/>
            </a:xfrm>
            <a:prstGeom prst="rect">
              <a:avLst/>
            </a:prstGeom>
            <a:grpFill/>
            <a:ln w="50800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None/>
              </a:pPr>
              <a:endParaRPr lang="en-GB"/>
            </a:p>
          </p:txBody>
        </p:sp>
        <p:sp>
          <p:nvSpPr>
            <p:cNvPr id="21" name="Rectangle 18"/>
            <p:cNvSpPr>
              <a:spLocks/>
            </p:cNvSpPr>
            <p:nvPr/>
          </p:nvSpPr>
          <p:spPr bwMode="auto">
            <a:xfrm>
              <a:off x="0" y="0"/>
              <a:ext cx="0" cy="108"/>
            </a:xfrm>
            <a:prstGeom prst="rect">
              <a:avLst/>
            </a:prstGeom>
            <a:grpFill/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endParaRPr lang="en-GB"/>
            </a:p>
          </p:txBody>
        </p:sp>
      </p:grpSp>
      <p:sp>
        <p:nvSpPr>
          <p:cNvPr id="22" name="Rectangle 19"/>
          <p:cNvSpPr>
            <a:spLocks/>
          </p:cNvSpPr>
          <p:nvPr/>
        </p:nvSpPr>
        <p:spPr bwMode="auto">
          <a:xfrm>
            <a:off x="3308985" y="5145156"/>
            <a:ext cx="2331720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</p:spPr>
        <p:txBody>
          <a:bodyPr lIns="0" tIns="0" rIns="40639" bIns="0">
            <a:spAutoFit/>
          </a:bodyPr>
          <a:lstStyle/>
          <a:p>
            <a:pPr marL="35719" algn="ctr">
              <a:buNone/>
            </a:pPr>
            <a:r>
              <a:rPr lang="en-US" sz="1600" b="1" dirty="0">
                <a:cs typeface="Tahoma" pitchFamily="34" charset="0"/>
                <a:sym typeface="Tahoma" pitchFamily="34" charset="0"/>
              </a:rPr>
              <a:t>TEAM</a:t>
            </a:r>
          </a:p>
        </p:txBody>
      </p:sp>
      <p:sp>
        <p:nvSpPr>
          <p:cNvPr id="23" name="Rectangle 20"/>
          <p:cNvSpPr>
            <a:spLocks/>
          </p:cNvSpPr>
          <p:nvPr/>
        </p:nvSpPr>
        <p:spPr bwMode="auto">
          <a:xfrm>
            <a:off x="5759291" y="1823100"/>
            <a:ext cx="1223010" cy="2157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 algn="r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Retrospectives</a:t>
            </a:r>
          </a:p>
        </p:txBody>
      </p:sp>
      <p:sp>
        <p:nvSpPr>
          <p:cNvPr id="24" name="Rectangle 21"/>
          <p:cNvSpPr>
            <a:spLocks/>
          </p:cNvSpPr>
          <p:nvPr/>
        </p:nvSpPr>
        <p:spPr bwMode="auto">
          <a:xfrm>
            <a:off x="6202204" y="3947350"/>
            <a:ext cx="780098" cy="2157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 algn="r">
              <a:buNone/>
            </a:pPr>
            <a:r>
              <a:rPr lang="en-US" sz="1400" dirty="0">
                <a:solidFill>
                  <a:srgbClr val="191919"/>
                </a:solidFill>
                <a:cs typeface="Tahoma" pitchFamily="34" charset="0"/>
                <a:sym typeface="Tahoma" pitchFamily="34" charset="0"/>
              </a:rPr>
              <a:t>Iterations</a:t>
            </a:r>
          </a:p>
        </p:txBody>
      </p:sp>
      <p:sp>
        <p:nvSpPr>
          <p:cNvPr id="25" name="Rectangle 22"/>
          <p:cNvSpPr>
            <a:spLocks/>
          </p:cNvSpPr>
          <p:nvPr/>
        </p:nvSpPr>
        <p:spPr bwMode="auto">
          <a:xfrm>
            <a:off x="3870980" y="1626071"/>
            <a:ext cx="1408510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>
              <a:buNone/>
            </a:pPr>
            <a:r>
              <a:rPr lang="en-US" sz="1400" dirty="0" smtClean="0">
                <a:cs typeface="Tahoma" pitchFamily="34" charset="0"/>
                <a:sym typeface="Tahoma" pitchFamily="34" charset="0"/>
              </a:rPr>
              <a:t>Iteration kickoff/</a:t>
            </a:r>
            <a:br>
              <a:rPr lang="en-US" sz="1400" dirty="0" smtClean="0">
                <a:cs typeface="Tahoma" pitchFamily="34" charset="0"/>
                <a:sym typeface="Tahoma" pitchFamily="34" charset="0"/>
              </a:rPr>
            </a:br>
            <a:r>
              <a:rPr lang="en-US" sz="1400" dirty="0" smtClean="0">
                <a:cs typeface="Tahoma" pitchFamily="34" charset="0"/>
                <a:sym typeface="Tahoma" pitchFamily="34" charset="0"/>
              </a:rPr>
              <a:t>planning meeting</a:t>
            </a:r>
            <a:endParaRPr lang="en-US" sz="1400" dirty="0">
              <a:cs typeface="Tahoma" pitchFamily="34" charset="0"/>
              <a:sym typeface="Tahoma" pitchFamily="34" charset="0"/>
            </a:endParaRPr>
          </a:p>
        </p:txBody>
      </p:sp>
      <p:sp>
        <p:nvSpPr>
          <p:cNvPr id="26" name="Rectangle 23"/>
          <p:cNvSpPr>
            <a:spLocks/>
          </p:cNvSpPr>
          <p:nvPr/>
        </p:nvSpPr>
        <p:spPr bwMode="auto">
          <a:xfrm>
            <a:off x="2218849" y="4880172"/>
            <a:ext cx="614363" cy="517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User</a:t>
            </a:r>
          </a:p>
          <a:p>
            <a:pPr marL="35719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Stories</a:t>
            </a:r>
          </a:p>
        </p:txBody>
      </p:sp>
      <p:sp>
        <p:nvSpPr>
          <p:cNvPr id="27" name="Rectangle 24"/>
          <p:cNvSpPr>
            <a:spLocks/>
          </p:cNvSpPr>
          <p:nvPr/>
        </p:nvSpPr>
        <p:spPr bwMode="auto">
          <a:xfrm>
            <a:off x="2218849" y="3760659"/>
            <a:ext cx="682943" cy="517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Velocity</a:t>
            </a:r>
          </a:p>
          <a:p>
            <a:pPr marL="35719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Metrics</a:t>
            </a:r>
          </a:p>
        </p:txBody>
      </p:sp>
      <p:sp>
        <p:nvSpPr>
          <p:cNvPr id="28" name="Rectangle 25"/>
          <p:cNvSpPr>
            <a:spLocks/>
          </p:cNvSpPr>
          <p:nvPr/>
        </p:nvSpPr>
        <p:spPr bwMode="auto">
          <a:xfrm>
            <a:off x="2218849" y="2942613"/>
            <a:ext cx="831533" cy="2157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Card Wall</a:t>
            </a:r>
          </a:p>
        </p:txBody>
      </p:sp>
      <p:sp>
        <p:nvSpPr>
          <p:cNvPr id="29" name="Rectangle 26"/>
          <p:cNvSpPr>
            <a:spLocks/>
          </p:cNvSpPr>
          <p:nvPr/>
        </p:nvSpPr>
        <p:spPr bwMode="auto">
          <a:xfrm>
            <a:off x="2231608" y="1823100"/>
            <a:ext cx="1134428" cy="517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>
              <a:buNone/>
            </a:pPr>
            <a:r>
              <a:rPr lang="en-US" sz="1400" dirty="0" smtClean="0">
                <a:cs typeface="Tahoma" pitchFamily="34" charset="0"/>
                <a:sym typeface="Tahoma" pitchFamily="34" charset="0"/>
              </a:rPr>
              <a:t>Pair</a:t>
            </a:r>
          </a:p>
          <a:p>
            <a:pPr marL="35719">
              <a:buNone/>
            </a:pPr>
            <a:r>
              <a:rPr lang="en-US" sz="1400" dirty="0" smtClean="0">
                <a:cs typeface="Tahoma" pitchFamily="34" charset="0"/>
                <a:sym typeface="Tahoma" pitchFamily="34" charset="0"/>
              </a:rPr>
              <a:t>Programming</a:t>
            </a:r>
            <a:endParaRPr lang="en-US" sz="1400" dirty="0">
              <a:cs typeface="Tahoma" pitchFamily="34" charset="0"/>
              <a:sym typeface="Tahoma" pitchFamily="34" charset="0"/>
            </a:endParaRPr>
          </a:p>
        </p:txBody>
      </p:sp>
      <p:sp>
        <p:nvSpPr>
          <p:cNvPr id="30" name="Rectangle 27"/>
          <p:cNvSpPr>
            <a:spLocks/>
          </p:cNvSpPr>
          <p:nvPr/>
        </p:nvSpPr>
        <p:spPr bwMode="auto">
          <a:xfrm>
            <a:off x="6003608" y="4880172"/>
            <a:ext cx="978694" cy="4743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 algn="r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Sustainable</a:t>
            </a:r>
          </a:p>
          <a:p>
            <a:pPr marL="35719" algn="r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Pace</a:t>
            </a:r>
          </a:p>
        </p:txBody>
      </p:sp>
      <p:sp>
        <p:nvSpPr>
          <p:cNvPr id="31" name="Rectangle 28"/>
          <p:cNvSpPr>
            <a:spLocks/>
          </p:cNvSpPr>
          <p:nvPr/>
        </p:nvSpPr>
        <p:spPr bwMode="auto">
          <a:xfrm>
            <a:off x="6120765" y="2755923"/>
            <a:ext cx="861536" cy="4743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 algn="r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Daily</a:t>
            </a:r>
          </a:p>
          <a:p>
            <a:pPr marL="35719" algn="r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Stand-ups</a:t>
            </a:r>
          </a:p>
        </p:txBody>
      </p: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3406140" y="2154372"/>
            <a:ext cx="2331720" cy="2948940"/>
            <a:chOff x="0" y="0"/>
            <a:chExt cx="1632" cy="2064"/>
          </a:xfrm>
          <a:solidFill>
            <a:schemeClr val="bg1">
              <a:lumMod val="75000"/>
            </a:schemeClr>
          </a:solidFill>
        </p:grpSpPr>
        <p:sp>
          <p:nvSpPr>
            <p:cNvPr id="33" name="Rectangle 31"/>
            <p:cNvSpPr>
              <a:spLocks/>
            </p:cNvSpPr>
            <p:nvPr/>
          </p:nvSpPr>
          <p:spPr bwMode="auto">
            <a:xfrm>
              <a:off x="0" y="0"/>
              <a:ext cx="1632" cy="2064"/>
            </a:xfrm>
            <a:prstGeom prst="rect">
              <a:avLst/>
            </a:prstGeom>
            <a:grpFill/>
            <a:ln w="50800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buNone/>
              </a:pPr>
              <a:endParaRPr lang="en-GB"/>
            </a:p>
          </p:txBody>
        </p:sp>
        <p:sp>
          <p:nvSpPr>
            <p:cNvPr id="34" name="Rectangle 32"/>
            <p:cNvSpPr>
              <a:spLocks/>
            </p:cNvSpPr>
            <p:nvPr/>
          </p:nvSpPr>
          <p:spPr bwMode="auto">
            <a:xfrm>
              <a:off x="0" y="0"/>
              <a:ext cx="0" cy="108"/>
            </a:xfrm>
            <a:prstGeom prst="rect">
              <a:avLst/>
            </a:prstGeom>
            <a:grpFill/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buNone/>
              </a:pPr>
              <a:endParaRPr lang="en-GB"/>
            </a:p>
          </p:txBody>
        </p:sp>
      </p:grpSp>
      <p:sp>
        <p:nvSpPr>
          <p:cNvPr id="35" name="Rectangle 33"/>
          <p:cNvSpPr>
            <a:spLocks/>
          </p:cNvSpPr>
          <p:nvPr/>
        </p:nvSpPr>
        <p:spPr bwMode="auto">
          <a:xfrm>
            <a:off x="3680460" y="4733676"/>
            <a:ext cx="1714500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lIns="0" tIns="0" rIns="40639" bIns="0">
            <a:spAutoFit/>
          </a:bodyPr>
          <a:lstStyle/>
          <a:p>
            <a:pPr marL="35719" algn="ctr">
              <a:buNone/>
            </a:pPr>
            <a:r>
              <a:rPr lang="en-US" sz="1600" b="1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INDIVIDUAL</a:t>
            </a:r>
          </a:p>
        </p:txBody>
      </p:sp>
      <p:sp>
        <p:nvSpPr>
          <p:cNvPr id="36" name="Rectangle 34"/>
          <p:cNvSpPr>
            <a:spLocks/>
          </p:cNvSpPr>
          <p:nvPr/>
        </p:nvSpPr>
        <p:spPr bwMode="auto">
          <a:xfrm>
            <a:off x="3680460" y="2428692"/>
            <a:ext cx="17145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5719" algn="ctr">
              <a:spcBef>
                <a:spcPts val="990"/>
              </a:spcBef>
              <a:buNone/>
            </a:pPr>
            <a:r>
              <a:rPr lang="en-US" sz="1600" dirty="0">
                <a:cs typeface="Tahoma" pitchFamily="34" charset="0"/>
                <a:sym typeface="Tahoma" pitchFamily="34" charset="0"/>
              </a:rPr>
              <a:t>Refactoring</a:t>
            </a:r>
          </a:p>
        </p:txBody>
      </p:sp>
      <p:sp>
        <p:nvSpPr>
          <p:cNvPr id="37" name="Rectangle 35"/>
          <p:cNvSpPr>
            <a:spLocks/>
          </p:cNvSpPr>
          <p:nvPr/>
        </p:nvSpPr>
        <p:spPr bwMode="auto">
          <a:xfrm>
            <a:off x="3680460" y="3114492"/>
            <a:ext cx="17145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5719" algn="ctr">
              <a:spcBef>
                <a:spcPts val="990"/>
              </a:spcBef>
              <a:buNone/>
            </a:pPr>
            <a:r>
              <a:rPr lang="en-US" sz="1600" dirty="0">
                <a:cs typeface="Tahoma" pitchFamily="34" charset="0"/>
                <a:sym typeface="Tahoma" pitchFamily="34" charset="0"/>
              </a:rPr>
              <a:t>Simple Design</a:t>
            </a:r>
          </a:p>
        </p:txBody>
      </p:sp>
      <p:sp>
        <p:nvSpPr>
          <p:cNvPr id="38" name="Rectangle 36"/>
          <p:cNvSpPr>
            <a:spLocks/>
          </p:cNvSpPr>
          <p:nvPr/>
        </p:nvSpPr>
        <p:spPr bwMode="auto">
          <a:xfrm>
            <a:off x="3680460" y="3800292"/>
            <a:ext cx="1714500" cy="72009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5719" algn="ctr">
              <a:spcBef>
                <a:spcPts val="990"/>
              </a:spcBef>
              <a:buNone/>
            </a:pPr>
            <a:r>
              <a:rPr lang="en-US" sz="1600" dirty="0">
                <a:cs typeface="Tahoma" pitchFamily="34" charset="0"/>
                <a:sym typeface="Tahoma" pitchFamily="34" charset="0"/>
              </a:rPr>
              <a:t>Test Driven</a:t>
            </a:r>
          </a:p>
          <a:p>
            <a:pPr marL="35719" algn="ctr">
              <a:spcBef>
                <a:spcPts val="990"/>
              </a:spcBef>
              <a:buNone/>
            </a:pPr>
            <a:r>
              <a:rPr lang="en-US" sz="1600" dirty="0">
                <a:cs typeface="Tahoma" pitchFamily="34" charset="0"/>
                <a:sym typeface="Tahoma" pitchFamily="34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8402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Subset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868680" y="1444283"/>
            <a:ext cx="7406640" cy="4457700"/>
            <a:chOff x="0" y="0"/>
            <a:chExt cx="5184" cy="3120"/>
          </a:xfrm>
        </p:grpSpPr>
        <p:sp>
          <p:nvSpPr>
            <p:cNvPr id="5" name="Rectangle 4"/>
            <p:cNvSpPr>
              <a:spLocks/>
            </p:cNvSpPr>
            <p:nvPr/>
          </p:nvSpPr>
          <p:spPr bwMode="auto">
            <a:xfrm>
              <a:off x="0" y="0"/>
              <a:ext cx="5184" cy="3120"/>
            </a:xfrm>
            <a:prstGeom prst="rect">
              <a:avLst/>
            </a:prstGeom>
            <a:solidFill>
              <a:srgbClr val="BEBED4"/>
            </a:solidFill>
            <a:ln w="50800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None/>
              </a:pPr>
              <a:endParaRPr lang="en-GB"/>
            </a:p>
          </p:txBody>
        </p:sp>
        <p:sp>
          <p:nvSpPr>
            <p:cNvPr id="6" name="Rectangle 5"/>
            <p:cNvSpPr>
              <a:spLocks/>
            </p:cNvSpPr>
            <p:nvPr/>
          </p:nvSpPr>
          <p:spPr bwMode="auto">
            <a:xfrm>
              <a:off x="0" y="0"/>
              <a:ext cx="0" cy="108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endParaRPr lang="en-GB"/>
            </a:p>
          </p:txBody>
        </p:sp>
      </p:grpSp>
      <p:sp>
        <p:nvSpPr>
          <p:cNvPr id="7" name="Rectangle 6"/>
          <p:cNvSpPr>
            <a:spLocks/>
          </p:cNvSpPr>
          <p:nvPr/>
        </p:nvSpPr>
        <p:spPr bwMode="auto">
          <a:xfrm>
            <a:off x="3406140" y="5571942"/>
            <a:ext cx="2331720" cy="246221"/>
          </a:xfrm>
          <a:prstGeom prst="rect">
            <a:avLst/>
          </a:prstGeom>
          <a:solidFill>
            <a:srgbClr val="BEBED4"/>
          </a:solidFill>
          <a:ln w="12700">
            <a:noFill/>
            <a:miter lim="800000"/>
            <a:headEnd/>
            <a:tailEnd/>
          </a:ln>
        </p:spPr>
        <p:txBody>
          <a:bodyPr lIns="0" tIns="0" rIns="40639" bIns="0">
            <a:spAutoFit/>
          </a:bodyPr>
          <a:lstStyle/>
          <a:p>
            <a:pPr marL="35719" algn="ctr">
              <a:buNone/>
            </a:pPr>
            <a:r>
              <a:rPr lang="en-US" sz="1600" b="1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ORGANIZATIONAL</a:t>
            </a:r>
            <a:endParaRPr lang="en-US" sz="1600" b="1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7363778" y="1512863"/>
            <a:ext cx="790099" cy="474345"/>
          </a:xfrm>
          <a:prstGeom prst="rect">
            <a:avLst/>
          </a:prstGeom>
          <a:solidFill>
            <a:srgbClr val="BEBED4"/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 algn="r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Short</a:t>
            </a:r>
          </a:p>
          <a:p>
            <a:pPr marL="35719" algn="r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Releases</a:t>
            </a:r>
          </a:p>
        </p:txBody>
      </p:sp>
      <p:sp>
        <p:nvSpPr>
          <p:cNvPr id="9" name="Rectangle 12"/>
          <p:cNvSpPr>
            <a:spLocks/>
          </p:cNvSpPr>
          <p:nvPr/>
        </p:nvSpPr>
        <p:spPr bwMode="auto">
          <a:xfrm>
            <a:off x="7329488" y="5140091"/>
            <a:ext cx="824389" cy="474345"/>
          </a:xfrm>
          <a:prstGeom prst="rect">
            <a:avLst/>
          </a:prstGeom>
          <a:solidFill>
            <a:srgbClr val="BEBED4"/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 algn="r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On-site</a:t>
            </a:r>
          </a:p>
          <a:p>
            <a:pPr marL="35719" algn="r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Customer</a:t>
            </a:r>
          </a:p>
        </p:txBody>
      </p:sp>
      <p:sp>
        <p:nvSpPr>
          <p:cNvPr id="10" name="Rectangle 13"/>
          <p:cNvSpPr>
            <a:spLocks/>
          </p:cNvSpPr>
          <p:nvPr/>
        </p:nvSpPr>
        <p:spPr bwMode="auto">
          <a:xfrm>
            <a:off x="7190899" y="4103417"/>
            <a:ext cx="962978" cy="215741"/>
          </a:xfrm>
          <a:prstGeom prst="rect">
            <a:avLst/>
          </a:prstGeom>
          <a:solidFill>
            <a:srgbClr val="BEBED4"/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 algn="r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Co-location</a:t>
            </a:r>
          </a:p>
        </p:txBody>
      </p:sp>
      <p:sp>
        <p:nvSpPr>
          <p:cNvPr id="11" name="Rectangle 14"/>
          <p:cNvSpPr>
            <a:spLocks/>
          </p:cNvSpPr>
          <p:nvPr/>
        </p:nvSpPr>
        <p:spPr bwMode="auto">
          <a:xfrm>
            <a:off x="7255193" y="2808140"/>
            <a:ext cx="898684" cy="474345"/>
          </a:xfrm>
          <a:prstGeom prst="rect">
            <a:avLst/>
          </a:prstGeom>
          <a:solidFill>
            <a:srgbClr val="BEBED4"/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 algn="r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Collective</a:t>
            </a:r>
          </a:p>
          <a:p>
            <a:pPr marL="35719" algn="r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Ownership</a:t>
            </a:r>
          </a:p>
        </p:txBody>
      </p:sp>
      <p:grpSp>
        <p:nvGrpSpPr>
          <p:cNvPr id="12" name="Group 16"/>
          <p:cNvGrpSpPr>
            <a:grpSpLocks/>
          </p:cNvGrpSpPr>
          <p:nvPr/>
        </p:nvGrpSpPr>
        <p:grpSpPr bwMode="auto">
          <a:xfrm>
            <a:off x="2143125" y="1742892"/>
            <a:ext cx="4937760" cy="3771900"/>
            <a:chOff x="0" y="0"/>
            <a:chExt cx="3456" cy="264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" name="Rectangle 17"/>
            <p:cNvSpPr>
              <a:spLocks/>
            </p:cNvSpPr>
            <p:nvPr/>
          </p:nvSpPr>
          <p:spPr bwMode="auto">
            <a:xfrm>
              <a:off x="0" y="0"/>
              <a:ext cx="3456" cy="2640"/>
            </a:xfrm>
            <a:prstGeom prst="rect">
              <a:avLst/>
            </a:prstGeom>
            <a:grpFill/>
            <a:ln w="50800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None/>
              </a:pPr>
              <a:endParaRPr lang="en-GB"/>
            </a:p>
          </p:txBody>
        </p:sp>
        <p:sp>
          <p:nvSpPr>
            <p:cNvPr id="14" name="Rectangle 18"/>
            <p:cNvSpPr>
              <a:spLocks/>
            </p:cNvSpPr>
            <p:nvPr/>
          </p:nvSpPr>
          <p:spPr bwMode="auto">
            <a:xfrm>
              <a:off x="0" y="0"/>
              <a:ext cx="0" cy="108"/>
            </a:xfrm>
            <a:prstGeom prst="rect">
              <a:avLst/>
            </a:prstGeom>
            <a:grpFill/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endParaRPr lang="en-GB"/>
            </a:p>
          </p:txBody>
        </p:sp>
      </p:grpSp>
      <p:sp>
        <p:nvSpPr>
          <p:cNvPr id="15" name="Rectangle 19"/>
          <p:cNvSpPr>
            <a:spLocks/>
          </p:cNvSpPr>
          <p:nvPr/>
        </p:nvSpPr>
        <p:spPr bwMode="auto">
          <a:xfrm>
            <a:off x="3308985" y="5145156"/>
            <a:ext cx="2331720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</p:spPr>
        <p:txBody>
          <a:bodyPr lIns="0" tIns="0" rIns="40639" bIns="0">
            <a:spAutoFit/>
          </a:bodyPr>
          <a:lstStyle/>
          <a:p>
            <a:pPr marL="35719" algn="ctr">
              <a:buNone/>
            </a:pPr>
            <a:r>
              <a:rPr lang="en-US" sz="1600" b="1" dirty="0">
                <a:cs typeface="Tahoma" pitchFamily="34" charset="0"/>
                <a:sym typeface="Tahoma" pitchFamily="34" charset="0"/>
              </a:rPr>
              <a:t>TEAM</a:t>
            </a:r>
          </a:p>
        </p:txBody>
      </p:sp>
      <p:sp>
        <p:nvSpPr>
          <p:cNvPr id="16" name="Rectangle 20"/>
          <p:cNvSpPr>
            <a:spLocks/>
          </p:cNvSpPr>
          <p:nvPr/>
        </p:nvSpPr>
        <p:spPr bwMode="auto">
          <a:xfrm>
            <a:off x="5759291" y="1823100"/>
            <a:ext cx="1223010" cy="2157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 algn="r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Retrospectives</a:t>
            </a:r>
          </a:p>
        </p:txBody>
      </p:sp>
      <p:sp>
        <p:nvSpPr>
          <p:cNvPr id="17" name="Rectangle 21"/>
          <p:cNvSpPr>
            <a:spLocks/>
          </p:cNvSpPr>
          <p:nvPr/>
        </p:nvSpPr>
        <p:spPr bwMode="auto">
          <a:xfrm>
            <a:off x="6202204" y="3947350"/>
            <a:ext cx="780098" cy="2157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 algn="r">
              <a:buNone/>
            </a:pPr>
            <a:r>
              <a:rPr lang="en-US" sz="1400" dirty="0">
                <a:solidFill>
                  <a:srgbClr val="191919"/>
                </a:solidFill>
                <a:cs typeface="Tahoma" pitchFamily="34" charset="0"/>
                <a:sym typeface="Tahoma" pitchFamily="34" charset="0"/>
              </a:rPr>
              <a:t>Iterations</a:t>
            </a:r>
          </a:p>
        </p:txBody>
      </p:sp>
      <p:sp>
        <p:nvSpPr>
          <p:cNvPr id="18" name="Rectangle 22"/>
          <p:cNvSpPr>
            <a:spLocks/>
          </p:cNvSpPr>
          <p:nvPr/>
        </p:nvSpPr>
        <p:spPr bwMode="auto">
          <a:xfrm>
            <a:off x="4139089" y="1767181"/>
            <a:ext cx="748665" cy="2157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IKO/IPM</a:t>
            </a:r>
          </a:p>
        </p:txBody>
      </p:sp>
      <p:sp>
        <p:nvSpPr>
          <p:cNvPr id="19" name="Rectangle 23"/>
          <p:cNvSpPr>
            <a:spLocks/>
          </p:cNvSpPr>
          <p:nvPr/>
        </p:nvSpPr>
        <p:spPr bwMode="auto">
          <a:xfrm>
            <a:off x="2218849" y="4880172"/>
            <a:ext cx="614363" cy="517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User</a:t>
            </a:r>
          </a:p>
          <a:p>
            <a:pPr marL="35719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Stories</a:t>
            </a:r>
          </a:p>
        </p:txBody>
      </p:sp>
      <p:sp>
        <p:nvSpPr>
          <p:cNvPr id="20" name="Rectangle 24"/>
          <p:cNvSpPr>
            <a:spLocks/>
          </p:cNvSpPr>
          <p:nvPr/>
        </p:nvSpPr>
        <p:spPr bwMode="auto">
          <a:xfrm>
            <a:off x="2218849" y="3760659"/>
            <a:ext cx="682943" cy="517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Velocity</a:t>
            </a:r>
          </a:p>
          <a:p>
            <a:pPr marL="35719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Metrics</a:t>
            </a:r>
          </a:p>
        </p:txBody>
      </p:sp>
      <p:sp>
        <p:nvSpPr>
          <p:cNvPr id="21" name="Rectangle 25"/>
          <p:cNvSpPr>
            <a:spLocks/>
          </p:cNvSpPr>
          <p:nvPr/>
        </p:nvSpPr>
        <p:spPr bwMode="auto">
          <a:xfrm>
            <a:off x="2218849" y="2942613"/>
            <a:ext cx="831533" cy="2157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Card Wall</a:t>
            </a:r>
          </a:p>
        </p:txBody>
      </p:sp>
      <p:sp>
        <p:nvSpPr>
          <p:cNvPr id="22" name="Rectangle 27"/>
          <p:cNvSpPr>
            <a:spLocks/>
          </p:cNvSpPr>
          <p:nvPr/>
        </p:nvSpPr>
        <p:spPr bwMode="auto">
          <a:xfrm>
            <a:off x="6003608" y="4880172"/>
            <a:ext cx="978694" cy="4743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 algn="r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Sustainable</a:t>
            </a:r>
          </a:p>
          <a:p>
            <a:pPr marL="35719" algn="r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Pace</a:t>
            </a:r>
          </a:p>
        </p:txBody>
      </p:sp>
      <p:sp>
        <p:nvSpPr>
          <p:cNvPr id="23" name="Rectangle 28"/>
          <p:cNvSpPr>
            <a:spLocks/>
          </p:cNvSpPr>
          <p:nvPr/>
        </p:nvSpPr>
        <p:spPr bwMode="auto">
          <a:xfrm>
            <a:off x="6120765" y="2755923"/>
            <a:ext cx="861536" cy="4743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 algn="r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Daily</a:t>
            </a:r>
          </a:p>
          <a:p>
            <a:pPr marL="35719" algn="r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Stand-ups</a:t>
            </a:r>
          </a:p>
        </p:txBody>
      </p:sp>
      <p:grpSp>
        <p:nvGrpSpPr>
          <p:cNvPr id="24" name="Group 30"/>
          <p:cNvGrpSpPr>
            <a:grpSpLocks/>
          </p:cNvGrpSpPr>
          <p:nvPr/>
        </p:nvGrpSpPr>
        <p:grpSpPr bwMode="auto">
          <a:xfrm>
            <a:off x="3406140" y="2154372"/>
            <a:ext cx="2331720" cy="2948940"/>
            <a:chOff x="0" y="0"/>
            <a:chExt cx="1632" cy="2064"/>
          </a:xfrm>
          <a:solidFill>
            <a:schemeClr val="bg1">
              <a:lumMod val="75000"/>
            </a:schemeClr>
          </a:solidFill>
        </p:grpSpPr>
        <p:sp>
          <p:nvSpPr>
            <p:cNvPr id="25" name="Rectangle 31"/>
            <p:cNvSpPr>
              <a:spLocks/>
            </p:cNvSpPr>
            <p:nvPr/>
          </p:nvSpPr>
          <p:spPr bwMode="auto">
            <a:xfrm>
              <a:off x="0" y="0"/>
              <a:ext cx="1632" cy="2064"/>
            </a:xfrm>
            <a:prstGeom prst="rect">
              <a:avLst/>
            </a:prstGeom>
            <a:grpFill/>
            <a:ln w="50800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buNone/>
              </a:pPr>
              <a:endParaRPr lang="en-GB"/>
            </a:p>
          </p:txBody>
        </p:sp>
        <p:sp>
          <p:nvSpPr>
            <p:cNvPr id="26" name="Rectangle 32"/>
            <p:cNvSpPr>
              <a:spLocks/>
            </p:cNvSpPr>
            <p:nvPr/>
          </p:nvSpPr>
          <p:spPr bwMode="auto">
            <a:xfrm>
              <a:off x="0" y="0"/>
              <a:ext cx="0" cy="108"/>
            </a:xfrm>
            <a:prstGeom prst="rect">
              <a:avLst/>
            </a:prstGeom>
            <a:grpFill/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buNone/>
              </a:pPr>
              <a:endParaRPr lang="en-GB"/>
            </a:p>
          </p:txBody>
        </p:sp>
      </p:grpSp>
      <p:sp>
        <p:nvSpPr>
          <p:cNvPr id="27" name="Rectangle 33"/>
          <p:cNvSpPr>
            <a:spLocks/>
          </p:cNvSpPr>
          <p:nvPr/>
        </p:nvSpPr>
        <p:spPr bwMode="auto">
          <a:xfrm>
            <a:off x="3680460" y="4733676"/>
            <a:ext cx="1714500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lIns="0" tIns="0" rIns="40639" bIns="0">
            <a:spAutoFit/>
          </a:bodyPr>
          <a:lstStyle/>
          <a:p>
            <a:pPr marL="35719" algn="ctr">
              <a:buNone/>
            </a:pPr>
            <a:r>
              <a:rPr lang="en-US" sz="1600" b="1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INDIVIDUAL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68679" y="1444282"/>
            <a:ext cx="7406641" cy="4457701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Rectangle 7"/>
          <p:cNvSpPr>
            <a:spLocks/>
          </p:cNvSpPr>
          <p:nvPr/>
        </p:nvSpPr>
        <p:spPr bwMode="auto">
          <a:xfrm>
            <a:off x="948690" y="1538581"/>
            <a:ext cx="1078706" cy="517208"/>
          </a:xfrm>
          <a:prstGeom prst="rect">
            <a:avLst/>
          </a:prstGeom>
          <a:solidFill>
            <a:srgbClr val="BEBED4"/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Automated</a:t>
            </a:r>
          </a:p>
          <a:p>
            <a:pPr marL="35719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Build/Deploy</a:t>
            </a:r>
          </a:p>
        </p:txBody>
      </p:sp>
      <p:sp>
        <p:nvSpPr>
          <p:cNvPr id="30" name="Rectangle 8"/>
          <p:cNvSpPr>
            <a:spLocks/>
          </p:cNvSpPr>
          <p:nvPr/>
        </p:nvSpPr>
        <p:spPr bwMode="auto">
          <a:xfrm>
            <a:off x="948690" y="2744120"/>
            <a:ext cx="938689" cy="517208"/>
          </a:xfrm>
          <a:prstGeom prst="rect">
            <a:avLst/>
          </a:prstGeom>
          <a:solidFill>
            <a:srgbClr val="BEBED4"/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Automated</a:t>
            </a:r>
          </a:p>
          <a:p>
            <a:pPr marL="35719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Testing</a:t>
            </a:r>
          </a:p>
        </p:txBody>
      </p:sp>
      <p:sp>
        <p:nvSpPr>
          <p:cNvPr id="31" name="Rectangle 10"/>
          <p:cNvSpPr>
            <a:spLocks/>
          </p:cNvSpPr>
          <p:nvPr/>
        </p:nvSpPr>
        <p:spPr bwMode="auto">
          <a:xfrm>
            <a:off x="948690" y="3949659"/>
            <a:ext cx="865823" cy="517208"/>
          </a:xfrm>
          <a:prstGeom prst="rect">
            <a:avLst/>
          </a:prstGeom>
          <a:solidFill>
            <a:srgbClr val="BEBED4"/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Coding</a:t>
            </a:r>
          </a:p>
          <a:p>
            <a:pPr marL="35719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Standards</a:t>
            </a:r>
          </a:p>
        </p:txBody>
      </p:sp>
      <p:sp>
        <p:nvSpPr>
          <p:cNvPr id="32" name="Rectangle 11"/>
          <p:cNvSpPr>
            <a:spLocks/>
          </p:cNvSpPr>
          <p:nvPr/>
        </p:nvSpPr>
        <p:spPr bwMode="auto">
          <a:xfrm>
            <a:off x="948690" y="5140091"/>
            <a:ext cx="958691" cy="517208"/>
          </a:xfrm>
          <a:prstGeom prst="rect">
            <a:avLst/>
          </a:prstGeom>
          <a:solidFill>
            <a:srgbClr val="BEBED4"/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Continuous</a:t>
            </a:r>
          </a:p>
          <a:p>
            <a:pPr marL="35719">
              <a:buNone/>
            </a:pPr>
            <a:r>
              <a:rPr lang="en-US" sz="1400" dirty="0">
                <a:cs typeface="Tahoma" pitchFamily="34" charset="0"/>
                <a:sym typeface="Tahoma" pitchFamily="34" charset="0"/>
              </a:rPr>
              <a:t>Integration</a:t>
            </a:r>
          </a:p>
        </p:txBody>
      </p:sp>
      <p:sp>
        <p:nvSpPr>
          <p:cNvPr id="33" name="Rectangle 26"/>
          <p:cNvSpPr>
            <a:spLocks/>
          </p:cNvSpPr>
          <p:nvPr/>
        </p:nvSpPr>
        <p:spPr bwMode="auto">
          <a:xfrm>
            <a:off x="2231608" y="1823100"/>
            <a:ext cx="1134428" cy="517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5719">
              <a:buNone/>
            </a:pPr>
            <a:r>
              <a:rPr lang="en-US" sz="1400" dirty="0" smtClean="0">
                <a:cs typeface="Tahoma" pitchFamily="34" charset="0"/>
                <a:sym typeface="Tahoma" pitchFamily="34" charset="0"/>
              </a:rPr>
              <a:t>Pair</a:t>
            </a:r>
          </a:p>
          <a:p>
            <a:pPr marL="35719">
              <a:buNone/>
            </a:pPr>
            <a:r>
              <a:rPr lang="en-US" sz="1400" dirty="0" smtClean="0">
                <a:cs typeface="Tahoma" pitchFamily="34" charset="0"/>
                <a:sym typeface="Tahoma" pitchFamily="34" charset="0"/>
              </a:rPr>
              <a:t>Programming</a:t>
            </a:r>
            <a:endParaRPr lang="en-US" sz="1400" dirty="0">
              <a:cs typeface="Tahoma" pitchFamily="34" charset="0"/>
              <a:sym typeface="Tahoma" pitchFamily="34" charset="0"/>
            </a:endParaRPr>
          </a:p>
        </p:txBody>
      </p:sp>
      <p:sp>
        <p:nvSpPr>
          <p:cNvPr id="34" name="Rectangle 34"/>
          <p:cNvSpPr>
            <a:spLocks/>
          </p:cNvSpPr>
          <p:nvPr/>
        </p:nvSpPr>
        <p:spPr bwMode="auto">
          <a:xfrm>
            <a:off x="3680460" y="2428692"/>
            <a:ext cx="17145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5719" algn="ctr">
              <a:spcBef>
                <a:spcPts val="990"/>
              </a:spcBef>
              <a:buNone/>
            </a:pPr>
            <a:r>
              <a:rPr lang="en-US" sz="1600" dirty="0">
                <a:cs typeface="Tahoma" pitchFamily="34" charset="0"/>
                <a:sym typeface="Tahoma" pitchFamily="34" charset="0"/>
              </a:rPr>
              <a:t>Refactoring</a:t>
            </a:r>
          </a:p>
        </p:txBody>
      </p:sp>
      <p:sp>
        <p:nvSpPr>
          <p:cNvPr id="35" name="Rectangle 35"/>
          <p:cNvSpPr>
            <a:spLocks/>
          </p:cNvSpPr>
          <p:nvPr/>
        </p:nvSpPr>
        <p:spPr bwMode="auto">
          <a:xfrm>
            <a:off x="3680460" y="3114492"/>
            <a:ext cx="17145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5719" algn="ctr">
              <a:spcBef>
                <a:spcPts val="990"/>
              </a:spcBef>
              <a:buNone/>
            </a:pPr>
            <a:r>
              <a:rPr lang="en-US" sz="1600" dirty="0">
                <a:cs typeface="Tahoma" pitchFamily="34" charset="0"/>
                <a:sym typeface="Tahoma" pitchFamily="34" charset="0"/>
              </a:rPr>
              <a:t>Simple Design</a:t>
            </a:r>
          </a:p>
        </p:txBody>
      </p:sp>
      <p:sp>
        <p:nvSpPr>
          <p:cNvPr id="36" name="Rectangle 36"/>
          <p:cNvSpPr>
            <a:spLocks/>
          </p:cNvSpPr>
          <p:nvPr/>
        </p:nvSpPr>
        <p:spPr bwMode="auto">
          <a:xfrm>
            <a:off x="3680460" y="3800292"/>
            <a:ext cx="1714500" cy="72009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5719" algn="ctr">
              <a:spcBef>
                <a:spcPts val="990"/>
              </a:spcBef>
              <a:buNone/>
            </a:pPr>
            <a:r>
              <a:rPr lang="en-US" sz="1600" dirty="0">
                <a:cs typeface="Tahoma" pitchFamily="34" charset="0"/>
                <a:sym typeface="Tahoma" pitchFamily="34" charset="0"/>
              </a:rPr>
              <a:t>Test Driven</a:t>
            </a:r>
          </a:p>
          <a:p>
            <a:pPr marL="35719" algn="ctr">
              <a:spcBef>
                <a:spcPts val="990"/>
              </a:spcBef>
              <a:buNone/>
            </a:pPr>
            <a:r>
              <a:rPr lang="en-US" sz="1600" dirty="0">
                <a:cs typeface="Tahoma" pitchFamily="34" charset="0"/>
                <a:sym typeface="Tahoma" pitchFamily="34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02665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S Doc white marble">
  <a:themeElements>
    <a:clrScheme name="Default w/ 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w/ Lin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w/ 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udios-2012-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CCCCCC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TWS Doc white marble.thmx</Template>
  <TotalTime>678</TotalTime>
  <Words>306</Words>
  <Application>Microsoft Macintosh PowerPoint</Application>
  <PresentationFormat>On-screen Show (4:3)</PresentationFormat>
  <Paragraphs>125</Paragraphs>
  <Slides>11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TWS Doc white marble</vt:lpstr>
      <vt:lpstr>studios-2012-theme</vt:lpstr>
      <vt:lpstr>Agile Development Practices</vt:lpstr>
      <vt:lpstr>Agenda</vt:lpstr>
      <vt:lpstr>Who Are We?</vt:lpstr>
      <vt:lpstr>Who are you?</vt:lpstr>
      <vt:lpstr>Why Are We Here?</vt:lpstr>
      <vt:lpstr>Empathy mapping</vt:lpstr>
      <vt:lpstr>Learning Objectives</vt:lpstr>
      <vt:lpstr>Agile Proven Practices</vt:lpstr>
      <vt:lpstr>Our Subset</vt:lpstr>
      <vt:lpstr>“Open the Box”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Engineering</dc:title>
  <dc:creator>Steven List</dc:creator>
  <cp:lastModifiedBy>Matthew Philip</cp:lastModifiedBy>
  <cp:revision>25</cp:revision>
  <dcterms:created xsi:type="dcterms:W3CDTF">2010-05-04T20:24:52Z</dcterms:created>
  <dcterms:modified xsi:type="dcterms:W3CDTF">2012-07-09T09:54:28Z</dcterms:modified>
</cp:coreProperties>
</file>