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66" r:id="rId2"/>
    <p:sldMasterId id="2147483683" r:id="rId3"/>
  </p:sldMasterIdLst>
  <p:notesMasterIdLst>
    <p:notesMasterId r:id="rId15"/>
  </p:notesMasterIdLst>
  <p:handoutMasterIdLst>
    <p:handoutMasterId r:id="rId16"/>
  </p:handoutMasterIdLst>
  <p:sldIdLst>
    <p:sldId id="351" r:id="rId4"/>
    <p:sldId id="352" r:id="rId5"/>
    <p:sldId id="353" r:id="rId6"/>
    <p:sldId id="354" r:id="rId7"/>
    <p:sldId id="355" r:id="rId8"/>
    <p:sldId id="356" r:id="rId9"/>
    <p:sldId id="358" r:id="rId10"/>
    <p:sldId id="360" r:id="rId11"/>
    <p:sldId id="361" r:id="rId12"/>
    <p:sldId id="362" r:id="rId13"/>
    <p:sldId id="36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2"/>
    <a:srgbClr val="F1FAFD"/>
    <a:srgbClr val="E9F7FB"/>
    <a:srgbClr val="E55725"/>
    <a:srgbClr val="BDE6F2"/>
    <a:srgbClr val="292929"/>
    <a:srgbClr val="5F5F5F"/>
    <a:srgbClr val="FA9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5510" autoAdjust="0"/>
  </p:normalViewPr>
  <p:slideViewPr>
    <p:cSldViewPr>
      <p:cViewPr>
        <p:scale>
          <a:sx n="75" d="100"/>
          <a:sy n="75" d="100"/>
        </p:scale>
        <p:origin x="-1472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7/9/12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7/9/12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4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Acceptance</a:t>
            </a:r>
            <a:r>
              <a:rPr lang="en-US" baseline="0" dirty="0" smtClean="0"/>
              <a:t> criteria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One point per rental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Display on statement after checkout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Display</a:t>
            </a:r>
            <a:r>
              <a:rPr lang="en-US" baseline="0" dirty="0" smtClean="0"/>
              <a:t> on statement history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Display points only for current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D9577-37EB-C14F-891E-FB19693D7429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98A76-159F-AA49-A19C-A43F96D1C3E7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04B5B-F190-A445-A5C6-8F960E918BD9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DC6EE-78D2-8848-8EA6-5252F70E70F1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7D53-FD51-B041-A944-050BEF6164FF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03574-EC87-E24B-A101-321072E079B5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D9577-37EB-C14F-891E-FB19693D7429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362200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0" y="4418012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lIns="182880" tIns="91440" rIns="182880" b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79AED-0546-544E-9D19-D1214CAEAC35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7DE84-7A92-954B-BDB8-CCAD0FEF7872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0C998-85F0-B046-8085-5ED1D1343CBF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D222-DB85-FF46-88AB-15DC26B9F77C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E3C4C-ADCF-C046-B38E-C811EC3D5BD4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52CB-F8DA-C34A-AA91-2C10369BFC37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98A76-159F-AA49-A19C-A43F96D1C3E7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04B5B-F190-A445-A5C6-8F960E918BD9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DC6EE-78D2-8848-8EA6-5252F70E70F1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7D53-FD51-B041-A944-050BEF6164FF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838200"/>
          </a:xfrm>
        </p:spPr>
        <p:txBody>
          <a:bodyPr lIns="182880" tIns="91440" rIns="182880" bIns="91440"/>
          <a:lstStyle>
            <a:lvl1pPr algn="ctr">
              <a:defRPr sz="48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362200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0" y="4418012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03574-EC87-E24B-A101-321072E079B5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09524"/>
            <a:ext cx="1324887" cy="55627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7DE84-7A92-954B-BDB8-CCAD0FEF7872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30C998-85F0-B046-8085-5ED1D1343CBF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F1D222-DB85-FF46-88AB-15DC26B9F77C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AE3C4C-ADCF-C046-B38E-C811EC3D5BD4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2652CB-F8DA-C34A-AA91-2C10369BFC37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98A76-159F-AA49-A19C-A43F96D1C3E7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198361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204B5B-F190-A445-A5C6-8F960E918BD9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1269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79AED-0546-544E-9D19-D1214CAEAC35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EDC6EE-78D2-8848-8EA6-5252F70E70F1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15917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CC7D53-FD51-B041-A944-050BEF6164FF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5390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7DE84-7A92-954B-BDB8-CCAD0FEF7872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0C998-85F0-B046-8085-5ED1D1343CBF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D222-DB85-FF46-88AB-15DC26B9F77C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E3C4C-ADCF-C046-B38E-C811EC3D5BD4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52CB-F8DA-C34A-AA91-2C10369BFC37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600200"/>
            <a:ext cx="82296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3" r:id="rId13"/>
    <p:sldLayoutId id="2147483652" r:id="rId1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Ping-Pong</a:t>
            </a:r>
          </a:p>
          <a:p>
            <a:pPr marL="857250" lvl="1" indent="-457200"/>
            <a:r>
              <a:rPr lang="en-US" dirty="0"/>
              <a:t>'A' writes a test, 'B' makes it green.</a:t>
            </a:r>
          </a:p>
          <a:p>
            <a:pPr marL="857250" lvl="1" indent="-457200"/>
            <a:r>
              <a:rPr lang="en-US" dirty="0"/>
              <a:t>Next 'B' writes the test, 'A' makes it green</a:t>
            </a:r>
          </a:p>
          <a:p>
            <a:pPr marL="857250" lvl="1" indent="-457200"/>
            <a:r>
              <a:rPr lang="en-US" dirty="0"/>
              <a:t>A mix of Pairing and Test Driven Development (TDD)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8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Ball </a:t>
            </a:r>
            <a:r>
              <a:rPr lang="en-US" dirty="0" smtClean="0"/>
              <a:t>and </a:t>
            </a:r>
            <a:r>
              <a:rPr lang="en-US" dirty="0" smtClean="0"/>
              <a:t>Board</a:t>
            </a:r>
          </a:p>
          <a:p>
            <a:pPr lvl="1" indent="-342900"/>
            <a:r>
              <a:rPr lang="en-US" dirty="0" smtClean="0"/>
              <a:t>One </a:t>
            </a:r>
            <a:r>
              <a:rPr lang="en-US" dirty="0"/>
              <a:t>person controls the mouse (The Ball)</a:t>
            </a:r>
          </a:p>
          <a:p>
            <a:pPr lvl="1" indent="-342900"/>
            <a:r>
              <a:rPr lang="en-US" dirty="0"/>
              <a:t>The other person controls the keyboard (The Board)</a:t>
            </a:r>
          </a:p>
          <a:p>
            <a:pPr lvl="1" indent="-342900"/>
            <a:r>
              <a:rPr lang="en-US" dirty="0"/>
              <a:t>Useful for forcing yourself to learn keyboard </a:t>
            </a:r>
            <a:r>
              <a:rPr lang="en-US" dirty="0" smtClean="0"/>
              <a:t>shortcuts</a:t>
            </a:r>
          </a:p>
          <a:p>
            <a:pPr lvl="1" indent="-342900"/>
            <a:r>
              <a:rPr lang="en-US" dirty="0" smtClean="0"/>
              <a:t>You </a:t>
            </a:r>
            <a:r>
              <a:rPr lang="en-US" dirty="0"/>
              <a:t>either learn them, or have to ask the Ball to do things for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185738"/>
            <a:r>
              <a:rPr lang="en-US" dirty="0"/>
              <a:t>Start with a </a:t>
            </a:r>
            <a:r>
              <a:rPr lang="en-US" dirty="0" smtClean="0"/>
              <a:t>small, reasonably </a:t>
            </a:r>
            <a:r>
              <a:rPr lang="en-US" dirty="0"/>
              <a:t>well-defined task before you sit down</a:t>
            </a:r>
          </a:p>
          <a:p>
            <a:pPr marL="236538" indent="-185738"/>
            <a:r>
              <a:rPr lang="en-US" dirty="0" smtClean="0"/>
              <a:t>Rely </a:t>
            </a:r>
            <a:r>
              <a:rPr lang="en-US" dirty="0"/>
              <a:t>on your partner, support your partner</a:t>
            </a:r>
          </a:p>
          <a:p>
            <a:pPr marL="236538" indent="-185738"/>
            <a:r>
              <a:rPr lang="en-US" dirty="0"/>
              <a:t>Talk </a:t>
            </a:r>
            <a:r>
              <a:rPr lang="en-US" dirty="0" smtClean="0"/>
              <a:t>and sync up frequently</a:t>
            </a:r>
            <a:endParaRPr lang="en-US" dirty="0"/>
          </a:p>
          <a:p>
            <a:pPr marL="236538" indent="-185738"/>
            <a:r>
              <a:rPr lang="en-US" dirty="0" smtClean="0"/>
              <a:t>Celebrate </a:t>
            </a:r>
            <a:r>
              <a:rPr lang="en-US" dirty="0"/>
              <a:t>as you complete tasks and overcome problems</a:t>
            </a:r>
          </a:p>
          <a:p>
            <a:pPr marL="236538" indent="-185738"/>
            <a:r>
              <a:rPr lang="en-US" dirty="0"/>
              <a:t>Switch roles often—at least every </a:t>
            </a:r>
            <a:r>
              <a:rPr lang="en-US" dirty="0" smtClean="0"/>
              <a:t>15 minutes</a:t>
            </a:r>
            <a:endParaRPr lang="en-US" dirty="0"/>
          </a:p>
          <a:p>
            <a:pPr marL="50800" algn="r">
              <a:buNone/>
            </a:pPr>
            <a:r>
              <a:rPr lang="en-US" sz="1600" i="1" dirty="0">
                <a:solidFill>
                  <a:schemeClr val="tx1"/>
                </a:solidFill>
              </a:rPr>
              <a:t>http://</a:t>
            </a:r>
            <a:r>
              <a:rPr lang="en-US" sz="1600" i="1" dirty="0" err="1">
                <a:solidFill>
                  <a:schemeClr val="tx1"/>
                </a:solidFill>
              </a:rPr>
              <a:t>www.wikihow.com</a:t>
            </a:r>
            <a:r>
              <a:rPr lang="en-US" sz="1600" i="1" dirty="0">
                <a:solidFill>
                  <a:schemeClr val="tx1"/>
                </a:solidFill>
              </a:rPr>
              <a:t>/Pair-</a:t>
            </a:r>
            <a:r>
              <a:rPr lang="en-US" sz="1600" i="1" dirty="0" smtClean="0">
                <a:solidFill>
                  <a:schemeClr val="tx1"/>
                </a:solidFill>
              </a:rPr>
              <a:t>Program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411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Pairing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1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One Monitor</a:t>
            </a:r>
          </a:p>
          <a:p>
            <a:pPr lvl="1"/>
            <a:r>
              <a:rPr lang="en-US" dirty="0"/>
              <a:t>Both Pairs are looking at the same location</a:t>
            </a:r>
          </a:p>
          <a:p>
            <a:pPr lvl="1"/>
            <a:r>
              <a:rPr lang="en-US" dirty="0"/>
              <a:t>Smaller Desktop</a:t>
            </a:r>
            <a:endParaRPr lang="en-US" b="1" dirty="0"/>
          </a:p>
          <a:p>
            <a:pPr>
              <a:buNone/>
            </a:pPr>
            <a:r>
              <a:rPr lang="en-US" b="1" dirty="0"/>
              <a:t>Two Monitors – Mirrored</a:t>
            </a:r>
          </a:p>
          <a:p>
            <a:pPr lvl="1"/>
            <a:r>
              <a:rPr lang="en-US" dirty="0"/>
              <a:t>Pairs not looking at the same location</a:t>
            </a:r>
          </a:p>
          <a:p>
            <a:pPr lvl="1"/>
            <a:r>
              <a:rPr lang="en-US" dirty="0"/>
              <a:t>Smaller Desktop</a:t>
            </a:r>
          </a:p>
          <a:p>
            <a:pPr lvl="1"/>
            <a:r>
              <a:rPr lang="en-US" dirty="0"/>
              <a:t>Conversations don’t come as easily</a:t>
            </a:r>
          </a:p>
          <a:p>
            <a:pPr>
              <a:buNone/>
            </a:pPr>
            <a:r>
              <a:rPr lang="en-US" b="1" dirty="0"/>
              <a:t>Two Monitors – Spanned</a:t>
            </a:r>
          </a:p>
          <a:p>
            <a:pPr lvl="1"/>
            <a:r>
              <a:rPr lang="en-US" dirty="0"/>
              <a:t>Both Pairs are looking at the same location</a:t>
            </a:r>
          </a:p>
          <a:p>
            <a:pPr lvl="1"/>
            <a:r>
              <a:rPr lang="en-US" dirty="0"/>
              <a:t>One Huge Desktop</a:t>
            </a:r>
          </a:p>
          <a:p>
            <a:pPr lvl="1"/>
            <a:r>
              <a:rPr lang="en-US" dirty="0"/>
              <a:t>Enables more non-verbal communication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8850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and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One Shared</a:t>
            </a:r>
          </a:p>
          <a:p>
            <a:pPr lvl="1"/>
            <a:r>
              <a:rPr lang="en-US" dirty="0"/>
              <a:t>Encourages </a:t>
            </a:r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/>
              <a:t>Must either express yourself or ask for the keyboard</a:t>
            </a:r>
          </a:p>
          <a:p>
            <a:pPr>
              <a:buNone/>
            </a:pPr>
            <a:r>
              <a:rPr lang="en-US" b="1" dirty="0"/>
              <a:t>Two (One for each person)</a:t>
            </a:r>
          </a:p>
          <a:p>
            <a:pPr lvl="1"/>
            <a:r>
              <a:rPr lang="en-US" dirty="0"/>
              <a:t>Faster to take control</a:t>
            </a:r>
          </a:p>
          <a:p>
            <a:pPr lvl="1"/>
            <a:r>
              <a:rPr lang="en-US" dirty="0"/>
              <a:t>Less physical movement</a:t>
            </a:r>
          </a:p>
          <a:p>
            <a:pPr lvl="1"/>
            <a:r>
              <a:rPr lang="en-US" dirty="0"/>
              <a:t>Less germ spreading!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840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Rotation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Egg Timer / Chess Clock</a:t>
            </a:r>
          </a:p>
          <a:p>
            <a:pPr lvl="1"/>
            <a:r>
              <a:rPr lang="en-US" dirty="0"/>
              <a:t>Encourages rotation of roles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within </a:t>
            </a:r>
            <a:r>
              <a:rPr lang="en-US" dirty="0"/>
              <a:t>a pair</a:t>
            </a:r>
          </a:p>
          <a:p>
            <a:pPr lvl="1"/>
            <a:r>
              <a:rPr lang="en-US" dirty="0"/>
              <a:t>Driver swapping</a:t>
            </a:r>
          </a:p>
          <a:p>
            <a:pPr>
              <a:buNone/>
            </a:pPr>
            <a:r>
              <a:rPr lang="en-US" b="1" dirty="0"/>
              <a:t>Pair Stair/</a:t>
            </a:r>
            <a:r>
              <a:rPr lang="en-US" b="1" dirty="0" err="1"/>
              <a:t>Pairamid</a:t>
            </a:r>
            <a:endParaRPr lang="en-US" b="1" dirty="0"/>
          </a:p>
          <a:p>
            <a:pPr lvl="1"/>
            <a:r>
              <a:rPr lang="en-US" dirty="0"/>
              <a:t>Encourages </a:t>
            </a:r>
            <a:r>
              <a:rPr lang="en-US" dirty="0" smtClean="0"/>
              <a:t>working</a:t>
            </a:r>
            <a:br>
              <a:rPr lang="en-US" dirty="0" smtClean="0"/>
            </a:br>
            <a:r>
              <a:rPr lang="en-US" dirty="0" smtClean="0"/>
              <a:t>with everybody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6</a:t>
            </a:fld>
            <a:endParaRPr lang="en-US" sz="1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4067"/>
              </p:ext>
            </p:extLst>
          </p:nvPr>
        </p:nvGraphicFramePr>
        <p:xfrm>
          <a:off x="4572000" y="2852936"/>
          <a:ext cx="4038597" cy="3291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8733"/>
                <a:gridCol w="448733"/>
                <a:gridCol w="448733"/>
                <a:gridCol w="448733"/>
                <a:gridCol w="448733"/>
                <a:gridCol w="448733"/>
                <a:gridCol w="448733"/>
                <a:gridCol w="448733"/>
                <a:gridCol w="448733"/>
              </a:tblGrid>
              <a:tr h="3454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H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G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F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E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D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C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B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A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</a:tr>
              <a:tr h="345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A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B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C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D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E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F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G</a:t>
                      </a:r>
                      <a:endParaRPr lang="en-US" b="1" i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H</a:t>
                      </a:r>
                      <a:endParaRPr lang="en-US" b="1" i="0" dirty="0"/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6" name="Picture 5" descr="IMG_027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3" b="-22833"/>
          <a:stretch/>
        </p:blipFill>
        <p:spPr>
          <a:xfrm>
            <a:off x="5724128" y="1412776"/>
            <a:ext cx="259228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As a </a:t>
            </a:r>
            <a:r>
              <a:rPr lang="en-US" dirty="0" smtClean="0"/>
              <a:t>customer</a:t>
            </a:r>
            <a:endParaRPr lang="en-US" dirty="0"/>
          </a:p>
          <a:p>
            <a:pPr>
              <a:buNone/>
            </a:pPr>
            <a:r>
              <a:rPr lang="en-US" dirty="0"/>
              <a:t>I want to see my </a:t>
            </a:r>
            <a:r>
              <a:rPr lang="en-US" dirty="0" smtClean="0"/>
              <a:t>frequent </a:t>
            </a:r>
            <a:r>
              <a:rPr lang="en-US" dirty="0"/>
              <a:t>renter </a:t>
            </a:r>
            <a:r>
              <a:rPr lang="en-US" dirty="0" smtClean="0"/>
              <a:t>points for this </a:t>
            </a:r>
            <a:r>
              <a:rPr lang="en-US" dirty="0" smtClean="0"/>
              <a:t>order</a:t>
            </a:r>
            <a:endParaRPr lang="en-US" dirty="0"/>
          </a:p>
          <a:p>
            <a:pPr>
              <a:buNone/>
            </a:pPr>
            <a:r>
              <a:rPr lang="en-US" dirty="0"/>
              <a:t>So I know when I'm eligible for a free </a:t>
            </a:r>
            <a:r>
              <a:rPr lang="en-US" dirty="0" smtClean="0"/>
              <a:t>rental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Acceptance criteria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One point per rental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Display on statement after checkout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Display on statement </a:t>
            </a:r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7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6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Driver </a:t>
            </a:r>
            <a:r>
              <a:rPr lang="en-US" dirty="0" smtClean="0"/>
              <a:t>and </a:t>
            </a:r>
            <a:r>
              <a:rPr lang="en-US" dirty="0" smtClean="0"/>
              <a:t>Navigator</a:t>
            </a:r>
          </a:p>
          <a:p>
            <a:pPr marL="857250" lvl="1" indent="-457200"/>
            <a:r>
              <a:rPr lang="en-US" dirty="0"/>
              <a:t>Driver works tactically, Navigator works strategically</a:t>
            </a:r>
          </a:p>
          <a:p>
            <a:pPr marL="857250" lvl="1" indent="-457200"/>
            <a:r>
              <a:rPr lang="en-US" dirty="0"/>
              <a:t>Easiest to start with</a:t>
            </a:r>
          </a:p>
          <a:p>
            <a:pPr marL="857250" lvl="1" indent="-457200"/>
            <a:r>
              <a:rPr lang="en-US" dirty="0"/>
              <a:t>Roles should be swapped as frequently as possible</a:t>
            </a:r>
          </a:p>
          <a:p>
            <a:pPr lvl="0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 Studios Templat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ios-2012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Template.potx</Template>
  <TotalTime>6457</TotalTime>
  <Words>372</Words>
  <Application>Microsoft Macintosh PowerPoint</Application>
  <PresentationFormat>On-screen Show (4:3)</PresentationFormat>
  <Paragraphs>101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TW Studios Template</vt:lpstr>
      <vt:lpstr>TWS Doc white marble</vt:lpstr>
      <vt:lpstr>studios-2012-theme</vt:lpstr>
      <vt:lpstr>Pair Programming</vt:lpstr>
      <vt:lpstr>How to Pair</vt:lpstr>
      <vt:lpstr>Pairing Infrastructure</vt:lpstr>
      <vt:lpstr>Monitors</vt:lpstr>
      <vt:lpstr>Keyboard and Mouse</vt:lpstr>
      <vt:lpstr>Pair Rotation Techniques</vt:lpstr>
      <vt:lpstr>Story #1</vt:lpstr>
      <vt:lpstr>Styles</vt:lpstr>
      <vt:lpstr>Pairing Styles</vt:lpstr>
      <vt:lpstr>Pairing Styles</vt:lpstr>
      <vt:lpstr>Pairing Styles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</dc:title>
  <dc:creator>Thought Works</dc:creator>
  <cp:lastModifiedBy>Matthew Philip</cp:lastModifiedBy>
  <cp:revision>34</cp:revision>
  <dcterms:created xsi:type="dcterms:W3CDTF">2010-08-16T15:09:02Z</dcterms:created>
  <dcterms:modified xsi:type="dcterms:W3CDTF">2012-07-09T10:51:05Z</dcterms:modified>
</cp:coreProperties>
</file>