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27"/>
  </p:notesMasterIdLst>
  <p:handoutMasterIdLst>
    <p:handoutMasterId r:id="rId28"/>
  </p:handoutMasterIdLst>
  <p:sldIdLst>
    <p:sldId id="366" r:id="rId2"/>
    <p:sldId id="367" r:id="rId3"/>
    <p:sldId id="376" r:id="rId4"/>
    <p:sldId id="377" r:id="rId5"/>
    <p:sldId id="378" r:id="rId6"/>
    <p:sldId id="353" r:id="rId7"/>
    <p:sldId id="368" r:id="rId8"/>
    <p:sldId id="379" r:id="rId9"/>
    <p:sldId id="369" r:id="rId10"/>
    <p:sldId id="370" r:id="rId11"/>
    <p:sldId id="382" r:id="rId12"/>
    <p:sldId id="383" r:id="rId13"/>
    <p:sldId id="371" r:id="rId14"/>
    <p:sldId id="372" r:id="rId15"/>
    <p:sldId id="373" r:id="rId16"/>
    <p:sldId id="380" r:id="rId17"/>
    <p:sldId id="381" r:id="rId18"/>
    <p:sldId id="374" r:id="rId19"/>
    <p:sldId id="375" r:id="rId20"/>
    <p:sldId id="384" r:id="rId21"/>
    <p:sldId id="385" r:id="rId22"/>
    <p:sldId id="386" r:id="rId23"/>
    <p:sldId id="387" r:id="rId24"/>
    <p:sldId id="388" r:id="rId25"/>
    <p:sldId id="38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5pPr>
    <a:lvl6pPr marL="22860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6pPr>
    <a:lvl7pPr marL="27432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7pPr>
    <a:lvl8pPr marL="32004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8pPr>
    <a:lvl9pPr marL="36576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2"/>
    <a:srgbClr val="F1FAFD"/>
    <a:srgbClr val="E9F7FB"/>
    <a:srgbClr val="E55725"/>
    <a:srgbClr val="BDE6F2"/>
    <a:srgbClr val="292929"/>
    <a:srgbClr val="5F5F5F"/>
    <a:srgbClr val="FA9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 autoAdjust="0"/>
    <p:restoredTop sz="99138" autoAdjust="0"/>
  </p:normalViewPr>
  <p:slideViewPr>
    <p:cSldViewPr>
      <p:cViewPr>
        <p:scale>
          <a:sx n="81" d="100"/>
          <a:sy n="81" d="100"/>
        </p:scale>
        <p:origin x="-1304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5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645A85B-5EE2-224D-892B-EBDEE738041D}" type="datetime1">
              <a:rPr lang="en-US"/>
              <a:pPr/>
              <a:t>7/8/12</a:t>
            </a:fld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0FD0B95-DBA3-234F-B321-9A64082D1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4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57A0049-9727-1C49-9F90-B954D42273FA}" type="datetime1">
              <a:rPr lang="en-US"/>
              <a:pPr/>
              <a:t>7/8/12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C91E950B-F458-354F-BE3A-215FB82C4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6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8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C# </a:t>
            </a:r>
            <a:r>
              <a:rPr lang="en-US" sz="1200" baseline="0" dirty="0" smtClean="0"/>
              <a:t>CODE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Method more than 5 – 10 lines is bad.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6538" indent="-236538"/>
            <a:r>
              <a:rPr lang="en-US" sz="1200" dirty="0" smtClean="0"/>
              <a:t>Create smaller methods with good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importance</a:t>
            </a:r>
            <a:r>
              <a:rPr lang="en-US" baseline="0" dirty="0" smtClean="0"/>
              <a:t> of keeping refactoring and redesign separate</a:t>
            </a:r>
          </a:p>
          <a:p>
            <a:pPr>
              <a:buFontTx/>
              <a:buChar char="•"/>
            </a:pPr>
            <a:r>
              <a:rPr lang="en-US" baseline="0" dirty="0" smtClean="0"/>
              <a:t>Large redesigns are NOT refactoring</a:t>
            </a:r>
          </a:p>
          <a:p>
            <a:pPr>
              <a:buFontTx/>
              <a:buChar char="•"/>
            </a:pPr>
            <a:r>
              <a:rPr lang="en-US" baseline="0" smtClean="0"/>
              <a:t>Be clear with the business owners that any redesigns are an investment in future speed and maintainability.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1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ogo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09524"/>
            <a:ext cx="1324887" cy="55627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3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example: Extract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When </a:t>
            </a:r>
            <a:r>
              <a:rPr lang="en-US" dirty="0"/>
              <a:t>a method does many things it can be difficult to read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10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990600" y="2636906"/>
            <a:ext cx="7613848" cy="381643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printReceipt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printHeader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printContent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private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printHeader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print(“Receipt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Header”)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private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printContent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print(“…content…”)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0867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11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7613848" cy="153888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showTime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System.out.print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clock.getHour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+ “:” +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clock.getMinute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+ ”:” +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clock.getSecond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8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12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7613848" cy="1231106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showTime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System.out.print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clock.getTime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717032"/>
            <a:ext cx="7613848" cy="153888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String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getTime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return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getHour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+ “:” +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getMinute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+ ”:” +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getSecond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33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example: Split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Used </a:t>
            </a:r>
            <a:r>
              <a:rPr lang="en-US" dirty="0"/>
              <a:t>to simplify logic that occurs in a loop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362200"/>
            <a:ext cx="7613848" cy="2339102"/>
          </a:xfrm>
          <a:prstGeom prst="rect">
            <a:avLst/>
          </a:prstGeom>
          <a:solidFill>
            <a:schemeClr val="tx1"/>
          </a:solidFill>
          <a:ln w="38100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saveTotals(items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for(item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in items)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totalPoints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item.points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totalCost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item.price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549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Split Loop</a:t>
            </a:r>
          </a:p>
          <a:p>
            <a:pPr lvl="1"/>
            <a:r>
              <a:rPr lang="en-US" dirty="0"/>
              <a:t>Used to simplify logic that occurs in a </a:t>
            </a:r>
            <a:r>
              <a:rPr lang="en-US" dirty="0" smtClean="0"/>
              <a:t>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Now </a:t>
            </a:r>
            <a:r>
              <a:rPr lang="en-US" dirty="0"/>
              <a:t>you can extract method to describe what they do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14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990600" y="2362200"/>
            <a:ext cx="7541840" cy="3077766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saveTotals(items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for(item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in items)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totalPoints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item.points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for(item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in items)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totalCost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item.price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14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Split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15</a:t>
            </a:fld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990600" y="1828800"/>
            <a:ext cx="7613848" cy="455509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saveTotals(items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addPoints(items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addPrice(items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private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addPoints(items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for(item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in items)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totalPoints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item.points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private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addPrice(items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for(item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in items)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totalCost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item.price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676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16</a:t>
            </a:fld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560840" cy="421346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public static void report(Writer out, 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List machines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, Robot robot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) throws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IOException</a:t>
            </a:r>
            <a:endParaRPr lang="en-US" sz="11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{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("FACTORY REPORT\n");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Iterator line =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machines.iterator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while (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line.hasNext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()) {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Machine machine = (Machine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)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</a:rPr>
              <a:t>line.next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("Machine " 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+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</a:rPr>
              <a:t>machine.name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if (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machine.bin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 bin=" 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+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</a:rPr>
              <a:t>machine.bin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("\n");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}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("\n");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("Robot");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if (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robot.location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 location=" 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+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</a:rPr>
              <a:t>robot.location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().name());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if (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robot.bin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(" bin=" + </a:t>
            </a:r>
            <a:r>
              <a:rPr lang="en-US" sz="1100" dirty="0" err="1">
                <a:solidFill>
                  <a:schemeClr val="bg1"/>
                </a:solidFill>
                <a:latin typeface="Courier"/>
              </a:rPr>
              <a:t>robot.bin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())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1100" dirty="0" err="1" smtClean="0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1100" dirty="0" smtClean="0">
                <a:solidFill>
                  <a:schemeClr val="bg1"/>
                </a:solidFill>
                <a:latin typeface="Courier"/>
              </a:rPr>
              <a:t>(”\n=</a:t>
            </a:r>
            <a:r>
              <a:rPr lang="en-US" sz="1100" dirty="0">
                <a:solidFill>
                  <a:schemeClr val="bg1"/>
                </a:solidFill>
                <a:latin typeface="Courier"/>
              </a:rPr>
              <a:t>=======\n");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    }</a:t>
            </a:r>
          </a:p>
          <a:p>
            <a:pPr>
              <a:buNone/>
            </a:pPr>
            <a:r>
              <a:rPr lang="en-US" sz="1100" dirty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07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Long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9F379AED-0546-544E-9D19-D1214CAEAC35}" type="slidenum">
              <a:rPr lang="en-US" smtClean="0"/>
              <a:pPr/>
              <a:t>17</a:t>
            </a:fld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755576" y="1881450"/>
            <a:ext cx="7560840" cy="4739761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public static void report(Writer out,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List machines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, Robot robot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) throws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IOException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{</a:t>
            </a: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printTitle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(out);</a:t>
            </a: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printMachineDetails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(out, machines);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printRobot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(robot);</a:t>
            </a: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}</a:t>
            </a:r>
          </a:p>
          <a:p>
            <a:pPr>
              <a:buNone/>
            </a:pP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private static void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printTitle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("FACTORY REPORT\n");</a:t>
            </a:r>
            <a:endParaRPr lang="en-US" sz="800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}</a:t>
            </a:r>
          </a:p>
          <a:p>
            <a:pPr>
              <a:buNone/>
            </a:pP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private static void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printMachines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(List machines) 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{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Iterator line =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machines.iterator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();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while (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line.hasNext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()) {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     Machine machine = (Machine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)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line.next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();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("Machine "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+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machine.name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     if (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machine.bin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        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(" bin=" 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+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machine.bin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("\n");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}</a:t>
            </a: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        </a:t>
            </a:r>
            <a:r>
              <a:rPr lang="en-US" sz="800" dirty="0" err="1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>
                <a:solidFill>
                  <a:schemeClr val="bg1"/>
                </a:solidFill>
                <a:latin typeface="Courier"/>
              </a:rPr>
              <a:t>("\n");</a:t>
            </a:r>
            <a:endParaRPr lang="en-US" sz="800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}</a:t>
            </a:r>
          </a:p>
          <a:p>
            <a:pPr>
              <a:buNone/>
            </a:pPr>
            <a:endParaRPr lang="en-US" sz="800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private static void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printRobot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(Robot robot) {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	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("Robot");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 if (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robot.location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 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(" location=" +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robot.location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().name());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 if (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robot.bin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() != null)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(" bin=" +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robot.bin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());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    </a:t>
            </a:r>
            <a:r>
              <a:rPr lang="en-US" sz="800" dirty="0" err="1" smtClean="0">
                <a:solidFill>
                  <a:schemeClr val="bg1"/>
                </a:solidFill>
                <a:latin typeface="Courier"/>
              </a:rPr>
              <a:t>out.write</a:t>
            </a: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(”\n========\n");</a:t>
            </a:r>
          </a:p>
          <a:p>
            <a:pPr>
              <a:buNone/>
            </a:pPr>
            <a:r>
              <a:rPr lang="en-US" sz="800" dirty="0" smtClean="0">
                <a:solidFill>
                  <a:schemeClr val="bg1"/>
                </a:solidFill>
                <a:latin typeface="Courier"/>
              </a:rPr>
              <a:t>    }  </a:t>
            </a:r>
            <a:endParaRPr lang="en-US" sz="800" dirty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sz="800" dirty="0">
                <a:solidFill>
                  <a:schemeClr val="bg1"/>
                </a:solidFill>
                <a:latin typeface="Courier"/>
              </a:rPr>
              <a:t>}</a:t>
            </a:r>
            <a:endParaRPr lang="en-US" sz="800" dirty="0" smtClean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674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the marketing coordinator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introduce a new pricing model for new releases giving 1 free day for week rental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that I can encourage longer rentals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3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a content provider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have a promotion where </a:t>
            </a:r>
            <a:r>
              <a:rPr lang="en-US"/>
              <a:t>every </a:t>
            </a:r>
            <a:r>
              <a:rPr lang="en-US" smtClean="0"/>
              <a:t>regular 3 </a:t>
            </a:r>
            <a:r>
              <a:rPr lang="en-US" dirty="0"/>
              <a:t>day rental gets an extra day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that I can encourage longer rentals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9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it is</a:t>
            </a:r>
          </a:p>
          <a:p>
            <a:pPr marL="636588" lvl="1" indent="-236538"/>
            <a:r>
              <a:rPr lang="en-US" dirty="0" smtClean="0"/>
              <a:t>The art of improving </a:t>
            </a:r>
            <a:r>
              <a:rPr lang="en-US" dirty="0"/>
              <a:t>software readability and </a:t>
            </a:r>
            <a:r>
              <a:rPr lang="en-US" dirty="0" smtClean="0"/>
              <a:t>design of existing code </a:t>
            </a:r>
            <a:r>
              <a:rPr lang="en-US" dirty="0"/>
              <a:t>without changing behavior</a:t>
            </a:r>
          </a:p>
          <a:p>
            <a:pPr marL="636588" lvl="1" indent="-236538"/>
            <a:r>
              <a:rPr lang="en-US" dirty="0"/>
              <a:t>A series of </a:t>
            </a:r>
            <a:r>
              <a:rPr lang="en-US" i="1" dirty="0"/>
              <a:t>small</a:t>
            </a:r>
            <a:r>
              <a:rPr lang="en-US" dirty="0"/>
              <a:t> </a:t>
            </a:r>
            <a:r>
              <a:rPr lang="en-US" dirty="0" smtClean="0"/>
              <a:t>steps</a:t>
            </a:r>
          </a:p>
          <a:p>
            <a:pPr marL="636588" lvl="1" indent="-236538"/>
            <a:r>
              <a:rPr lang="en-US" dirty="0"/>
              <a:t>Refactoring changes the balance point between up-front design and emergent design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What it is not </a:t>
            </a:r>
          </a:p>
          <a:p>
            <a:pPr lvl="1"/>
            <a:r>
              <a:rPr lang="en-US" dirty="0" smtClean="0"/>
              <a:t>rewriting </a:t>
            </a:r>
            <a:r>
              <a:rPr lang="en-US" dirty="0"/>
              <a:t>from </a:t>
            </a:r>
            <a:r>
              <a:rPr lang="en-US" dirty="0" smtClean="0"/>
              <a:t>scratch</a:t>
            </a:r>
            <a:endParaRPr lang="en-US" dirty="0"/>
          </a:p>
          <a:p>
            <a:pPr marL="636588" lvl="1" indent="-23653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8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Refactoring and Redesign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0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Redesign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3866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vs. Redesign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b="1" dirty="0"/>
              <a:t>Refactoring</a:t>
            </a:r>
            <a:endParaRPr lang="en-US" sz="2400" dirty="0"/>
          </a:p>
          <a:p>
            <a:pPr marL="636588" lvl="1" indent="-236538"/>
            <a:r>
              <a:rPr lang="en-US" sz="2000" dirty="0"/>
              <a:t>Refactoring happens as normal part of development</a:t>
            </a:r>
          </a:p>
          <a:p>
            <a:pPr marL="636588" lvl="1" indent="-236538"/>
            <a:r>
              <a:rPr lang="en-US" sz="2000" dirty="0"/>
              <a:t>No ‘permission’ needed by the team to refactor</a:t>
            </a:r>
          </a:p>
          <a:p>
            <a:pPr marL="236538" indent="-236538"/>
            <a:endParaRPr lang="en-US" sz="2400" dirty="0"/>
          </a:p>
          <a:p>
            <a:pPr lvl="0">
              <a:buNone/>
            </a:pPr>
            <a:r>
              <a:rPr lang="en-US" sz="2400" b="1" dirty="0"/>
              <a:t>Redesign</a:t>
            </a:r>
          </a:p>
          <a:p>
            <a:pPr marL="636588" lvl="1" indent="-236538"/>
            <a:r>
              <a:rPr lang="en-US" sz="2000" dirty="0"/>
              <a:t>Large scale refactoring/redesign decisions should be owned by the whole team</a:t>
            </a:r>
          </a:p>
          <a:p>
            <a:pPr marL="636588" lvl="1" indent="-236538"/>
            <a:r>
              <a:rPr lang="en-US" sz="2000" dirty="0"/>
              <a:t>Potentially takes many days</a:t>
            </a:r>
          </a:p>
          <a:p>
            <a:pPr marL="636588" lvl="1" indent="-236538"/>
            <a:r>
              <a:rPr lang="en-US" sz="2000" dirty="0"/>
              <a:t>Often assigned its own story card</a:t>
            </a:r>
          </a:p>
          <a:p>
            <a:pPr marL="1093788" lvl="2" indent="-236538"/>
            <a:r>
              <a:rPr lang="en-US" dirty="0"/>
              <a:t>Allows for estimation &amp; prioritization</a:t>
            </a:r>
          </a:p>
          <a:p>
            <a:pPr lvl="0">
              <a:buNone/>
            </a:pPr>
            <a:endParaRPr lang="en-US" sz="2400" b="1" dirty="0"/>
          </a:p>
          <a:p>
            <a:pPr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3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Tips</a:t>
            </a:r>
          </a:p>
          <a:p>
            <a:pPr marL="636588" lvl="1" indent="-236538"/>
            <a:r>
              <a:rPr lang="en-US" sz="2000" dirty="0" smtClean="0"/>
              <a:t>Check </a:t>
            </a:r>
            <a:r>
              <a:rPr lang="en-US" sz="2000" dirty="0"/>
              <a:t>in before beginning</a:t>
            </a:r>
          </a:p>
          <a:p>
            <a:pPr marL="1093788" lvl="2" indent="-236538"/>
            <a:r>
              <a:rPr lang="en-US" dirty="0"/>
              <a:t>Allows easy back out</a:t>
            </a:r>
          </a:p>
          <a:p>
            <a:pPr marL="636588" lvl="1" indent="-236538"/>
            <a:r>
              <a:rPr lang="en-US" sz="2000" dirty="0"/>
              <a:t>If unsure of design, spike a solution</a:t>
            </a:r>
          </a:p>
          <a:p>
            <a:pPr marL="1093788" lvl="2" indent="-236538"/>
            <a:r>
              <a:rPr lang="en-US" dirty="0"/>
              <a:t>Don’t worry about testing, just go as far as you can to learn what will work</a:t>
            </a:r>
          </a:p>
          <a:p>
            <a:pPr marL="1093788" lvl="2" indent="-236538"/>
            <a:r>
              <a:rPr lang="en-US" dirty="0"/>
              <a:t>ALWAYS back out your spike and start again with tests</a:t>
            </a:r>
          </a:p>
          <a:p>
            <a:pPr marL="636588" lvl="1" indent="-236538"/>
            <a:r>
              <a:rPr lang="en-US" sz="2000" dirty="0"/>
              <a:t>Work in VERY small steps</a:t>
            </a:r>
          </a:p>
          <a:p>
            <a:pPr marL="1093788" lvl="2" indent="-236538"/>
            <a:r>
              <a:rPr lang="en-US" dirty="0"/>
              <a:t>Keep the tests passing throughout the entire redesign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1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Redesigning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Strangler Pattern</a:t>
            </a:r>
          </a:p>
          <a:p>
            <a:pPr marL="636588" lvl="1" indent="-236538"/>
            <a:r>
              <a:rPr lang="en-US" dirty="0"/>
              <a:t>Useful when test coverage is not sufficient</a:t>
            </a:r>
          </a:p>
          <a:p>
            <a:pPr marL="636588" lvl="1" indent="-236538"/>
            <a:r>
              <a:rPr lang="en-US" dirty="0"/>
              <a:t>Involves wrapping the bad portion of the code with a new design that delegates.</a:t>
            </a:r>
          </a:p>
          <a:p>
            <a:pPr marL="636588" lvl="1" indent="-236538"/>
            <a:r>
              <a:rPr lang="en-US" dirty="0"/>
              <a:t>Any new functionality goes into the new design</a:t>
            </a:r>
          </a:p>
          <a:p>
            <a:pPr marL="636588" lvl="1" indent="-236538"/>
            <a:r>
              <a:rPr lang="en-US" dirty="0"/>
              <a:t>Over time, the old code will be used for less and less </a:t>
            </a:r>
            <a:r>
              <a:rPr lang="en-US" dirty="0" smtClean="0"/>
              <a:t>functionality</a:t>
            </a:r>
          </a:p>
          <a:p>
            <a:pPr marL="0" indent="0">
              <a:buNone/>
            </a:pPr>
            <a:r>
              <a:rPr lang="en-US" dirty="0" smtClean="0"/>
              <a:t>Useful Resources</a:t>
            </a:r>
          </a:p>
          <a:p>
            <a:pPr marL="636588" lvl="1" indent="-236538"/>
            <a:r>
              <a:rPr lang="en-US" dirty="0"/>
              <a:t>http://</a:t>
            </a:r>
            <a:r>
              <a:rPr lang="en-US" dirty="0" err="1"/>
              <a:t>martinfowler.com</a:t>
            </a:r>
            <a:r>
              <a:rPr lang="en-US" dirty="0"/>
              <a:t>/</a:t>
            </a:r>
            <a:r>
              <a:rPr lang="en-US" dirty="0" err="1"/>
              <a:t>bliki</a:t>
            </a:r>
            <a:r>
              <a:rPr lang="en-US" dirty="0"/>
              <a:t>/</a:t>
            </a:r>
            <a:r>
              <a:rPr lang="en-US" dirty="0" err="1"/>
              <a:t>StranglerApplication.html</a:t>
            </a:r>
            <a:endParaRPr lang="en-US" dirty="0"/>
          </a:p>
          <a:p>
            <a:pPr marL="636588" lvl="1" indent="-236538"/>
            <a:r>
              <a:rPr lang="en-US" dirty="0"/>
              <a:t>“Working Effectively with Legacy Code” by Michael Feathers</a:t>
            </a:r>
          </a:p>
          <a:p>
            <a:pPr marL="236538" indent="-236538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02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a customer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see how much total I’ve spent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I can manage my budget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6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William </a:t>
            </a:r>
            <a:r>
              <a:rPr lang="en-US" dirty="0" err="1"/>
              <a:t>Opdyke</a:t>
            </a:r>
            <a:r>
              <a:rPr lang="en-US" dirty="0"/>
              <a:t> - 1992</a:t>
            </a:r>
          </a:p>
          <a:p>
            <a:pPr lvl="1"/>
            <a:r>
              <a:rPr lang="en-US" dirty="0"/>
              <a:t>Refactoring Object-Oriented Frameworks[1], was the first in-depth study of code refactoring as a software engineering technique</a:t>
            </a:r>
          </a:p>
          <a:p>
            <a:pPr lvl="1"/>
            <a:r>
              <a:rPr lang="en-US" dirty="0"/>
              <a:t>Problem:- It is hard to change ‘existing’ OO programs.</a:t>
            </a:r>
          </a:p>
          <a:p>
            <a:pPr lvl="1"/>
            <a:r>
              <a:rPr lang="en-US" dirty="0"/>
              <a:t>Solution:- Can we automate ‘code </a:t>
            </a:r>
            <a:r>
              <a:rPr lang="en-US" dirty="0" smtClean="0"/>
              <a:t>restructuring’</a:t>
            </a:r>
            <a:r>
              <a:rPr lang="en-US" dirty="0"/>
              <a:t>?</a:t>
            </a:r>
          </a:p>
          <a:p>
            <a:r>
              <a:rPr lang="en-US" dirty="0"/>
              <a:t>Martin Fowler</a:t>
            </a:r>
          </a:p>
          <a:p>
            <a:pPr lvl="1"/>
            <a:r>
              <a:rPr lang="en-US" dirty="0"/>
              <a:t>The famous ‘Refactoring’ book.</a:t>
            </a:r>
          </a:p>
          <a:p>
            <a:pPr lvl="1"/>
            <a:r>
              <a:rPr lang="en-US" dirty="0" err="1"/>
              <a:t>www.refactoring.com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 signs about potential problems in code.</a:t>
            </a:r>
          </a:p>
          <a:p>
            <a:r>
              <a:rPr lang="en-US" dirty="0"/>
              <a:t>Sample smells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Long Method</a:t>
            </a:r>
          </a:p>
          <a:p>
            <a:pPr lvl="1"/>
            <a:r>
              <a:rPr lang="en-US" dirty="0"/>
              <a:t>Long parameter list</a:t>
            </a:r>
          </a:p>
          <a:p>
            <a:pPr lvl="1"/>
            <a:r>
              <a:rPr lang="en-US" dirty="0"/>
              <a:t>Large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Future Envy</a:t>
            </a:r>
          </a:p>
        </p:txBody>
      </p:sp>
    </p:spTree>
    <p:extLst>
      <p:ext uri="{BB962C8B-B14F-4D97-AF65-F5344CB8AC3E}">
        <p14:creationId xmlns:p14="http://schemas.microsoft.com/office/powerpoint/2010/main" val="272505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working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While </a:t>
            </a:r>
            <a:r>
              <a:rPr lang="en-US" dirty="0"/>
              <a:t>smells remain:</a:t>
            </a:r>
          </a:p>
          <a:p>
            <a:pPr lvl="1"/>
            <a:r>
              <a:rPr lang="en-US" dirty="0"/>
              <a:t> Choose the worst smell.</a:t>
            </a:r>
          </a:p>
          <a:p>
            <a:pPr lvl="1"/>
            <a:r>
              <a:rPr lang="en-US" dirty="0"/>
              <a:t> Select a refactoring that will address the smell.</a:t>
            </a:r>
          </a:p>
          <a:p>
            <a:pPr lvl="1"/>
            <a:r>
              <a:rPr lang="en-US" dirty="0"/>
              <a:t> Apply the refactoring.</a:t>
            </a:r>
          </a:p>
        </p:txBody>
      </p:sp>
    </p:spTree>
    <p:extLst>
      <p:ext uri="{BB962C8B-B14F-4D97-AF65-F5344CB8AC3E}">
        <p14:creationId xmlns:p14="http://schemas.microsoft.com/office/powerpoint/2010/main" val="240710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example: 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Sometimes </a:t>
            </a:r>
            <a:r>
              <a:rPr lang="en-US" dirty="0"/>
              <a:t>you come across a method or variable that doesn’t </a:t>
            </a:r>
            <a:r>
              <a:rPr lang="en-US" dirty="0" smtClean="0"/>
              <a:t>describe: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only way to understand it is to read more </a:t>
            </a:r>
            <a:r>
              <a:rPr lang="en-US" dirty="0" smtClean="0"/>
              <a:t>code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Rename </a:t>
            </a:r>
            <a:r>
              <a:rPr lang="en-US" dirty="0"/>
              <a:t>to describe what it returns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667000"/>
            <a:ext cx="7613848" cy="49244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E55725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String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participant.n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5168805"/>
            <a:ext cx="7613848" cy="49244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participant.name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574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example: Commented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Symptoms</a:t>
            </a:r>
          </a:p>
          <a:p>
            <a:pPr lvl="1"/>
            <a:r>
              <a:rPr lang="en-US" dirty="0" smtClean="0"/>
              <a:t>Comment </a:t>
            </a:r>
            <a:r>
              <a:rPr lang="en-US" dirty="0"/>
              <a:t>symbols (// or /*) appear in the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comments are </a:t>
            </a:r>
            <a:r>
              <a:rPr lang="en-US" dirty="0" smtClean="0"/>
              <a:t>helpful:</a:t>
            </a:r>
          </a:p>
          <a:p>
            <a:pPr lvl="1"/>
            <a:r>
              <a:rPr lang="en-US" dirty="0" smtClean="0"/>
              <a:t>Those </a:t>
            </a:r>
            <a:r>
              <a:rPr lang="en-US" dirty="0"/>
              <a:t>that tell why something is done a particular way (or why it wasn't)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example: Extract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When </a:t>
            </a:r>
            <a:r>
              <a:rPr lang="en-US" dirty="0"/>
              <a:t>a method does many things it can be difficult to </a:t>
            </a:r>
            <a:r>
              <a:rPr lang="en-US" dirty="0" smtClean="0"/>
              <a:t>read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Comments and whitespace often exposes grouping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602066"/>
            <a:ext cx="7613848" cy="233910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printReceipt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// Header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print(“Receipt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Header”)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// Content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	print(“…content…”)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111253"/>
      </p:ext>
    </p:extLst>
  </p:cSld>
  <p:clrMapOvr>
    <a:masterClrMapping/>
  </p:clrMapOvr>
</p:sld>
</file>

<file path=ppt/theme/theme1.xml><?xml version="1.0" encoding="utf-8"?>
<a:theme xmlns:a="http://schemas.openxmlformats.org/drawingml/2006/main" name="studios-2012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 Studios Template.potx</Template>
  <TotalTime>7429</TotalTime>
  <Words>1142</Words>
  <Application>Microsoft Macintosh PowerPoint</Application>
  <PresentationFormat>On-screen Show (4:3)</PresentationFormat>
  <Paragraphs>251</Paragraphs>
  <Slides>25</Slides>
  <Notes>6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studios-2012-theme</vt:lpstr>
      <vt:lpstr>Refactoring</vt:lpstr>
      <vt:lpstr>Refactoring</vt:lpstr>
      <vt:lpstr>Some history</vt:lpstr>
      <vt:lpstr>Smells</vt:lpstr>
      <vt:lpstr>Refactoring Cycle</vt:lpstr>
      <vt:lpstr>Examples</vt:lpstr>
      <vt:lpstr>Refactoring example: Rename</vt:lpstr>
      <vt:lpstr>Refactoring example: Commented code</vt:lpstr>
      <vt:lpstr>Refactoring example: Extract method</vt:lpstr>
      <vt:lpstr>Refactoring example: Extract method</vt:lpstr>
      <vt:lpstr>PowerPoint Presentation</vt:lpstr>
      <vt:lpstr>PowerPoint Presentation</vt:lpstr>
      <vt:lpstr>Refactoring example: Split loop</vt:lpstr>
      <vt:lpstr>Refactoring Examples</vt:lpstr>
      <vt:lpstr>Refactoring Examples</vt:lpstr>
      <vt:lpstr>Refactoring Examples</vt:lpstr>
      <vt:lpstr>Refactoring Examples</vt:lpstr>
      <vt:lpstr>Story #1</vt:lpstr>
      <vt:lpstr>Story #11</vt:lpstr>
      <vt:lpstr>Refactoring and Redesign</vt:lpstr>
      <vt:lpstr>Redesign</vt:lpstr>
      <vt:lpstr>Refactoring vs. Redesign</vt:lpstr>
      <vt:lpstr>Redesign</vt:lpstr>
      <vt:lpstr>Redesigning Legacy Code</vt:lpstr>
      <vt:lpstr>Story #10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Pairing</dc:title>
  <dc:creator>Thought Works</dc:creator>
  <cp:lastModifiedBy>Matthew Philip</cp:lastModifiedBy>
  <cp:revision>44</cp:revision>
  <dcterms:created xsi:type="dcterms:W3CDTF">2010-05-11T22:11:01Z</dcterms:created>
  <dcterms:modified xsi:type="dcterms:W3CDTF">2012-07-08T04:36:07Z</dcterms:modified>
</cp:coreProperties>
</file>