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12"/>
  </p:notesMasterIdLst>
  <p:handoutMasterIdLst>
    <p:handoutMasterId r:id="rId13"/>
  </p:handoutMasterIdLst>
  <p:sldIdLst>
    <p:sldId id="355" r:id="rId2"/>
    <p:sldId id="356" r:id="rId3"/>
    <p:sldId id="357" r:id="rId4"/>
    <p:sldId id="362" r:id="rId5"/>
    <p:sldId id="361" r:id="rId6"/>
    <p:sldId id="363" r:id="rId7"/>
    <p:sldId id="364" r:id="rId8"/>
    <p:sldId id="365" r:id="rId9"/>
    <p:sldId id="366" r:id="rId10"/>
    <p:sldId id="35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5pPr>
    <a:lvl6pPr marL="22860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6pPr>
    <a:lvl7pPr marL="27432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7pPr>
    <a:lvl8pPr marL="32004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8pPr>
    <a:lvl9pPr marL="36576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2"/>
    <a:srgbClr val="F1FAFD"/>
    <a:srgbClr val="E9F7FB"/>
    <a:srgbClr val="E55725"/>
    <a:srgbClr val="BDE6F2"/>
    <a:srgbClr val="292929"/>
    <a:srgbClr val="5F5F5F"/>
    <a:srgbClr val="FA91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79785" autoAdjust="0"/>
  </p:normalViewPr>
  <p:slideViewPr>
    <p:cSldViewPr>
      <p:cViewPr>
        <p:scale>
          <a:sx n="75" d="100"/>
          <a:sy n="75" d="100"/>
        </p:scale>
        <p:origin x="-147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5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645A85B-5EE2-224D-892B-EBDEE738041D}" type="datetime1">
              <a:rPr lang="en-US"/>
              <a:pPr/>
              <a:t>7/10/12</a:t>
            </a:fld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60FD0B95-DBA3-234F-B321-9A64082D11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1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57A0049-9727-1C49-9F90-B954D42273FA}" type="datetime1">
              <a:rPr lang="en-US"/>
              <a:pPr/>
              <a:t>7/10/12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C91E950B-F458-354F-BE3A-215FB82C4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74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6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2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logo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09524"/>
            <a:ext cx="1324887" cy="55627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57200" y="5843398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1167" y="1342393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5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065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2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AA546-636B-4E4A-976C-4B294032FE20}" type="datetimeFigureOut">
              <a:rPr lang="en-US" smtClean="0"/>
              <a:t>7/10/12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2652CB-F8DA-C34A-AA91-2C10369BFC37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18084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73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aryda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3200" kern="1200">
          <a:solidFill>
            <a:srgbClr val="333333"/>
          </a:solidFill>
          <a:latin typeface="CamingoDos Pro Cd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33333"/>
          </a:solidFill>
          <a:latin typeface="CamingoDos Pro Cd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33333"/>
          </a:solidFill>
          <a:latin typeface="CamingoDos Pro Cd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 a customer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 want to see previous receipts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 that I can balance my checkbook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4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</a:t>
            </a:r>
            <a:r>
              <a:rPr lang="en-US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Why TDD?</a:t>
            </a:r>
          </a:p>
          <a:p>
            <a:pPr marL="857250" lvl="1" indent="-457200"/>
            <a:r>
              <a:rPr lang="en-US" dirty="0"/>
              <a:t>All your code is testable </a:t>
            </a:r>
            <a:r>
              <a:rPr lang="en-US" i="1" dirty="0"/>
              <a:t>by definition</a:t>
            </a:r>
            <a:endParaRPr lang="en-US" dirty="0"/>
          </a:p>
          <a:p>
            <a:pPr marL="857250" lvl="1" indent="-457200"/>
            <a:r>
              <a:rPr lang="en-US" dirty="0"/>
              <a:t>Encourages better design by enforcing loose coupling</a:t>
            </a:r>
          </a:p>
          <a:p>
            <a:pPr marL="857250" lvl="1" indent="-457200"/>
            <a:r>
              <a:rPr lang="en-US" dirty="0"/>
              <a:t>Tests as documentation</a:t>
            </a:r>
          </a:p>
          <a:p>
            <a:pPr marL="1314450" lvl="2" indent="-457200"/>
            <a:r>
              <a:rPr lang="en-US" dirty="0"/>
              <a:t>Clear examples of how to use APIs</a:t>
            </a:r>
          </a:p>
          <a:p>
            <a:pPr marL="1314450" lvl="2" indent="-457200"/>
            <a:r>
              <a:rPr lang="en-US" dirty="0"/>
              <a:t>Provably correct documentation</a:t>
            </a:r>
          </a:p>
          <a:p>
            <a:pPr marL="857250" lvl="1" indent="-457200"/>
            <a:r>
              <a:rPr lang="en-US" dirty="0"/>
              <a:t>Confidence to allow refactoring</a:t>
            </a:r>
          </a:p>
          <a:p>
            <a:pPr marL="1314450" lvl="2" indent="-457200"/>
            <a:r>
              <a:rPr lang="en-US" dirty="0"/>
              <a:t>Can change the underlying design without changing </a:t>
            </a:r>
            <a:r>
              <a:rPr lang="en-US" dirty="0" smtClean="0"/>
              <a:t>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Uncle Bob Martin’s Three Laws of TDD</a:t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AutoNum type="arabicPeriod"/>
            </a:pPr>
            <a:r>
              <a:rPr lang="en-US" dirty="0"/>
              <a:t>You are not allowed to write any production code unless it is to make a failing unit test pass</a:t>
            </a:r>
          </a:p>
          <a:p>
            <a:pPr marL="857250" lvl="1" indent="-457200">
              <a:buNone/>
            </a:pPr>
            <a:endParaRPr lang="en-US" dirty="0"/>
          </a:p>
          <a:p>
            <a:pPr marL="857250" lvl="1" indent="-457200">
              <a:buAutoNum type="arabicPeriod"/>
            </a:pPr>
            <a:r>
              <a:rPr lang="en-US" dirty="0"/>
              <a:t>You are not allowed to write any more of a unit test than is sufficient to fail; and compilation failures are failures</a:t>
            </a:r>
          </a:p>
          <a:p>
            <a:pPr marL="857250" lvl="1" indent="-457200">
              <a:buNone/>
            </a:pPr>
            <a:endParaRPr lang="en-US" dirty="0"/>
          </a:p>
          <a:p>
            <a:pPr marL="857250" lvl="1" indent="-457200">
              <a:buAutoNum type="arabicPeriod"/>
            </a:pPr>
            <a:r>
              <a:rPr lang="en-US" dirty="0"/>
              <a:t>You are not allowed to write any more production code than is sufficient to pass the one failing unit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2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Red</a:t>
            </a:r>
          </a:p>
          <a:p>
            <a:pPr>
              <a:buNone/>
            </a:pPr>
            <a:r>
              <a:rPr lang="en-US" dirty="0"/>
              <a:t>The development of every new feature should start with a failing </a:t>
            </a:r>
            <a:r>
              <a:rPr lang="en-US" dirty="0" smtClean="0"/>
              <a:t>test</a:t>
            </a: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8000"/>
                </a:solidFill>
              </a:rPr>
              <a:t>Green</a:t>
            </a:r>
          </a:p>
          <a:p>
            <a:pPr>
              <a:buNone/>
            </a:pPr>
            <a:r>
              <a:rPr lang="en-US" dirty="0"/>
              <a:t>Enough production code should be written to make the test pass</a:t>
            </a:r>
            <a:r>
              <a:rPr lang="en-US" dirty="0" smtClean="0"/>
              <a:t>.</a:t>
            </a:r>
            <a:endParaRPr lang="en-US" dirty="0"/>
          </a:p>
          <a:p>
            <a:pPr>
              <a:buNone/>
            </a:pPr>
            <a:r>
              <a:rPr lang="en-US" b="1" dirty="0" smtClean="0">
                <a:solidFill>
                  <a:srgbClr val="008000"/>
                </a:solidFill>
              </a:rPr>
              <a:t>Refactor</a:t>
            </a:r>
            <a:endParaRPr lang="en-US" b="1" dirty="0"/>
          </a:p>
          <a:p>
            <a:pPr>
              <a:buNone/>
            </a:pPr>
            <a:r>
              <a:rPr lang="en-US" dirty="0"/>
              <a:t>Improve the structure of the code to ease future changes and maintenance.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3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</a:t>
            </a:r>
          </a:p>
          <a:p>
            <a:r>
              <a:rPr lang="en-US" dirty="0" smtClean="0"/>
              <a:t>Execute</a:t>
            </a:r>
          </a:p>
          <a:p>
            <a:r>
              <a:rPr lang="en-US" dirty="0" smtClean="0"/>
              <a:t>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0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test class per class</a:t>
            </a:r>
          </a:p>
          <a:p>
            <a:r>
              <a:rPr lang="en-US" dirty="0" smtClean="0"/>
              <a:t>One test case per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7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names should express intent</a:t>
            </a:r>
          </a:p>
          <a:p>
            <a:r>
              <a:rPr lang="en-US" dirty="0" smtClean="0"/>
              <a:t>Keep test logic out of production code</a:t>
            </a:r>
            <a:br>
              <a:rPr lang="en-US" dirty="0" smtClean="0"/>
            </a:br>
            <a:r>
              <a:rPr lang="en-US" dirty="0" smtClean="0"/>
              <a:t>(e.g., no if(testing)… else … )</a:t>
            </a:r>
          </a:p>
          <a:p>
            <a:r>
              <a:rPr lang="en-US" dirty="0" smtClean="0"/>
              <a:t>Ideally have only one assertion per test</a:t>
            </a:r>
          </a:p>
        </p:txBody>
      </p:sp>
    </p:spTree>
    <p:extLst>
      <p:ext uri="{BB962C8B-B14F-4D97-AF65-F5344CB8AC3E}">
        <p14:creationId xmlns:p14="http://schemas.microsoft.com/office/powerpoint/2010/main" val="106547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Feathers’s</a:t>
            </a:r>
            <a:r>
              <a:rPr lang="en-US" dirty="0" smtClean="0"/>
              <a:t> rule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 test is not a unit test if</a:t>
            </a:r>
            <a:r>
              <a:rPr lang="en-US" dirty="0"/>
              <a:t>:</a:t>
            </a:r>
          </a:p>
          <a:p>
            <a:r>
              <a:rPr lang="en-US" dirty="0"/>
              <a:t>It talks to the database</a:t>
            </a:r>
          </a:p>
          <a:p>
            <a:r>
              <a:rPr lang="en-US" dirty="0"/>
              <a:t>It communicates across the network</a:t>
            </a:r>
          </a:p>
          <a:p>
            <a:r>
              <a:rPr lang="en-US" dirty="0"/>
              <a:t>It touches the file system</a:t>
            </a:r>
          </a:p>
          <a:p>
            <a:r>
              <a:rPr lang="en-US" dirty="0"/>
              <a:t>It can't run at the same time as any of your other unit tests</a:t>
            </a:r>
          </a:p>
          <a:p>
            <a:r>
              <a:rPr lang="en-US" dirty="0"/>
              <a:t>You have to do special things to your environment (such as editing </a:t>
            </a:r>
            <a:r>
              <a:rPr lang="en-US" dirty="0" err="1"/>
              <a:t>config</a:t>
            </a:r>
            <a:r>
              <a:rPr lang="en-US" dirty="0"/>
              <a:t> files) to run it.</a:t>
            </a:r>
          </a:p>
        </p:txBody>
      </p:sp>
    </p:spTree>
    <p:extLst>
      <p:ext uri="{BB962C8B-B14F-4D97-AF65-F5344CB8AC3E}">
        <p14:creationId xmlns:p14="http://schemas.microsoft.com/office/powerpoint/2010/main" val="3826219822"/>
      </p:ext>
    </p:extLst>
  </p:cSld>
  <p:clrMapOvr>
    <a:masterClrMapping/>
  </p:clrMapOvr>
</p:sld>
</file>

<file path=ppt/theme/theme1.xml><?xml version="1.0" encoding="utf-8"?>
<a:theme xmlns:a="http://schemas.openxmlformats.org/drawingml/2006/main" name="studios-2012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CCCCCC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 Studios Template.potx</Template>
  <TotalTime>5893</TotalTime>
  <Words>222</Words>
  <Application>Microsoft Macintosh PowerPoint</Application>
  <PresentationFormat>On-screen Show (4:3)</PresentationFormat>
  <Paragraphs>50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studios-2012-theme</vt:lpstr>
      <vt:lpstr>Test-Driven Development</vt:lpstr>
      <vt:lpstr>Test-Driven Development</vt:lpstr>
      <vt:lpstr>Test Driven Development</vt:lpstr>
      <vt:lpstr>TDD Demo</vt:lpstr>
      <vt:lpstr>TDD Cycle</vt:lpstr>
      <vt:lpstr>Basic structure of unit tests</vt:lpstr>
      <vt:lpstr>Organizing tests</vt:lpstr>
      <vt:lpstr>Other key points</vt:lpstr>
      <vt:lpstr>Feathers’s rule of thumb</vt:lpstr>
      <vt:lpstr>Story #2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Pairing</dc:title>
  <dc:creator>Thought Works</dc:creator>
  <cp:lastModifiedBy>Matthew Philip</cp:lastModifiedBy>
  <cp:revision>23</cp:revision>
  <dcterms:created xsi:type="dcterms:W3CDTF">2010-05-11T22:14:04Z</dcterms:created>
  <dcterms:modified xsi:type="dcterms:W3CDTF">2012-07-10T04:42:35Z</dcterms:modified>
</cp:coreProperties>
</file>