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67365" autoAdjust="0"/>
  </p:normalViewPr>
  <p:slideViewPr>
    <p:cSldViewPr snapToGrid="0" snapToObjects="1">
      <p:cViewPr varScale="1">
        <p:scale>
          <a:sx n="67" d="100"/>
          <a:sy n="67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45341-3D8B-5F49-883F-7E8FC341E668}" type="datetimeFigureOut">
              <a:rPr lang="en-US" smtClean="0"/>
              <a:t>11/2/10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D99F0-4922-B744-8DB7-27257DE491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Pair_programming%23cite_note-15" TargetMode="External"/><Relationship Id="rId4" Type="http://schemas.openxmlformats.org/officeDocument/2006/relationships/hyperlink" Target="http://processpeoplepods.blogspot.com/search/label/Pair%20Programming" TargetMode="External"/><Relationship Id="rId10" Type="http://schemas.openxmlformats.org/officeDocument/2006/relationships/hyperlink" Target="http://en.wikipedia.org/wiki/Pair_programming%23cite_note-17" TargetMode="External"/><Relationship Id="rId5" Type="http://schemas.openxmlformats.org/officeDocument/2006/relationships/hyperlink" Target="http://en.wikipedia.org/wiki/University_of_Utah" TargetMode="External"/><Relationship Id="rId7" Type="http://schemas.openxmlformats.org/officeDocument/2006/relationships/hyperlink" Target="http://en.wikipedia.org/wiki/Pair_programming%23cite_note-Arisholm_2007_65.E2.80.9386-7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9" Type="http://schemas.openxmlformats.org/officeDocument/2006/relationships/hyperlink" Target="http://en.wikipedia.org/wiki/Pair_programming%23cite_note-16" TargetMode="External"/><Relationship Id="rId3" Type="http://schemas.openxmlformats.org/officeDocument/2006/relationships/hyperlink" Target="http://blogs.agilefaqs.com/2010/06/13/pair-programming-public-demo/" TargetMode="External"/><Relationship Id="rId6" Type="http://schemas.openxmlformats.org/officeDocument/2006/relationships/hyperlink" Target="http://en.wikipedia.org/wiki/Pair_programming%23cite_note-ijhcs-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707"/>
              </a:spcAft>
              <a:defRPr/>
            </a:pPr>
            <a:r>
              <a:rPr lang="en-US" dirty="0" smtClean="0"/>
              <a:t>These studies show a couple of key things:</a:t>
            </a:r>
          </a:p>
          <a:p>
            <a:pPr>
              <a:spcAft>
                <a:spcPts val="1707"/>
              </a:spcAft>
              <a:defRPr/>
            </a:pPr>
            <a:r>
              <a:rPr lang="en-US" dirty="0" smtClean="0"/>
              <a:t>Pair programmers are only 15% slower than two independent </a:t>
            </a:r>
          </a:p>
          <a:p>
            <a:pPr>
              <a:spcAft>
                <a:spcPts val="1707"/>
              </a:spcAft>
              <a:defRPr/>
            </a:pPr>
            <a:r>
              <a:rPr lang="en-US" dirty="0" smtClean="0"/>
              <a:t>Improved </a:t>
            </a:r>
            <a:r>
              <a:rPr lang="en-US" dirty="0" err="1" smtClean="0"/>
              <a:t>correctedness</a:t>
            </a:r>
            <a:endParaRPr lang="en-US" dirty="0" smtClean="0"/>
          </a:p>
          <a:p>
            <a:pPr>
              <a:spcAft>
                <a:spcPts val="1707"/>
              </a:spcAft>
              <a:defRPr/>
            </a:pPr>
            <a:r>
              <a:rPr lang="en-US" dirty="0" smtClean="0"/>
              <a:t>Novice</a:t>
            </a:r>
            <a:r>
              <a:rPr lang="en-US" baseline="0" dirty="0" smtClean="0"/>
              <a:t> to experience</a:t>
            </a:r>
          </a:p>
          <a:p>
            <a:pPr>
              <a:spcAft>
                <a:spcPts val="1707"/>
              </a:spcAft>
              <a:defRPr/>
            </a:pPr>
            <a:r>
              <a:rPr lang="en-US" baseline="0" dirty="0" smtClean="0"/>
              <a:t>Complexity of task.</a:t>
            </a:r>
          </a:p>
          <a:p>
            <a:pPr>
              <a:spcAft>
                <a:spcPts val="1707"/>
              </a:spcAft>
              <a:defRPr/>
            </a:pPr>
            <a:endParaRPr lang="en-US" dirty="0" smtClean="0"/>
          </a:p>
          <a:p>
            <a:pPr>
              <a:spcAft>
                <a:spcPts val="1707"/>
              </a:spcAft>
              <a:defRPr/>
            </a:pPr>
            <a:r>
              <a:rPr lang="en-US" dirty="0" smtClean="0"/>
              <a:t>Public demo - </a:t>
            </a:r>
            <a:r>
              <a:rPr lang="en-US" dirty="0" smtClean="0">
                <a:hlinkClick r:id="rId3"/>
              </a:rPr>
              <a:t>http://blogs.agilefaqs.com/2010/06/13/pair-programming-public-demo/</a:t>
            </a:r>
            <a:endParaRPr lang="en-US" dirty="0" smtClean="0"/>
          </a:p>
          <a:p>
            <a:pPr>
              <a:spcAft>
                <a:spcPts val="2560"/>
              </a:spcAft>
              <a:defRPr/>
            </a:pPr>
            <a:r>
              <a:rPr lang="en-US" dirty="0" smtClean="0"/>
              <a:t>Blog by Fred George - </a:t>
            </a:r>
            <a:r>
              <a:rPr lang="en-US" dirty="0" smtClean="0">
                <a:hlinkClick r:id="rId4"/>
              </a:rPr>
              <a:t>http://processpeoplepods.blogspot.com/search/label/Pair%20Programming</a:t>
            </a:r>
            <a:endParaRPr lang="en-US" dirty="0" smtClean="0"/>
          </a:p>
          <a:p>
            <a:pPr>
              <a:defRPr/>
            </a:pPr>
            <a:r>
              <a:rPr lang="en-US" i="1" dirty="0" smtClean="0"/>
              <a:t>Based on a survey </a:t>
            </a:r>
          </a:p>
          <a:p>
            <a:pPr marL="325115" indent="-325115">
              <a:defRPr/>
            </a:pPr>
            <a:r>
              <a:rPr lang="en-US" dirty="0" smtClean="0"/>
              <a:t>100% agreed that they had more confidence in their solution than when they program alone</a:t>
            </a:r>
          </a:p>
          <a:p>
            <a:pPr marL="325115" indent="-325115">
              <a:defRPr/>
            </a:pPr>
            <a:r>
              <a:rPr lang="en-US" dirty="0" smtClean="0"/>
              <a:t>96% agreed that they enjoy their job more than when programming alone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Laurie Williams of the </a:t>
            </a:r>
            <a:r>
              <a:rPr lang="en-US" dirty="0" smtClean="0">
                <a:hlinkClick r:id="rId5" tooltip="University&#10; of Utah"/>
              </a:rPr>
              <a:t>University of Utah</a:t>
            </a:r>
            <a:r>
              <a:rPr lang="en-US" dirty="0" smtClean="0"/>
              <a:t> in Salt Lake City has shown that paired programmers are only 15% slower than two independent individual programmers, but produce 15% fewer bugs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The Williams et al. 2000 study showed an improvement in correctness of around 15% and 20 to 40% decrease in time, but between a 15 and 60% increase in effort. 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Williams et al. 2000 also cites an earlier study (</a:t>
            </a:r>
            <a:r>
              <a:rPr lang="en-US" dirty="0" err="1" smtClean="0"/>
              <a:t>Nosek</a:t>
            </a:r>
            <a:r>
              <a:rPr lang="en-US" dirty="0" smtClean="0"/>
              <a:t> 1998) which also had a 40% decrease in time for a 60% increase in effort.</a:t>
            </a:r>
          </a:p>
          <a:p>
            <a:pPr>
              <a:buFont typeface="Arial"/>
              <a:buChar char="•"/>
              <a:defRPr/>
            </a:pPr>
            <a:r>
              <a:rPr lang="en-US" dirty="0" smtClean="0"/>
              <a:t>A study (</a:t>
            </a:r>
            <a:r>
              <a:rPr lang="en-US" dirty="0" err="1" smtClean="0"/>
              <a:t>Lui</a:t>
            </a:r>
            <a:r>
              <a:rPr lang="en-US" dirty="0" smtClean="0"/>
              <a:t> 2006) presents a rigorous scientific experiment in which novice–novice pairs against novice solos experience significantly greater productivity gains than expert–expert pairs against expert solos.</a:t>
            </a:r>
            <a:r>
              <a:rPr lang="en-US" baseline="30000" dirty="0" smtClean="0">
                <a:hlinkClick r:id="rId6"/>
              </a:rPr>
              <a:t>[</a:t>
            </a:r>
            <a:endParaRPr lang="en-US" baseline="30000" dirty="0" smtClean="0"/>
          </a:p>
          <a:p>
            <a:pPr>
              <a:buFont typeface="Arial"/>
              <a:buChar char="•"/>
              <a:defRPr/>
            </a:pPr>
            <a:r>
              <a:rPr lang="en-US" dirty="0" smtClean="0"/>
              <a:t>A larger recent study (</a:t>
            </a:r>
            <a:r>
              <a:rPr lang="en-US" dirty="0" err="1" smtClean="0"/>
              <a:t>Arisholm</a:t>
            </a:r>
            <a:r>
              <a:rPr lang="en-US" dirty="0" smtClean="0"/>
              <a:t> et al. 2007) had 48% increase in correctness for complex systems, but no significant difference in time, whilst simple systems had 20% decrease in time, but no significant difference in correctness. Overall there was no general reduction in time or increase in correctness, but an overall 84% increase in effort.</a:t>
            </a:r>
            <a:r>
              <a:rPr lang="en-US" baseline="30000" dirty="0" smtClean="0">
                <a:hlinkClick r:id="rId7"/>
              </a:rPr>
              <a:t>[8]</a:t>
            </a:r>
            <a:r>
              <a:rPr lang="en-US" baseline="30000" dirty="0" smtClean="0">
                <a:hlinkClick r:id="rId8"/>
              </a:rPr>
              <a:t>[16]</a:t>
            </a:r>
            <a:endParaRPr lang="en-US" dirty="0" smtClean="0"/>
          </a:p>
          <a:p>
            <a:pPr>
              <a:buFont typeface="Arial"/>
              <a:buChar char="•"/>
              <a:defRPr/>
            </a:pPr>
            <a:r>
              <a:rPr lang="en-US" dirty="0" err="1" smtClean="0"/>
              <a:t>Lui</a:t>
            </a:r>
            <a:r>
              <a:rPr lang="en-US" dirty="0" smtClean="0"/>
              <a:t>, Chan, and </a:t>
            </a:r>
            <a:r>
              <a:rPr lang="en-US" dirty="0" err="1" smtClean="0"/>
              <a:t>Nosek</a:t>
            </a:r>
            <a:r>
              <a:rPr lang="en-US" dirty="0" smtClean="0"/>
              <a:t> (2008) shows that pair programming outperforms for design tasks.</a:t>
            </a:r>
            <a:r>
              <a:rPr lang="en-US" baseline="30000" dirty="0" smtClean="0">
                <a:hlinkClick r:id="rId9"/>
              </a:rPr>
              <a:t>[17]</a:t>
            </a:r>
            <a:endParaRPr lang="en-US" dirty="0" smtClean="0"/>
          </a:p>
          <a:p>
            <a:pPr>
              <a:buFont typeface="Arial"/>
              <a:buChar char="•"/>
              <a:defRPr/>
            </a:pPr>
            <a:r>
              <a:rPr lang="en-US" dirty="0" smtClean="0"/>
              <a:t>A full-scale meta-analysis of pair programming experimental studies, from before or during 2007, (</a:t>
            </a:r>
            <a:r>
              <a:rPr lang="en-US" dirty="0" err="1" smtClean="0"/>
              <a:t>Hannay</a:t>
            </a:r>
            <a:r>
              <a:rPr lang="en-US" dirty="0" smtClean="0"/>
              <a:t> et al. 2009) confirms "that you cannot expect faster and better and cheaper". Higher quality for complex tasks costs higher effort, reduced duration for simpler tasks comes with noticeably lower quality - the meta-analysis "suggests that pair programming is not uniformly beneficial or effective".</a:t>
            </a:r>
            <a:r>
              <a:rPr lang="en-US" baseline="30000" dirty="0" smtClean="0">
                <a:hlinkClick r:id="rId10"/>
              </a:rPr>
              <a:t>[18]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325115" indent="-325115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D13A-F7F0-AF43-9602-B2FABBA2C7E6}" type="datetimeFigureOut">
              <a:rPr lang="en-US" smtClean="0"/>
              <a:t>11/2/10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DD6B-3ECF-0F4D-A437-CBC08BEB40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ChangeArrowheads="1"/>
          </p:cNvSpPr>
          <p:nvPr/>
        </p:nvSpPr>
        <p:spPr bwMode="auto">
          <a:xfrm>
            <a:off x="446484" y="2089547"/>
            <a:ext cx="6858000" cy="110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 err="1"/>
              <a:t>Lui</a:t>
            </a:r>
            <a:r>
              <a:rPr lang="en-US" sz="2200" dirty="0"/>
              <a:t>, Kim Man; Keith C. C. Chan (September 2006). "Pair programming productivity: Novice-novice vs. expert-expert"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392906" y="1178719"/>
            <a:ext cx="7661672" cy="75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/>
              <a:t>Cockburn, Alistair; Williams, Laurie (2000). "The Costs and Benefits of Pair Programming"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392906" y="3268266"/>
            <a:ext cx="8197453" cy="1103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 err="1"/>
              <a:t>Arisholm</a:t>
            </a:r>
            <a:r>
              <a:rPr lang="en-US" sz="2200" dirty="0"/>
              <a:t>, Erik; Hans </a:t>
            </a:r>
            <a:r>
              <a:rPr lang="en-US" sz="2200" dirty="0" err="1"/>
              <a:t>Gallis</a:t>
            </a:r>
            <a:r>
              <a:rPr lang="en-US" sz="2200" dirty="0"/>
              <a:t>, Tore </a:t>
            </a:r>
            <a:r>
              <a:rPr lang="en-US" sz="2200" dirty="0" err="1"/>
              <a:t>Dybå</a:t>
            </a:r>
            <a:r>
              <a:rPr lang="en-US" sz="2200" dirty="0"/>
              <a:t>, Dag I.K. </a:t>
            </a:r>
            <a:r>
              <a:rPr lang="en-US" sz="2200" dirty="0" err="1"/>
              <a:t>Sjøberg</a:t>
            </a:r>
            <a:r>
              <a:rPr lang="en-US" sz="2200" dirty="0"/>
              <a:t> (February 2007). "Evaluating Pair Programming with Respect to System Complexity and Programmer Expertise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285750" y="4500563"/>
            <a:ext cx="8304609" cy="75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 err="1"/>
              <a:t>Lui</a:t>
            </a:r>
            <a:r>
              <a:rPr lang="en-US" sz="2200" dirty="0"/>
              <a:t>, Kim Man; Keith C. C. Chan, John </a:t>
            </a:r>
            <a:r>
              <a:rPr lang="en-US" sz="2200" dirty="0" err="1"/>
              <a:t>Teofil</a:t>
            </a:r>
            <a:r>
              <a:rPr lang="en-US" sz="2200" dirty="0"/>
              <a:t> </a:t>
            </a:r>
            <a:r>
              <a:rPr lang="en-US" sz="2200" dirty="0" err="1"/>
              <a:t>Nosek</a:t>
            </a:r>
            <a:r>
              <a:rPr lang="en-US" sz="2200" dirty="0"/>
              <a:t> (March/April 2008). "The Effect of Pairs in Program Design Tasks"</a:t>
            </a:r>
          </a:p>
        </p:txBody>
      </p:sp>
      <p:sp>
        <p:nvSpPr>
          <p:cNvPr id="315398" name="Rectangle 6"/>
          <p:cNvSpPr>
            <a:spLocks noChangeArrowheads="1"/>
          </p:cNvSpPr>
          <p:nvPr/>
        </p:nvSpPr>
        <p:spPr bwMode="auto">
          <a:xfrm>
            <a:off x="196453" y="5518547"/>
            <a:ext cx="8947547" cy="75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dirty="0" err="1"/>
              <a:t>Hannay</a:t>
            </a:r>
            <a:r>
              <a:rPr lang="en-US" sz="2200" dirty="0"/>
              <a:t>, Jo E.; Tore </a:t>
            </a:r>
            <a:r>
              <a:rPr lang="en-US" sz="2200" dirty="0" err="1"/>
              <a:t>Dybå</a:t>
            </a:r>
            <a:r>
              <a:rPr lang="en-US" sz="2200" dirty="0"/>
              <a:t>, Erik </a:t>
            </a:r>
            <a:r>
              <a:rPr lang="en-US" sz="2200" dirty="0" err="1"/>
              <a:t>Arisholm</a:t>
            </a:r>
            <a:r>
              <a:rPr lang="en-US" sz="2200" dirty="0"/>
              <a:t>, Dag I.K. </a:t>
            </a:r>
            <a:r>
              <a:rPr lang="en-US" sz="2200" dirty="0" err="1"/>
              <a:t>Sjøberg</a:t>
            </a:r>
            <a:r>
              <a:rPr lang="en-US" sz="2200" dirty="0"/>
              <a:t> (July 2009). "The Effectiveness of Pair Programming: A Meta-Analysis"</a:t>
            </a:r>
          </a:p>
        </p:txBody>
      </p:sp>
      <p:sp>
        <p:nvSpPr>
          <p:cNvPr id="315399" name="Title 8"/>
          <p:cNvSpPr>
            <a:spLocks noGrp="1"/>
          </p:cNvSpPr>
          <p:nvPr>
            <p:ph type="title"/>
          </p:nvPr>
        </p:nvSpPr>
        <p:spPr>
          <a:xfrm>
            <a:off x="1785938" y="0"/>
            <a:ext cx="6911578" cy="1098352"/>
          </a:xfrm>
        </p:spPr>
        <p:txBody>
          <a:bodyPr/>
          <a:lstStyle/>
          <a:p>
            <a:pPr algn="r"/>
            <a:r>
              <a:rPr lang="en-US" sz="3800" dirty="0"/>
              <a:t>Studies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569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Studies</vt:lpstr>
    </vt:vector>
  </TitlesOfParts>
  <Company>ThoughtWorks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</dc:title>
  <dc:creator>Thought Worker</dc:creator>
  <cp:lastModifiedBy>Thought Worker</cp:lastModifiedBy>
  <cp:revision>1</cp:revision>
  <dcterms:created xsi:type="dcterms:W3CDTF">2010-11-02T15:10:45Z</dcterms:created>
  <dcterms:modified xsi:type="dcterms:W3CDTF">2010-11-02T15:11:58Z</dcterms:modified>
</cp:coreProperties>
</file>