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0" r:id="rId1"/>
    <p:sldMasterId id="2147483666" r:id="rId2"/>
  </p:sldMasterIdLst>
  <p:notesMasterIdLst>
    <p:notesMasterId r:id="rId28"/>
  </p:notesMasterIdLst>
  <p:handoutMasterIdLst>
    <p:handoutMasterId r:id="rId29"/>
  </p:handoutMasterIdLst>
  <p:sldIdLst>
    <p:sldId id="341" r:id="rId3"/>
    <p:sldId id="356" r:id="rId4"/>
    <p:sldId id="357" r:id="rId5"/>
    <p:sldId id="358" r:id="rId6"/>
    <p:sldId id="355" r:id="rId7"/>
    <p:sldId id="359" r:id="rId8"/>
    <p:sldId id="360" r:id="rId9"/>
    <p:sldId id="361" r:id="rId10"/>
    <p:sldId id="362" r:id="rId11"/>
    <p:sldId id="363" r:id="rId12"/>
    <p:sldId id="364" r:id="rId13"/>
    <p:sldId id="367" r:id="rId14"/>
    <p:sldId id="368" r:id="rId15"/>
    <p:sldId id="374" r:id="rId16"/>
    <p:sldId id="369" r:id="rId17"/>
    <p:sldId id="373" r:id="rId18"/>
    <p:sldId id="370" r:id="rId19"/>
    <p:sldId id="366" r:id="rId20"/>
    <p:sldId id="372" r:id="rId21"/>
    <p:sldId id="375" r:id="rId22"/>
    <p:sldId id="342" r:id="rId23"/>
    <p:sldId id="344" r:id="rId24"/>
    <p:sldId id="345" r:id="rId25"/>
    <p:sldId id="346" r:id="rId26"/>
    <p:sldId id="347" r:id="rId27"/>
  </p:sldIdLst>
  <p:sldSz cx="9144000" cy="6858000" type="screen4x3"/>
  <p:notesSz cx="6858000" cy="9144000"/>
  <p:defaultTextStyle>
    <a:defPPr>
      <a:defRPr lang="en-US"/>
    </a:defPPr>
    <a:lvl1pPr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1pPr>
    <a:lvl2pPr marL="4572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2pPr>
    <a:lvl3pPr marL="9144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3pPr>
    <a:lvl4pPr marL="13716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4pPr>
    <a:lvl5pPr marL="1828800" algn="l" rtl="0" fontAlgn="base">
      <a:spcBef>
        <a:spcPct val="20000"/>
      </a:spcBef>
      <a:spcAft>
        <a:spcPct val="0"/>
      </a:spcAft>
      <a:buChar char="•"/>
      <a:defRPr sz="2000" kern="1200">
        <a:solidFill>
          <a:srgbClr val="292929"/>
        </a:solidFill>
        <a:latin typeface="Arial" pitchFamily="21" charset="0"/>
        <a:ea typeface="Arial" pitchFamily="21" charset="0"/>
        <a:cs typeface="Arial" pitchFamily="21" charset="0"/>
      </a:defRPr>
    </a:lvl5pPr>
    <a:lvl6pPr marL="2286000" algn="l" defTabSz="457200" rtl="0" eaLnBrk="1" latinLnBrk="0" hangingPunct="1">
      <a:defRPr sz="2000" kern="1200">
        <a:solidFill>
          <a:srgbClr val="292929"/>
        </a:solidFill>
        <a:latin typeface="Arial" pitchFamily="21" charset="0"/>
        <a:ea typeface="Arial" pitchFamily="21" charset="0"/>
        <a:cs typeface="Arial" pitchFamily="21" charset="0"/>
      </a:defRPr>
    </a:lvl6pPr>
    <a:lvl7pPr marL="2743200" algn="l" defTabSz="457200" rtl="0" eaLnBrk="1" latinLnBrk="0" hangingPunct="1">
      <a:defRPr sz="2000" kern="1200">
        <a:solidFill>
          <a:srgbClr val="292929"/>
        </a:solidFill>
        <a:latin typeface="Arial" pitchFamily="21" charset="0"/>
        <a:ea typeface="Arial" pitchFamily="21" charset="0"/>
        <a:cs typeface="Arial" pitchFamily="21" charset="0"/>
      </a:defRPr>
    </a:lvl7pPr>
    <a:lvl8pPr marL="3200400" algn="l" defTabSz="457200" rtl="0" eaLnBrk="1" latinLnBrk="0" hangingPunct="1">
      <a:defRPr sz="2000" kern="1200">
        <a:solidFill>
          <a:srgbClr val="292929"/>
        </a:solidFill>
        <a:latin typeface="Arial" pitchFamily="21" charset="0"/>
        <a:ea typeface="Arial" pitchFamily="21" charset="0"/>
        <a:cs typeface="Arial" pitchFamily="21" charset="0"/>
      </a:defRPr>
    </a:lvl8pPr>
    <a:lvl9pPr marL="3657600" algn="l" defTabSz="457200" rtl="0" eaLnBrk="1" latinLnBrk="0" hangingPunct="1">
      <a:defRPr sz="2000" kern="1200">
        <a:solidFill>
          <a:srgbClr val="292929"/>
        </a:solidFill>
        <a:latin typeface="Arial" pitchFamily="21" charset="0"/>
        <a:ea typeface="Arial" pitchFamily="21" charset="0"/>
        <a:cs typeface="Arial" pitchFamily="21"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5A22"/>
    <a:srgbClr val="F1FAFD"/>
    <a:srgbClr val="E9F7FB"/>
    <a:srgbClr val="E55725"/>
    <a:srgbClr val="BDE6F2"/>
    <a:srgbClr val="292929"/>
    <a:srgbClr val="5F5F5F"/>
    <a:srgbClr val="FA91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2" autoAdjust="0"/>
    <p:restoredTop sz="73525" autoAdjust="0"/>
  </p:normalViewPr>
  <p:slideViewPr>
    <p:cSldViewPr>
      <p:cViewPr>
        <p:scale>
          <a:sx n="75" d="100"/>
          <a:sy n="75" d="100"/>
        </p:scale>
        <p:origin x="-2456" y="-2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0" d="100"/>
          <a:sy n="70" d="100"/>
        </p:scale>
        <p:origin x="-259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solidFill>
                  <a:schemeClr val="tx1"/>
                </a:solidFill>
                <a:latin typeface="Arial" charset="0"/>
                <a:ea typeface="+mn-ea"/>
                <a:cs typeface="Arial" charset="0"/>
              </a:defRPr>
            </a:lvl1pPr>
          </a:lstStyle>
          <a:p>
            <a:pPr>
              <a:defRPr/>
            </a:pPr>
            <a:endParaRPr lang="en-IN"/>
          </a:p>
        </p:txBody>
      </p:sp>
      <p:sp>
        <p:nvSpPr>
          <p:cNvPr id="1679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solidFill>
                  <a:schemeClr val="tx1"/>
                </a:solidFill>
              </a:defRPr>
            </a:lvl1pPr>
          </a:lstStyle>
          <a:p>
            <a:fld id="{3645A85B-5EE2-224D-892B-EBDEE738041D}" type="datetime1">
              <a:rPr lang="en-US"/>
              <a:pPr/>
              <a:t>02/08/11</a:t>
            </a:fld>
            <a:endParaRPr lang="en-US"/>
          </a:p>
        </p:txBody>
      </p:sp>
      <p:sp>
        <p:nvSpPr>
          <p:cNvPr id="1679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solidFill>
                  <a:schemeClr val="tx1"/>
                </a:solidFill>
                <a:latin typeface="Arial" charset="0"/>
                <a:ea typeface="+mn-ea"/>
                <a:cs typeface="Arial" charset="0"/>
              </a:defRPr>
            </a:lvl1pPr>
          </a:lstStyle>
          <a:p>
            <a:pPr>
              <a:defRPr/>
            </a:pPr>
            <a:endParaRPr lang="en-IN"/>
          </a:p>
        </p:txBody>
      </p:sp>
      <p:sp>
        <p:nvSpPr>
          <p:cNvPr id="1679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solidFill>
                  <a:schemeClr val="tx1"/>
                </a:solidFill>
              </a:defRPr>
            </a:lvl1pPr>
          </a:lstStyle>
          <a:p>
            <a:fld id="{60FD0B95-DBA3-234F-B321-9A64082D11C4}" type="slidenum">
              <a:rPr lang="en-US"/>
              <a:pPr/>
              <a:t>‹#›</a:t>
            </a:fld>
            <a:endParaRPr lang="en-US"/>
          </a:p>
        </p:txBody>
      </p:sp>
    </p:spTree>
    <p:extLst>
      <p:ext uri="{BB962C8B-B14F-4D97-AF65-F5344CB8AC3E}">
        <p14:creationId xmlns:p14="http://schemas.microsoft.com/office/powerpoint/2010/main" val="16329508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spcBef>
                <a:spcPct val="0"/>
              </a:spcBef>
              <a:buFontTx/>
              <a:buNone/>
              <a:defRPr sz="1200">
                <a:solidFill>
                  <a:schemeClr val="tx1"/>
                </a:solidFill>
                <a:latin typeface="Arial" pitchFamily="-65" charset="0"/>
                <a:ea typeface="Arial" pitchFamily="-65" charset="0"/>
                <a:cs typeface="Arial" pitchFamily="-65"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spcBef>
                <a:spcPct val="0"/>
              </a:spcBef>
              <a:buFontTx/>
              <a:buNone/>
              <a:defRPr sz="1200">
                <a:solidFill>
                  <a:schemeClr val="tx1"/>
                </a:solidFill>
              </a:defRPr>
            </a:lvl1pPr>
          </a:lstStyle>
          <a:p>
            <a:fld id="{357A0049-9727-1C49-9F90-B954D42273FA}" type="datetime1">
              <a:rPr lang="en-US"/>
              <a:pPr/>
              <a:t>02/08/11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spcBef>
                <a:spcPct val="0"/>
              </a:spcBef>
              <a:buFontTx/>
              <a:buNone/>
              <a:defRPr sz="1200">
                <a:solidFill>
                  <a:schemeClr val="tx1"/>
                </a:solidFill>
                <a:latin typeface="Arial" pitchFamily="-65" charset="0"/>
                <a:ea typeface="Arial" pitchFamily="-65" charset="0"/>
                <a:cs typeface="Arial" pitchFamily="-65"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spcBef>
                <a:spcPct val="0"/>
              </a:spcBef>
              <a:buFontTx/>
              <a:buNone/>
              <a:defRPr sz="1200">
                <a:solidFill>
                  <a:schemeClr val="tx1"/>
                </a:solidFill>
              </a:defRPr>
            </a:lvl1pPr>
          </a:lstStyle>
          <a:p>
            <a:fld id="{C91E950B-F458-354F-BE3A-215FB82C404C}" type="slidenum">
              <a:rPr lang="en-US"/>
              <a:pPr/>
              <a:t>‹#›</a:t>
            </a:fld>
            <a:endParaRPr lang="en-US"/>
          </a:p>
        </p:txBody>
      </p:sp>
    </p:spTree>
    <p:extLst>
      <p:ext uri="{BB962C8B-B14F-4D97-AF65-F5344CB8AC3E}">
        <p14:creationId xmlns:p14="http://schemas.microsoft.com/office/powerpoint/2010/main" val="419842425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65" charset="-128"/>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6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757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a:spcBef>
                <a:spcPts val="425"/>
              </a:spcBef>
            </a:pPr>
            <a:r>
              <a:rPr lang="en-US">
                <a:solidFill>
                  <a:srgbClr val="000000"/>
                </a:solidFill>
                <a:latin typeface="Trebuchet MS" charset="0"/>
                <a:cs typeface="Trebuchet MS" charset="0"/>
                <a:sym typeface="Trebuchet MS" charset="0"/>
              </a:rPr>
              <a:t>Now that we</a:t>
            </a:r>
            <a:r>
              <a:rPr lang="ja-JP" altLang="en-US">
                <a:solidFill>
                  <a:srgbClr val="000000"/>
                </a:solidFill>
                <a:latin typeface="Arial"/>
                <a:cs typeface="Trebuchet MS" charset="0"/>
                <a:sym typeface="Trebuchet MS" charset="0"/>
              </a:rPr>
              <a:t>’</a:t>
            </a:r>
            <a:r>
              <a:rPr lang="en-US">
                <a:solidFill>
                  <a:srgbClr val="000000"/>
                </a:solidFill>
                <a:latin typeface="Trebuchet MS" charset="0"/>
                <a:cs typeface="Trebuchet MS" charset="0"/>
                <a:sym typeface="Trebuchet MS" charset="0"/>
              </a:rPr>
              <a:t>ve talked about Test-Driven Development, it</a:t>
            </a:r>
            <a:r>
              <a:rPr lang="ja-JP" altLang="en-US">
                <a:solidFill>
                  <a:srgbClr val="000000"/>
                </a:solidFill>
                <a:latin typeface="Arial"/>
                <a:cs typeface="Trebuchet MS" charset="0"/>
                <a:sym typeface="Trebuchet MS" charset="0"/>
              </a:rPr>
              <a:t>’</a:t>
            </a:r>
            <a:r>
              <a:rPr lang="en-US">
                <a:solidFill>
                  <a:srgbClr val="000000"/>
                </a:solidFill>
                <a:latin typeface="Trebuchet MS" charset="0"/>
                <a:cs typeface="Trebuchet MS" charset="0"/>
                <a:sym typeface="Trebuchet MS" charset="0"/>
              </a:rPr>
              <a:t>s time to talk about Development.  That is, the work you do to pass tests and deliver value.</a:t>
            </a:r>
            <a:endParaRPr lang="en-US">
              <a:solidFill>
                <a:srgbClr val="000000"/>
              </a:solidFill>
              <a:latin typeface="Trebuchet MS" charset="0"/>
              <a:cs typeface="Lucida Grande" charset="0"/>
              <a:sym typeface="Trebuchet MS" charset="0"/>
            </a:endParaRPr>
          </a:p>
          <a:p>
            <a:pPr>
              <a:spcBef>
                <a:spcPts val="425"/>
              </a:spcBef>
            </a:pPr>
            <a:endParaRPr lang="en-US">
              <a:solidFill>
                <a:srgbClr val="000000"/>
              </a:solidFill>
              <a:latin typeface="Trebuchet MS" charset="0"/>
              <a:cs typeface="Lucida Grande" charset="0"/>
              <a:sym typeface="Trebuchet MS" charset="0"/>
            </a:endParaRPr>
          </a:p>
          <a:p>
            <a:pPr>
              <a:spcBef>
                <a:spcPts val="425"/>
              </a:spcBef>
            </a:pPr>
            <a:r>
              <a:rPr lang="en-US">
                <a:solidFill>
                  <a:srgbClr val="000000"/>
                </a:solidFill>
                <a:latin typeface="Trebuchet MS" charset="0"/>
                <a:cs typeface="Trebuchet MS" charset="0"/>
                <a:sym typeface="Trebuchet MS" charset="0"/>
              </a:rPr>
              <a:t>First, of course, we</a:t>
            </a:r>
            <a:r>
              <a:rPr lang="ja-JP" altLang="en-US">
                <a:solidFill>
                  <a:srgbClr val="000000"/>
                </a:solidFill>
                <a:latin typeface="Arial"/>
                <a:cs typeface="Trebuchet MS" charset="0"/>
                <a:sym typeface="Trebuchet MS" charset="0"/>
              </a:rPr>
              <a:t>’</a:t>
            </a:r>
            <a:r>
              <a:rPr lang="en-US">
                <a:solidFill>
                  <a:srgbClr val="000000"/>
                </a:solidFill>
                <a:latin typeface="Trebuchet MS" charset="0"/>
                <a:cs typeface="Trebuchet MS" charset="0"/>
                <a:sym typeface="Trebuchet MS" charset="0"/>
              </a:rPr>
              <a:t>ll look at the Waterfall way.</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7"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4978"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a:lnSpc>
                <a:spcPct val="80000"/>
              </a:lnSpc>
              <a:spcBef>
                <a:spcPts val="425"/>
              </a:spcBef>
              <a:buClr>
                <a:srgbClr val="000000"/>
              </a:buClr>
              <a:buFont typeface="Trebuchet MS" charset="0"/>
              <a:buChar char="•"/>
            </a:pPr>
            <a:r>
              <a:rPr lang="en-US" sz="800" dirty="0">
                <a:solidFill>
                  <a:srgbClr val="000000"/>
                </a:solidFill>
                <a:latin typeface="Trebuchet MS" charset="0"/>
                <a:cs typeface="Trebuchet MS" charset="0"/>
                <a:sym typeface="Trebuchet MS" charset="0"/>
              </a:rPr>
              <a:t>Catch a bug when working on it costs me 110% of the cost of development </a:t>
            </a:r>
            <a:r>
              <a:rPr lang="en-US" sz="800" dirty="0" err="1">
                <a:solidFill>
                  <a:srgbClr val="000000"/>
                </a:solidFill>
                <a:latin typeface="Trebuchet MS" charset="0"/>
                <a:cs typeface="Trebuchet MS" charset="0"/>
                <a:sym typeface="Trebuchet MS" charset="0"/>
              </a:rPr>
              <a:t>x</a:t>
            </a:r>
            <a:r>
              <a:rPr lang="en-US" sz="800" dirty="0">
                <a:solidFill>
                  <a:srgbClr val="000000"/>
                </a:solidFill>
                <a:latin typeface="Trebuchet MS" charset="0"/>
                <a:cs typeface="Trebuchet MS" charset="0"/>
                <a:sym typeface="Trebuchet MS" charset="0"/>
              </a:rPr>
              <a:t> 2 developers</a:t>
            </a:r>
            <a:endParaRPr lang="en-US" sz="800" dirty="0">
              <a:solidFill>
                <a:srgbClr val="000000"/>
              </a:solidFill>
              <a:latin typeface="Trebuchet MS" charset="0"/>
              <a:cs typeface="Lucida Grande" charset="0"/>
              <a:sym typeface="Trebuchet MS" charset="0"/>
            </a:endParaRPr>
          </a:p>
          <a:p>
            <a:pPr>
              <a:lnSpc>
                <a:spcPct val="80000"/>
              </a:lnSpc>
              <a:spcBef>
                <a:spcPts val="425"/>
              </a:spcBef>
              <a:buClr>
                <a:srgbClr val="000000"/>
              </a:buClr>
              <a:buFont typeface="Trebuchet MS" charset="0"/>
              <a:buChar char="•"/>
            </a:pPr>
            <a:r>
              <a:rPr lang="en-US" sz="800" dirty="0">
                <a:solidFill>
                  <a:srgbClr val="000000"/>
                </a:solidFill>
                <a:latin typeface="Trebuchet MS" charset="0"/>
                <a:cs typeface="Trebuchet MS" charset="0"/>
                <a:sym typeface="Trebuchet MS" charset="0"/>
              </a:rPr>
              <a:t>Compared to 300% cost to fix when work is done or later.</a:t>
            </a:r>
            <a:endParaRPr lang="en-US" sz="800" dirty="0">
              <a:solidFill>
                <a:srgbClr val="000000"/>
              </a:solidFill>
              <a:latin typeface="Trebuchet MS" charset="0"/>
              <a:cs typeface="Lucida Grande" charset="0"/>
              <a:sym typeface="Trebuchet MS" charset="0"/>
            </a:endParaRPr>
          </a:p>
          <a:p>
            <a:pPr>
              <a:lnSpc>
                <a:spcPct val="80000"/>
              </a:lnSpc>
              <a:spcBef>
                <a:spcPts val="425"/>
              </a:spcBef>
              <a:buClr>
                <a:srgbClr val="000000"/>
              </a:buClr>
              <a:buFont typeface="Trebuchet MS" charset="0"/>
              <a:buChar char="•"/>
            </a:pPr>
            <a:r>
              <a:rPr lang="en-US" sz="800" dirty="0">
                <a:solidFill>
                  <a:srgbClr val="000000"/>
                </a:solidFill>
                <a:latin typeface="Trebuchet MS" charset="0"/>
                <a:cs typeface="Trebuchet MS" charset="0"/>
                <a:sym typeface="Trebuchet MS" charset="0"/>
              </a:rPr>
              <a:t>Let</a:t>
            </a:r>
            <a:r>
              <a:rPr lang="ja-JP" altLang="en-US" sz="800" dirty="0">
                <a:solidFill>
                  <a:srgbClr val="000000"/>
                </a:solidFill>
                <a:latin typeface="Arial"/>
                <a:cs typeface="Trebuchet MS" charset="0"/>
                <a:sym typeface="Trebuchet MS" charset="0"/>
              </a:rPr>
              <a:t>’</a:t>
            </a:r>
            <a:r>
              <a:rPr lang="en-US" sz="800" dirty="0" err="1">
                <a:solidFill>
                  <a:srgbClr val="000000"/>
                </a:solidFill>
                <a:latin typeface="Trebuchet MS" charset="0"/>
                <a:cs typeface="Trebuchet MS" charset="0"/>
                <a:sym typeface="Trebuchet MS" charset="0"/>
              </a:rPr>
              <a:t>s</a:t>
            </a:r>
            <a:r>
              <a:rPr lang="en-US" sz="800" dirty="0">
                <a:solidFill>
                  <a:srgbClr val="000000"/>
                </a:solidFill>
                <a:latin typeface="Trebuchet MS" charset="0"/>
                <a:cs typeface="Trebuchet MS" charset="0"/>
                <a:sym typeface="Trebuchet MS" charset="0"/>
              </a:rPr>
              <a:t> say it took 8 hours to originally build the code.</a:t>
            </a:r>
            <a:endParaRPr lang="en-US" sz="800" dirty="0">
              <a:solidFill>
                <a:srgbClr val="000000"/>
              </a:solidFill>
              <a:latin typeface="Trebuchet MS" charset="0"/>
              <a:cs typeface="Lucida Grande" charset="0"/>
              <a:sym typeface="Trebuchet MS" charset="0"/>
            </a:endParaRPr>
          </a:p>
          <a:p>
            <a:pPr>
              <a:lnSpc>
                <a:spcPct val="80000"/>
              </a:lnSpc>
              <a:spcBef>
                <a:spcPts val="425"/>
              </a:spcBef>
              <a:buClr>
                <a:srgbClr val="000000"/>
              </a:buClr>
              <a:buFont typeface="Trebuchet MS" charset="0"/>
              <a:buChar char="•"/>
            </a:pPr>
            <a:r>
              <a:rPr lang="en-US" sz="800" dirty="0">
                <a:solidFill>
                  <a:srgbClr val="000000"/>
                </a:solidFill>
                <a:latin typeface="Trebuchet MS" charset="0"/>
                <a:cs typeface="Trebuchet MS" charset="0"/>
                <a:sym typeface="Trebuchet MS" charset="0"/>
              </a:rPr>
              <a:t>$256 to fix the </a:t>
            </a:r>
            <a:r>
              <a:rPr lang="en-US" sz="800" b="1" dirty="0">
                <a:solidFill>
                  <a:srgbClr val="000000"/>
                </a:solidFill>
                <a:latin typeface="Trebuchet MS" charset="0"/>
                <a:cs typeface="Trebuchet MS" charset="0"/>
                <a:sym typeface="Trebuchet MS" charset="0"/>
              </a:rPr>
              <a:t>one</a:t>
            </a:r>
            <a:r>
              <a:rPr lang="en-US" sz="800" dirty="0">
                <a:solidFill>
                  <a:srgbClr val="000000"/>
                </a:solidFill>
                <a:latin typeface="Trebuchet MS" charset="0"/>
                <a:cs typeface="Trebuchet MS" charset="0"/>
                <a:sym typeface="Trebuchet MS" charset="0"/>
              </a:rPr>
              <a:t> bug.  </a:t>
            </a:r>
            <a:endParaRPr lang="en-US" sz="800" dirty="0">
              <a:solidFill>
                <a:srgbClr val="000000"/>
              </a:solidFill>
              <a:latin typeface="Trebuchet MS" charset="0"/>
              <a:cs typeface="Lucida Grande" charset="0"/>
              <a:sym typeface="Trebuchet MS" charset="0"/>
            </a:endParaRPr>
          </a:p>
          <a:p>
            <a:pPr>
              <a:lnSpc>
                <a:spcPct val="80000"/>
              </a:lnSpc>
              <a:spcBef>
                <a:spcPts val="425"/>
              </a:spcBef>
              <a:buClr>
                <a:srgbClr val="000000"/>
              </a:buClr>
              <a:buFont typeface="Trebuchet MS" charset="0"/>
              <a:buChar char="•"/>
            </a:pPr>
            <a:r>
              <a:rPr lang="en-US" sz="800" dirty="0">
                <a:solidFill>
                  <a:srgbClr val="000000"/>
                </a:solidFill>
                <a:latin typeface="Trebuchet MS" charset="0"/>
                <a:cs typeface="Trebuchet MS" charset="0"/>
                <a:sym typeface="Trebuchet MS" charset="0"/>
              </a:rPr>
              <a:t>What if there are 1000 bugs. Not unreasonable for a fairly large sized application.</a:t>
            </a:r>
            <a:endParaRPr lang="en-US" sz="800" dirty="0">
              <a:solidFill>
                <a:srgbClr val="000000"/>
              </a:solidFill>
              <a:latin typeface="Trebuchet MS" charset="0"/>
              <a:cs typeface="Lucida Grande" charset="0"/>
              <a:sym typeface="Trebuchet MS" charset="0"/>
            </a:endParaRPr>
          </a:p>
          <a:p>
            <a:pPr>
              <a:lnSpc>
                <a:spcPct val="80000"/>
              </a:lnSpc>
              <a:spcBef>
                <a:spcPts val="425"/>
              </a:spcBef>
              <a:buClr>
                <a:srgbClr val="000000"/>
              </a:buClr>
              <a:buFont typeface="Trebuchet MS" charset="0"/>
              <a:buChar char="•"/>
            </a:pPr>
            <a:r>
              <a:rPr lang="en-US" sz="800" dirty="0">
                <a:solidFill>
                  <a:srgbClr val="000000"/>
                </a:solidFill>
                <a:latin typeface="Trebuchet MS" charset="0"/>
                <a:cs typeface="Trebuchet MS" charset="0"/>
                <a:sym typeface="Trebuchet MS" charset="0"/>
              </a:rPr>
              <a:t>Consider time 64,000 hours.  About 160 person days.</a:t>
            </a:r>
            <a:endParaRPr lang="en-US" sz="800" dirty="0">
              <a:solidFill>
                <a:srgbClr val="000000"/>
              </a:solidFill>
              <a:latin typeface="Trebuchet MS" charset="0"/>
              <a:cs typeface="Lucida Grande" charset="0"/>
              <a:sym typeface="Trebuchet MS" charset="0"/>
            </a:endParaRPr>
          </a:p>
          <a:p>
            <a:pPr>
              <a:lnSpc>
                <a:spcPct val="80000"/>
              </a:lnSpc>
              <a:spcBef>
                <a:spcPts val="425"/>
              </a:spcBef>
            </a:pPr>
            <a:endParaRPr lang="en-US" sz="800" dirty="0">
              <a:solidFill>
                <a:srgbClr val="000000"/>
              </a:solidFill>
              <a:latin typeface="Trebuchet MS" charset="0"/>
              <a:cs typeface="Lucida Grande" charset="0"/>
              <a:sym typeface="Trebuchet MS" charset="0"/>
            </a:endParaRPr>
          </a:p>
          <a:p>
            <a:pPr>
              <a:lnSpc>
                <a:spcPct val="80000"/>
              </a:lnSpc>
              <a:spcBef>
                <a:spcPts val="425"/>
              </a:spcBef>
            </a:pPr>
            <a:r>
              <a:rPr lang="en-US" sz="800" dirty="0">
                <a:solidFill>
                  <a:srgbClr val="000000"/>
                </a:solidFill>
                <a:latin typeface="Trebuchet MS" charset="0"/>
                <a:cs typeface="Trebuchet MS" charset="0"/>
                <a:sym typeface="Trebuchet MS" charset="0"/>
              </a:rPr>
              <a:t>------------------------------------------------------------------------------------------------------------------------</a:t>
            </a:r>
            <a:endParaRPr lang="en-US" sz="800" dirty="0">
              <a:solidFill>
                <a:srgbClr val="000000"/>
              </a:solidFill>
              <a:latin typeface="Trebuchet MS" charset="0"/>
              <a:cs typeface="Lucida Grande" charset="0"/>
              <a:sym typeface="Trebuchet MS" charset="0"/>
            </a:endParaRPr>
          </a:p>
          <a:p>
            <a:pPr>
              <a:lnSpc>
                <a:spcPct val="80000"/>
              </a:lnSpc>
              <a:spcBef>
                <a:spcPts val="425"/>
              </a:spcBef>
            </a:pPr>
            <a:r>
              <a:rPr lang="en-US" sz="800" dirty="0">
                <a:solidFill>
                  <a:srgbClr val="000000"/>
                </a:solidFill>
                <a:latin typeface="Trebuchet MS" charset="0"/>
                <a:cs typeface="Trebuchet MS" charset="0"/>
                <a:sym typeface="Trebuchet MS" charset="0"/>
              </a:rPr>
              <a:t>If it costs me 110% for two people, that</a:t>
            </a:r>
            <a:r>
              <a:rPr lang="ja-JP" altLang="en-US" sz="800" dirty="0">
                <a:solidFill>
                  <a:srgbClr val="000000"/>
                </a:solidFill>
                <a:latin typeface="Arial"/>
                <a:cs typeface="Trebuchet MS" charset="0"/>
                <a:sym typeface="Trebuchet MS" charset="0"/>
              </a:rPr>
              <a:t>’</a:t>
            </a:r>
            <a:r>
              <a:rPr lang="en-US" sz="800" dirty="0" err="1">
                <a:solidFill>
                  <a:srgbClr val="000000"/>
                </a:solidFill>
                <a:latin typeface="Trebuchet MS" charset="0"/>
                <a:cs typeface="Trebuchet MS" charset="0"/>
                <a:sym typeface="Trebuchet MS" charset="0"/>
              </a:rPr>
              <a:t>s</a:t>
            </a:r>
            <a:r>
              <a:rPr lang="en-US" sz="800" dirty="0">
                <a:solidFill>
                  <a:srgbClr val="000000"/>
                </a:solidFill>
                <a:latin typeface="Trebuchet MS" charset="0"/>
                <a:cs typeface="Trebuchet MS" charset="0"/>
                <a:sym typeface="Trebuchet MS" charset="0"/>
              </a:rPr>
              <a:t> 220%, right?  So having two people working together, where they catch and fix one bug, costs 220%.  Of course, they</a:t>
            </a:r>
            <a:r>
              <a:rPr lang="ja-JP" altLang="en-US" sz="800" dirty="0">
                <a:solidFill>
                  <a:srgbClr val="000000"/>
                </a:solidFill>
                <a:latin typeface="Arial"/>
                <a:cs typeface="Trebuchet MS" charset="0"/>
                <a:sym typeface="Trebuchet MS" charset="0"/>
              </a:rPr>
              <a:t>’</a:t>
            </a:r>
            <a:r>
              <a:rPr lang="en-US" sz="800" dirty="0" err="1">
                <a:solidFill>
                  <a:srgbClr val="000000"/>
                </a:solidFill>
                <a:latin typeface="Trebuchet MS" charset="0"/>
                <a:cs typeface="Trebuchet MS" charset="0"/>
                <a:sym typeface="Trebuchet MS" charset="0"/>
              </a:rPr>
              <a:t>ll</a:t>
            </a:r>
            <a:r>
              <a:rPr lang="en-US" sz="800" dirty="0">
                <a:solidFill>
                  <a:srgbClr val="000000"/>
                </a:solidFill>
                <a:latin typeface="Trebuchet MS" charset="0"/>
                <a:cs typeface="Trebuchet MS" charset="0"/>
                <a:sym typeface="Trebuchet MS" charset="0"/>
              </a:rPr>
              <a:t> catch and fix far more than one. But we</a:t>
            </a:r>
            <a:r>
              <a:rPr lang="ja-JP" altLang="en-US" sz="800" dirty="0">
                <a:solidFill>
                  <a:srgbClr val="000000"/>
                </a:solidFill>
                <a:latin typeface="Arial"/>
                <a:cs typeface="Trebuchet MS" charset="0"/>
                <a:sym typeface="Trebuchet MS" charset="0"/>
              </a:rPr>
              <a:t>’</a:t>
            </a:r>
            <a:r>
              <a:rPr lang="en-US" sz="800" dirty="0" err="1">
                <a:solidFill>
                  <a:srgbClr val="000000"/>
                </a:solidFill>
                <a:latin typeface="Trebuchet MS" charset="0"/>
                <a:cs typeface="Trebuchet MS" charset="0"/>
                <a:sym typeface="Trebuchet MS" charset="0"/>
              </a:rPr>
              <a:t>ll</a:t>
            </a:r>
            <a:r>
              <a:rPr lang="en-US" sz="800" dirty="0">
                <a:solidFill>
                  <a:srgbClr val="000000"/>
                </a:solidFill>
                <a:latin typeface="Trebuchet MS" charset="0"/>
                <a:cs typeface="Trebuchet MS" charset="0"/>
                <a:sym typeface="Trebuchet MS" charset="0"/>
              </a:rPr>
              <a:t> stick with just one for the moment.</a:t>
            </a:r>
            <a:endParaRPr lang="en-US" sz="800" dirty="0">
              <a:solidFill>
                <a:srgbClr val="000000"/>
              </a:solidFill>
              <a:latin typeface="Trebuchet MS" charset="0"/>
              <a:cs typeface="Lucida Grande" charset="0"/>
              <a:sym typeface="Trebuchet MS" charset="0"/>
            </a:endParaRPr>
          </a:p>
          <a:p>
            <a:pPr>
              <a:lnSpc>
                <a:spcPct val="80000"/>
              </a:lnSpc>
              <a:spcBef>
                <a:spcPts val="425"/>
              </a:spcBef>
            </a:pPr>
            <a:endParaRPr lang="en-US" sz="800" dirty="0">
              <a:solidFill>
                <a:srgbClr val="000000"/>
              </a:solidFill>
              <a:latin typeface="Trebuchet MS" charset="0"/>
              <a:cs typeface="Lucida Grande" charset="0"/>
              <a:sym typeface="Trebuchet MS" charset="0"/>
            </a:endParaRPr>
          </a:p>
          <a:p>
            <a:pPr>
              <a:lnSpc>
                <a:spcPct val="80000"/>
              </a:lnSpc>
              <a:spcBef>
                <a:spcPts val="425"/>
              </a:spcBef>
            </a:pPr>
            <a:r>
              <a:rPr lang="en-US" sz="800" dirty="0">
                <a:solidFill>
                  <a:srgbClr val="000000"/>
                </a:solidFill>
                <a:latin typeface="Trebuchet MS" charset="0"/>
                <a:cs typeface="Trebuchet MS" charset="0"/>
                <a:sym typeface="Trebuchet MS" charset="0"/>
              </a:rPr>
              <a:t>Compare to that the cost to fix the bug after all the work is done.  That</a:t>
            </a:r>
            <a:r>
              <a:rPr lang="ja-JP" altLang="en-US" sz="800" dirty="0">
                <a:solidFill>
                  <a:srgbClr val="000000"/>
                </a:solidFill>
                <a:latin typeface="Arial"/>
                <a:cs typeface="Trebuchet MS" charset="0"/>
                <a:sym typeface="Trebuchet MS" charset="0"/>
              </a:rPr>
              <a:t>’</a:t>
            </a:r>
            <a:r>
              <a:rPr lang="en-US" sz="800" dirty="0" err="1">
                <a:solidFill>
                  <a:srgbClr val="000000"/>
                </a:solidFill>
                <a:latin typeface="Trebuchet MS" charset="0"/>
                <a:cs typeface="Trebuchet MS" charset="0"/>
                <a:sym typeface="Trebuchet MS" charset="0"/>
              </a:rPr>
              <a:t>s</a:t>
            </a:r>
            <a:r>
              <a:rPr lang="en-US" sz="800" dirty="0">
                <a:solidFill>
                  <a:srgbClr val="000000"/>
                </a:solidFill>
                <a:latin typeface="Trebuchet MS" charset="0"/>
                <a:cs typeface="Trebuchet MS" charset="0"/>
                <a:sym typeface="Trebuchet MS" charset="0"/>
              </a:rPr>
              <a:t> 300% or higher, because we have to do all the work to figure out where the bug is, refresh our minds about the code, go fix the code, write a new test or two, verify that we haven</a:t>
            </a:r>
            <a:r>
              <a:rPr lang="ja-JP" altLang="en-US" sz="800" dirty="0">
                <a:solidFill>
                  <a:srgbClr val="000000"/>
                </a:solidFill>
                <a:latin typeface="Arial"/>
                <a:cs typeface="Trebuchet MS" charset="0"/>
                <a:sym typeface="Trebuchet MS" charset="0"/>
              </a:rPr>
              <a:t>’</a:t>
            </a:r>
            <a:r>
              <a:rPr lang="en-US" sz="800" dirty="0" err="1">
                <a:solidFill>
                  <a:srgbClr val="000000"/>
                </a:solidFill>
                <a:latin typeface="Trebuchet MS" charset="0"/>
                <a:cs typeface="Trebuchet MS" charset="0"/>
                <a:sym typeface="Trebuchet MS" charset="0"/>
              </a:rPr>
              <a:t>t</a:t>
            </a:r>
            <a:r>
              <a:rPr lang="en-US" sz="800" dirty="0">
                <a:solidFill>
                  <a:srgbClr val="000000"/>
                </a:solidFill>
                <a:latin typeface="Trebuchet MS" charset="0"/>
                <a:cs typeface="Trebuchet MS" charset="0"/>
                <a:sym typeface="Trebuchet MS" charset="0"/>
              </a:rPr>
              <a:t> broken anything, check to make sure whether anything else is affected by this change,…</a:t>
            </a:r>
            <a:endParaRPr lang="en-US" sz="800" dirty="0">
              <a:solidFill>
                <a:srgbClr val="000000"/>
              </a:solidFill>
              <a:latin typeface="Trebuchet MS" charset="0"/>
              <a:cs typeface="Lucida Grande" charset="0"/>
              <a:sym typeface="Trebuchet MS" charset="0"/>
            </a:endParaRPr>
          </a:p>
          <a:p>
            <a:pPr>
              <a:lnSpc>
                <a:spcPct val="80000"/>
              </a:lnSpc>
              <a:spcBef>
                <a:spcPts val="425"/>
              </a:spcBef>
            </a:pPr>
            <a:endParaRPr lang="en-US" sz="800" dirty="0">
              <a:solidFill>
                <a:srgbClr val="000000"/>
              </a:solidFill>
              <a:latin typeface="Trebuchet MS" charset="0"/>
              <a:cs typeface="Lucida Grande" charset="0"/>
              <a:sym typeface="Trebuchet MS" charset="0"/>
            </a:endParaRPr>
          </a:p>
          <a:p>
            <a:pPr>
              <a:lnSpc>
                <a:spcPct val="80000"/>
              </a:lnSpc>
              <a:spcBef>
                <a:spcPts val="425"/>
              </a:spcBef>
            </a:pPr>
            <a:r>
              <a:rPr lang="en-US" sz="800" dirty="0">
                <a:solidFill>
                  <a:srgbClr val="000000"/>
                </a:solidFill>
                <a:latin typeface="Trebuchet MS" charset="0"/>
                <a:cs typeface="Trebuchet MS" charset="0"/>
                <a:sym typeface="Trebuchet MS" charset="0"/>
              </a:rPr>
              <a:t>Well, as you can see, the costs mount up very quickly.</a:t>
            </a:r>
            <a:endParaRPr lang="en-US" sz="800" dirty="0">
              <a:solidFill>
                <a:srgbClr val="000000"/>
              </a:solidFill>
              <a:latin typeface="Trebuchet MS" charset="0"/>
              <a:cs typeface="Lucida Grande" charset="0"/>
              <a:sym typeface="Trebuchet MS" charset="0"/>
            </a:endParaRPr>
          </a:p>
          <a:p>
            <a:pPr>
              <a:lnSpc>
                <a:spcPct val="80000"/>
              </a:lnSpc>
              <a:spcBef>
                <a:spcPts val="425"/>
              </a:spcBef>
            </a:pPr>
            <a:endParaRPr lang="en-US" sz="800" dirty="0">
              <a:solidFill>
                <a:srgbClr val="000000"/>
              </a:solidFill>
              <a:latin typeface="Trebuchet MS" charset="0"/>
              <a:cs typeface="Lucida Grande" charset="0"/>
              <a:sym typeface="Trebuchet MS" charset="0"/>
            </a:endParaRPr>
          </a:p>
          <a:p>
            <a:pPr>
              <a:lnSpc>
                <a:spcPct val="80000"/>
              </a:lnSpc>
              <a:spcBef>
                <a:spcPts val="425"/>
              </a:spcBef>
            </a:pPr>
            <a:r>
              <a:rPr lang="en-US" sz="800" dirty="0">
                <a:solidFill>
                  <a:srgbClr val="000000"/>
                </a:solidFill>
                <a:latin typeface="Trebuchet MS" charset="0"/>
                <a:cs typeface="Trebuchet MS" charset="0"/>
                <a:sym typeface="Trebuchet MS" charset="0"/>
              </a:rPr>
              <a:t>For the sake of argument, we</a:t>
            </a:r>
            <a:r>
              <a:rPr lang="ja-JP" altLang="en-US" sz="800" dirty="0">
                <a:solidFill>
                  <a:srgbClr val="000000"/>
                </a:solidFill>
                <a:latin typeface="Arial"/>
                <a:cs typeface="Trebuchet MS" charset="0"/>
                <a:sym typeface="Trebuchet MS" charset="0"/>
              </a:rPr>
              <a:t>’</a:t>
            </a:r>
            <a:r>
              <a:rPr lang="en-US" sz="800" dirty="0" err="1">
                <a:solidFill>
                  <a:srgbClr val="000000"/>
                </a:solidFill>
                <a:latin typeface="Trebuchet MS" charset="0"/>
                <a:cs typeface="Trebuchet MS" charset="0"/>
                <a:sym typeface="Trebuchet MS" charset="0"/>
              </a:rPr>
              <a:t>ll</a:t>
            </a:r>
            <a:r>
              <a:rPr lang="en-US" sz="800" dirty="0">
                <a:solidFill>
                  <a:srgbClr val="000000"/>
                </a:solidFill>
                <a:latin typeface="Trebuchet MS" charset="0"/>
                <a:cs typeface="Trebuchet MS" charset="0"/>
                <a:sym typeface="Trebuchet MS" charset="0"/>
              </a:rPr>
              <a:t> say that it took eight hours to develop the code.  Then the delta is 6.4 hours (eight hours times 80%).</a:t>
            </a:r>
            <a:endParaRPr lang="en-US" sz="800" dirty="0">
              <a:solidFill>
                <a:srgbClr val="000000"/>
              </a:solidFill>
              <a:latin typeface="Trebuchet MS" charset="0"/>
              <a:cs typeface="Lucida Grande" charset="0"/>
              <a:sym typeface="Trebuchet MS" charset="0"/>
            </a:endParaRPr>
          </a:p>
          <a:p>
            <a:pPr>
              <a:lnSpc>
                <a:spcPct val="80000"/>
              </a:lnSpc>
              <a:spcBef>
                <a:spcPts val="425"/>
              </a:spcBef>
            </a:pPr>
            <a:endParaRPr lang="en-US" sz="800" dirty="0">
              <a:solidFill>
                <a:srgbClr val="000000"/>
              </a:solidFill>
              <a:latin typeface="Trebuchet MS" charset="0"/>
              <a:cs typeface="Lucida Grande" charset="0"/>
              <a:sym typeface="Trebuchet MS" charset="0"/>
            </a:endParaRPr>
          </a:p>
          <a:p>
            <a:pPr>
              <a:lnSpc>
                <a:spcPct val="80000"/>
              </a:lnSpc>
              <a:spcBef>
                <a:spcPts val="425"/>
              </a:spcBef>
            </a:pPr>
            <a:r>
              <a:rPr lang="en-US" sz="800" dirty="0">
                <a:solidFill>
                  <a:srgbClr val="000000"/>
                </a:solidFill>
                <a:latin typeface="Trebuchet MS" charset="0"/>
                <a:cs typeface="Trebuchet MS" charset="0"/>
                <a:sym typeface="Trebuchet MS" charset="0"/>
              </a:rPr>
              <a:t>Again, for the sake of argument, let</a:t>
            </a:r>
            <a:r>
              <a:rPr lang="ja-JP" altLang="en-US" sz="800" dirty="0">
                <a:solidFill>
                  <a:srgbClr val="000000"/>
                </a:solidFill>
                <a:latin typeface="Arial"/>
                <a:cs typeface="Trebuchet MS" charset="0"/>
                <a:sym typeface="Trebuchet MS" charset="0"/>
              </a:rPr>
              <a:t>’</a:t>
            </a:r>
            <a:r>
              <a:rPr lang="en-US" sz="800" dirty="0" err="1">
                <a:solidFill>
                  <a:srgbClr val="000000"/>
                </a:solidFill>
                <a:latin typeface="Trebuchet MS" charset="0"/>
                <a:cs typeface="Trebuchet MS" charset="0"/>
                <a:sym typeface="Trebuchet MS" charset="0"/>
              </a:rPr>
              <a:t>s</a:t>
            </a:r>
            <a:r>
              <a:rPr lang="en-US" sz="800" dirty="0">
                <a:solidFill>
                  <a:srgbClr val="000000"/>
                </a:solidFill>
                <a:latin typeface="Trebuchet MS" charset="0"/>
                <a:cs typeface="Trebuchet MS" charset="0"/>
                <a:sym typeface="Trebuchet MS" charset="0"/>
              </a:rPr>
              <a:t> say our developer gets paid forty dollars per hour.  That</a:t>
            </a:r>
            <a:r>
              <a:rPr lang="ja-JP" altLang="en-US" sz="800" dirty="0">
                <a:solidFill>
                  <a:srgbClr val="000000"/>
                </a:solidFill>
                <a:latin typeface="Arial"/>
                <a:cs typeface="Trebuchet MS" charset="0"/>
                <a:sym typeface="Trebuchet MS" charset="0"/>
              </a:rPr>
              <a:t>’</a:t>
            </a:r>
            <a:r>
              <a:rPr lang="en-US" sz="800" dirty="0" err="1">
                <a:solidFill>
                  <a:srgbClr val="000000"/>
                </a:solidFill>
                <a:latin typeface="Trebuchet MS" charset="0"/>
                <a:cs typeface="Trebuchet MS" charset="0"/>
                <a:sym typeface="Trebuchet MS" charset="0"/>
              </a:rPr>
              <a:t>s</a:t>
            </a:r>
            <a:r>
              <a:rPr lang="en-US" sz="800" dirty="0">
                <a:solidFill>
                  <a:srgbClr val="000000"/>
                </a:solidFill>
                <a:latin typeface="Trebuchet MS" charset="0"/>
                <a:cs typeface="Trebuchet MS" charset="0"/>
                <a:sym typeface="Trebuchet MS" charset="0"/>
              </a:rPr>
              <a:t> a difference of $256.  That means that without pairing, it could cost us $256 to fix this one bug if it</a:t>
            </a:r>
            <a:r>
              <a:rPr lang="ja-JP" altLang="en-US" sz="800" dirty="0">
                <a:solidFill>
                  <a:srgbClr val="000000"/>
                </a:solidFill>
                <a:latin typeface="Arial"/>
                <a:cs typeface="Trebuchet MS" charset="0"/>
                <a:sym typeface="Trebuchet MS" charset="0"/>
              </a:rPr>
              <a:t>’</a:t>
            </a:r>
            <a:r>
              <a:rPr lang="en-US" sz="800" dirty="0" err="1">
                <a:solidFill>
                  <a:srgbClr val="000000"/>
                </a:solidFill>
                <a:latin typeface="Trebuchet MS" charset="0"/>
                <a:cs typeface="Trebuchet MS" charset="0"/>
                <a:sym typeface="Trebuchet MS" charset="0"/>
              </a:rPr>
              <a:t>s</a:t>
            </a:r>
            <a:r>
              <a:rPr lang="en-US" sz="800" dirty="0">
                <a:solidFill>
                  <a:srgbClr val="000000"/>
                </a:solidFill>
                <a:latin typeface="Trebuchet MS" charset="0"/>
                <a:cs typeface="Trebuchet MS" charset="0"/>
                <a:sym typeface="Trebuchet MS" charset="0"/>
              </a:rPr>
              <a:t> caught late, rather than early.</a:t>
            </a:r>
            <a:endParaRPr lang="en-US" sz="800" dirty="0">
              <a:solidFill>
                <a:srgbClr val="000000"/>
              </a:solidFill>
              <a:latin typeface="Trebuchet MS" charset="0"/>
              <a:cs typeface="Lucida Grande" charset="0"/>
              <a:sym typeface="Trebuchet MS" charset="0"/>
            </a:endParaRPr>
          </a:p>
          <a:p>
            <a:pPr>
              <a:lnSpc>
                <a:spcPct val="80000"/>
              </a:lnSpc>
              <a:spcBef>
                <a:spcPts val="425"/>
              </a:spcBef>
            </a:pPr>
            <a:endParaRPr lang="en-US" sz="800" dirty="0">
              <a:solidFill>
                <a:srgbClr val="000000"/>
              </a:solidFill>
              <a:latin typeface="Trebuchet MS" charset="0"/>
              <a:cs typeface="Lucida Grande" charset="0"/>
              <a:sym typeface="Trebuchet MS" charset="0"/>
            </a:endParaRPr>
          </a:p>
          <a:p>
            <a:pPr>
              <a:lnSpc>
                <a:spcPct val="80000"/>
              </a:lnSpc>
              <a:spcBef>
                <a:spcPts val="425"/>
              </a:spcBef>
            </a:pPr>
            <a:r>
              <a:rPr lang="en-US" sz="800" dirty="0">
                <a:solidFill>
                  <a:srgbClr val="000000"/>
                </a:solidFill>
                <a:latin typeface="Trebuchet MS" charset="0"/>
                <a:cs typeface="Trebuchet MS" charset="0"/>
                <a:sym typeface="Trebuchet MS" charset="0"/>
              </a:rPr>
              <a:t>$256 is not such a big deal, right? What if we expect to find and fix a measly one thousand bugs during the course of our development.</a:t>
            </a:r>
            <a:endParaRPr lang="en-US" sz="800" dirty="0">
              <a:solidFill>
                <a:srgbClr val="000000"/>
              </a:solidFill>
              <a:latin typeface="Trebuchet MS" charset="0"/>
              <a:cs typeface="Lucida Grande" charset="0"/>
              <a:sym typeface="Trebuchet MS" charset="0"/>
            </a:endParaRPr>
          </a:p>
          <a:p>
            <a:pPr>
              <a:lnSpc>
                <a:spcPct val="80000"/>
              </a:lnSpc>
              <a:spcBef>
                <a:spcPts val="425"/>
              </a:spcBef>
            </a:pPr>
            <a:endParaRPr lang="en-US" sz="800" dirty="0">
              <a:solidFill>
                <a:srgbClr val="000000"/>
              </a:solidFill>
              <a:latin typeface="Trebuchet MS" charset="0"/>
              <a:cs typeface="Lucida Grande" charset="0"/>
              <a:sym typeface="Trebuchet MS" charset="0"/>
            </a:endParaRPr>
          </a:p>
          <a:p>
            <a:pPr>
              <a:lnSpc>
                <a:spcPct val="80000"/>
              </a:lnSpc>
              <a:spcBef>
                <a:spcPts val="425"/>
              </a:spcBef>
            </a:pPr>
            <a:r>
              <a:rPr lang="en-US" sz="800" dirty="0">
                <a:solidFill>
                  <a:srgbClr val="000000"/>
                </a:solidFill>
                <a:latin typeface="Trebuchet MS" charset="0"/>
                <a:cs typeface="Trebuchet MS" charset="0"/>
                <a:sym typeface="Trebuchet MS" charset="0"/>
              </a:rPr>
              <a:t>That</a:t>
            </a:r>
            <a:r>
              <a:rPr lang="ja-JP" altLang="en-US" sz="800" dirty="0">
                <a:solidFill>
                  <a:srgbClr val="000000"/>
                </a:solidFill>
                <a:latin typeface="Arial"/>
                <a:cs typeface="Trebuchet MS" charset="0"/>
                <a:sym typeface="Trebuchet MS" charset="0"/>
              </a:rPr>
              <a:t>’</a:t>
            </a:r>
            <a:r>
              <a:rPr lang="en-US" sz="800" dirty="0" err="1">
                <a:solidFill>
                  <a:srgbClr val="000000"/>
                </a:solidFill>
                <a:latin typeface="Trebuchet MS" charset="0"/>
                <a:cs typeface="Trebuchet MS" charset="0"/>
                <a:sym typeface="Trebuchet MS" charset="0"/>
              </a:rPr>
              <a:t>s</a:t>
            </a:r>
            <a:r>
              <a:rPr lang="en-US" sz="800" dirty="0">
                <a:solidFill>
                  <a:srgbClr val="000000"/>
                </a:solidFill>
                <a:latin typeface="Trebuchet MS" charset="0"/>
                <a:cs typeface="Trebuchet MS" charset="0"/>
                <a:sym typeface="Trebuchet MS" charset="0"/>
              </a:rPr>
              <a:t> two hundred fifty-six thousand dollars! That</a:t>
            </a:r>
            <a:r>
              <a:rPr lang="ja-JP" altLang="en-US" sz="800" dirty="0">
                <a:solidFill>
                  <a:srgbClr val="000000"/>
                </a:solidFill>
                <a:latin typeface="Arial"/>
                <a:cs typeface="Trebuchet MS" charset="0"/>
                <a:sym typeface="Trebuchet MS" charset="0"/>
              </a:rPr>
              <a:t>’</a:t>
            </a:r>
            <a:r>
              <a:rPr lang="en-US" sz="800" dirty="0" err="1">
                <a:solidFill>
                  <a:srgbClr val="000000"/>
                </a:solidFill>
                <a:latin typeface="Trebuchet MS" charset="0"/>
                <a:cs typeface="Trebuchet MS" charset="0"/>
                <a:sym typeface="Trebuchet MS" charset="0"/>
              </a:rPr>
              <a:t>s</a:t>
            </a:r>
            <a:r>
              <a:rPr lang="en-US" sz="800" dirty="0">
                <a:solidFill>
                  <a:srgbClr val="000000"/>
                </a:solidFill>
                <a:latin typeface="Trebuchet MS" charset="0"/>
                <a:cs typeface="Trebuchet MS" charset="0"/>
                <a:sym typeface="Trebuchet MS" charset="0"/>
              </a:rPr>
              <a:t> not small.  And one thousand bugs is a small number for a sizable project.</a:t>
            </a:r>
            <a:endParaRPr lang="en-US" sz="800" dirty="0">
              <a:solidFill>
                <a:srgbClr val="000000"/>
              </a:solidFill>
              <a:latin typeface="Trebuchet MS" charset="0"/>
              <a:cs typeface="Lucida Grande" charset="0"/>
              <a:sym typeface="Trebuchet MS" charset="0"/>
            </a:endParaRPr>
          </a:p>
          <a:p>
            <a:pPr>
              <a:lnSpc>
                <a:spcPct val="80000"/>
              </a:lnSpc>
              <a:spcBef>
                <a:spcPts val="425"/>
              </a:spcBef>
            </a:pPr>
            <a:endParaRPr lang="en-US" sz="800" dirty="0">
              <a:solidFill>
                <a:srgbClr val="000000"/>
              </a:solidFill>
              <a:latin typeface="Trebuchet MS" charset="0"/>
              <a:cs typeface="Lucida Grande" charset="0"/>
              <a:sym typeface="Trebuchet MS" charset="0"/>
            </a:endParaRPr>
          </a:p>
          <a:p>
            <a:pPr>
              <a:lnSpc>
                <a:spcPct val="80000"/>
              </a:lnSpc>
              <a:spcBef>
                <a:spcPts val="425"/>
              </a:spcBef>
            </a:pPr>
            <a:r>
              <a:rPr lang="en-US" sz="800" dirty="0">
                <a:solidFill>
                  <a:srgbClr val="000000"/>
                </a:solidFill>
                <a:latin typeface="Trebuchet MS" charset="0"/>
                <a:cs typeface="Trebuchet MS" charset="0"/>
                <a:sym typeface="Trebuchet MS" charset="0"/>
              </a:rPr>
              <a:t>And let</a:t>
            </a:r>
            <a:r>
              <a:rPr lang="ja-JP" altLang="en-US" sz="800" dirty="0">
                <a:solidFill>
                  <a:srgbClr val="000000"/>
                </a:solidFill>
                <a:latin typeface="Arial"/>
                <a:cs typeface="Trebuchet MS" charset="0"/>
                <a:sym typeface="Trebuchet MS" charset="0"/>
              </a:rPr>
              <a:t>’</a:t>
            </a:r>
            <a:r>
              <a:rPr lang="en-US" sz="800" dirty="0" err="1">
                <a:solidFill>
                  <a:srgbClr val="000000"/>
                </a:solidFill>
                <a:latin typeface="Trebuchet MS" charset="0"/>
                <a:cs typeface="Trebuchet MS" charset="0"/>
                <a:sym typeface="Trebuchet MS" charset="0"/>
              </a:rPr>
              <a:t>s</a:t>
            </a:r>
            <a:r>
              <a:rPr lang="en-US" sz="800" dirty="0">
                <a:solidFill>
                  <a:srgbClr val="000000"/>
                </a:solidFill>
                <a:latin typeface="Trebuchet MS" charset="0"/>
                <a:cs typeface="Trebuchet MS" charset="0"/>
                <a:sym typeface="Trebuchet MS" charset="0"/>
              </a:rPr>
              <a:t> not forget the time.  That $256,000 also represents 6,400 person hours of effort!  If we maintain the same size staff, that</a:t>
            </a:r>
            <a:r>
              <a:rPr lang="ja-JP" altLang="en-US" sz="800" dirty="0">
                <a:solidFill>
                  <a:srgbClr val="000000"/>
                </a:solidFill>
                <a:latin typeface="Arial"/>
                <a:cs typeface="Trebuchet MS" charset="0"/>
                <a:sym typeface="Trebuchet MS" charset="0"/>
              </a:rPr>
              <a:t>’</a:t>
            </a:r>
            <a:r>
              <a:rPr lang="en-US" sz="800" dirty="0" err="1">
                <a:solidFill>
                  <a:srgbClr val="000000"/>
                </a:solidFill>
                <a:latin typeface="Trebuchet MS" charset="0"/>
                <a:cs typeface="Trebuchet MS" charset="0"/>
                <a:sym typeface="Trebuchet MS" charset="0"/>
              </a:rPr>
              <a:t>s</a:t>
            </a:r>
            <a:r>
              <a:rPr lang="en-US" sz="800" dirty="0">
                <a:solidFill>
                  <a:srgbClr val="000000"/>
                </a:solidFill>
                <a:latin typeface="Trebuchet MS" charset="0"/>
                <a:cs typeface="Trebuchet MS" charset="0"/>
                <a:sym typeface="Trebuchet MS" charset="0"/>
              </a:rPr>
              <a:t> 160 person days added to our schedule, which is NOT included in our project plan.</a:t>
            </a:r>
            <a:endParaRPr lang="en-US" sz="800" dirty="0">
              <a:solidFill>
                <a:srgbClr val="000000"/>
              </a:solidFill>
              <a:latin typeface="Trebuchet MS" charset="0"/>
              <a:cs typeface="Lucida Grande" charset="0"/>
              <a:sym typeface="Trebuchet MS" charset="0"/>
            </a:endParaRPr>
          </a:p>
          <a:p>
            <a:pPr>
              <a:lnSpc>
                <a:spcPct val="80000"/>
              </a:lnSpc>
              <a:spcBef>
                <a:spcPts val="425"/>
              </a:spcBef>
            </a:pPr>
            <a:endParaRPr lang="en-US" sz="800" dirty="0">
              <a:solidFill>
                <a:srgbClr val="000000"/>
              </a:solidFill>
              <a:latin typeface="Trebuchet MS" charset="0"/>
              <a:cs typeface="Lucida Grande" charset="0"/>
              <a:sym typeface="Trebuchet MS" charset="0"/>
            </a:endParaRPr>
          </a:p>
          <a:p>
            <a:pPr>
              <a:lnSpc>
                <a:spcPct val="80000"/>
              </a:lnSpc>
              <a:spcBef>
                <a:spcPts val="425"/>
              </a:spcBef>
            </a:pPr>
            <a:r>
              <a:rPr lang="en-US" sz="800" dirty="0">
                <a:solidFill>
                  <a:srgbClr val="000000"/>
                </a:solidFill>
                <a:latin typeface="Trebuchet MS" charset="0"/>
                <a:cs typeface="Trebuchet MS" charset="0"/>
                <a:sym typeface="Trebuchet MS" charset="0"/>
              </a:rPr>
              <a:t>As we consider this, also consider that 300% is pretty minimal, when you consider that the bug was probably found by QA or by a customer, so there</a:t>
            </a:r>
            <a:r>
              <a:rPr lang="ja-JP" altLang="en-US" sz="800" dirty="0">
                <a:solidFill>
                  <a:srgbClr val="000000"/>
                </a:solidFill>
                <a:latin typeface="Arial"/>
                <a:cs typeface="Trebuchet MS" charset="0"/>
                <a:sym typeface="Trebuchet MS" charset="0"/>
              </a:rPr>
              <a:t>’</a:t>
            </a:r>
            <a:r>
              <a:rPr lang="en-US" sz="800" dirty="0" err="1">
                <a:solidFill>
                  <a:srgbClr val="000000"/>
                </a:solidFill>
                <a:latin typeface="Trebuchet MS" charset="0"/>
                <a:cs typeface="Trebuchet MS" charset="0"/>
                <a:sym typeface="Trebuchet MS" charset="0"/>
              </a:rPr>
              <a:t>ll</a:t>
            </a:r>
            <a:r>
              <a:rPr lang="en-US" sz="800" dirty="0">
                <a:solidFill>
                  <a:srgbClr val="000000"/>
                </a:solidFill>
                <a:latin typeface="Trebuchet MS" charset="0"/>
                <a:cs typeface="Trebuchet MS" charset="0"/>
                <a:sym typeface="Trebuchet MS" charset="0"/>
              </a:rPr>
              <a:t> be time to reproduce it, document it, and report and track it. And of course once it</a:t>
            </a:r>
            <a:r>
              <a:rPr lang="ja-JP" altLang="en-US" sz="800" dirty="0">
                <a:solidFill>
                  <a:srgbClr val="000000"/>
                </a:solidFill>
                <a:latin typeface="Arial"/>
                <a:cs typeface="Trebuchet MS" charset="0"/>
                <a:sym typeface="Trebuchet MS" charset="0"/>
              </a:rPr>
              <a:t>’</a:t>
            </a:r>
            <a:r>
              <a:rPr lang="en-US" sz="800" dirty="0" err="1">
                <a:solidFill>
                  <a:srgbClr val="000000"/>
                </a:solidFill>
                <a:latin typeface="Trebuchet MS" charset="0"/>
                <a:cs typeface="Trebuchet MS" charset="0"/>
                <a:sym typeface="Trebuchet MS" charset="0"/>
              </a:rPr>
              <a:t>s</a:t>
            </a:r>
            <a:r>
              <a:rPr lang="en-US" sz="800" dirty="0">
                <a:solidFill>
                  <a:srgbClr val="000000"/>
                </a:solidFill>
                <a:latin typeface="Trebuchet MS" charset="0"/>
                <a:cs typeface="Trebuchet MS" charset="0"/>
                <a:sym typeface="Trebuchet MS" charset="0"/>
              </a:rPr>
              <a:t> supposedly fixed, there</a:t>
            </a:r>
            <a:r>
              <a:rPr lang="ja-JP" altLang="en-US" sz="800" dirty="0">
                <a:solidFill>
                  <a:srgbClr val="000000"/>
                </a:solidFill>
                <a:latin typeface="Arial"/>
                <a:cs typeface="Trebuchet MS" charset="0"/>
                <a:sym typeface="Trebuchet MS" charset="0"/>
              </a:rPr>
              <a:t>’</a:t>
            </a:r>
            <a:r>
              <a:rPr lang="en-US" sz="800" dirty="0" err="1">
                <a:solidFill>
                  <a:srgbClr val="000000"/>
                </a:solidFill>
                <a:latin typeface="Trebuchet MS" charset="0"/>
                <a:cs typeface="Trebuchet MS" charset="0"/>
                <a:sym typeface="Trebuchet MS" charset="0"/>
              </a:rPr>
              <a:t>s</a:t>
            </a:r>
            <a:r>
              <a:rPr lang="en-US" sz="800" dirty="0">
                <a:solidFill>
                  <a:srgbClr val="000000"/>
                </a:solidFill>
                <a:latin typeface="Trebuchet MS" charset="0"/>
                <a:cs typeface="Trebuchet MS" charset="0"/>
                <a:sym typeface="Trebuchet MS" charset="0"/>
              </a:rPr>
              <a:t> the cost of retesting and </a:t>
            </a:r>
            <a:r>
              <a:rPr lang="en-US" sz="800" dirty="0" err="1">
                <a:solidFill>
                  <a:srgbClr val="000000"/>
                </a:solidFill>
                <a:latin typeface="Trebuchet MS" charset="0"/>
                <a:cs typeface="Trebuchet MS" charset="0"/>
                <a:sym typeface="Trebuchet MS" charset="0"/>
              </a:rPr>
              <a:t>reverifying</a:t>
            </a:r>
            <a:r>
              <a:rPr lang="en-US" sz="800" dirty="0">
                <a:solidFill>
                  <a:srgbClr val="000000"/>
                </a:solidFill>
                <a:latin typeface="Trebuchet MS" charset="0"/>
                <a:cs typeface="Trebuchet MS" charset="0"/>
                <a:sym typeface="Trebuchet MS" charset="0"/>
              </a:rPr>
              <a:t>.</a:t>
            </a:r>
            <a:endParaRPr lang="en-US" sz="800" dirty="0">
              <a:solidFill>
                <a:srgbClr val="000000"/>
              </a:solidFill>
              <a:latin typeface="Trebuchet MS" charset="0"/>
              <a:cs typeface="Lucida Grande" charset="0"/>
              <a:sym typeface="Trebuchet MS" charset="0"/>
            </a:endParaRPr>
          </a:p>
          <a:p>
            <a:pPr>
              <a:lnSpc>
                <a:spcPct val="80000"/>
              </a:lnSpc>
              <a:spcBef>
                <a:spcPts val="425"/>
              </a:spcBef>
            </a:pPr>
            <a:endParaRPr lang="en-US" sz="800" dirty="0">
              <a:solidFill>
                <a:srgbClr val="000000"/>
              </a:solidFill>
              <a:latin typeface="Trebuchet MS" charset="0"/>
              <a:cs typeface="Lucida Grande" charset="0"/>
              <a:sym typeface="Trebuchet MS" charset="0"/>
            </a:endParaRPr>
          </a:p>
          <a:p>
            <a:pPr>
              <a:lnSpc>
                <a:spcPct val="80000"/>
              </a:lnSpc>
              <a:spcBef>
                <a:spcPts val="425"/>
              </a:spcBef>
            </a:pPr>
            <a:r>
              <a:rPr lang="en-US" sz="800" dirty="0">
                <a:solidFill>
                  <a:srgbClr val="000000"/>
                </a:solidFill>
                <a:latin typeface="Trebuchet MS" charset="0"/>
                <a:cs typeface="Trebuchet MS" charset="0"/>
                <a:sym typeface="Trebuchet MS" charset="0"/>
              </a:rPr>
              <a:t>You can see that in the Agile community, there</a:t>
            </a:r>
            <a:r>
              <a:rPr lang="ja-JP" altLang="en-US" sz="800" dirty="0">
                <a:solidFill>
                  <a:srgbClr val="000000"/>
                </a:solidFill>
                <a:latin typeface="Arial"/>
                <a:cs typeface="Trebuchet MS" charset="0"/>
                <a:sym typeface="Trebuchet MS" charset="0"/>
              </a:rPr>
              <a:t>’</a:t>
            </a:r>
            <a:r>
              <a:rPr lang="en-US" sz="800" dirty="0" err="1">
                <a:solidFill>
                  <a:srgbClr val="000000"/>
                </a:solidFill>
                <a:latin typeface="Trebuchet MS" charset="0"/>
                <a:cs typeface="Trebuchet MS" charset="0"/>
                <a:sym typeface="Trebuchet MS" charset="0"/>
              </a:rPr>
              <a:t>s</a:t>
            </a:r>
            <a:r>
              <a:rPr lang="en-US" sz="800" dirty="0">
                <a:solidFill>
                  <a:srgbClr val="000000"/>
                </a:solidFill>
                <a:latin typeface="Trebuchet MS" charset="0"/>
                <a:cs typeface="Trebuchet MS" charset="0"/>
                <a:sym typeface="Trebuchet MS" charset="0"/>
              </a:rPr>
              <a:t> a strong argument in favor of pairing from many perspectives.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 Pairing Matrix</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7"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9618"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a:spcBef>
                <a:spcPts val="425"/>
              </a:spcBef>
              <a:buClr>
                <a:srgbClr val="000000"/>
              </a:buClr>
              <a:buFont typeface="Trebuchet MS" charset="0"/>
              <a:buChar char="•"/>
            </a:pPr>
            <a:r>
              <a:rPr lang="en-US">
                <a:solidFill>
                  <a:srgbClr val="000000"/>
                </a:solidFill>
                <a:latin typeface="Trebuchet MS" charset="0"/>
                <a:cs typeface="Trebuchet MS" charset="0"/>
                <a:sym typeface="Trebuchet MS" charset="0"/>
              </a:rPr>
              <a:t>We sit down, confident of our ability.</a:t>
            </a:r>
            <a:endParaRPr lang="en-US">
              <a:solidFill>
                <a:srgbClr val="000000"/>
              </a:solidFill>
              <a:latin typeface="Trebuchet MS" charset="0"/>
              <a:cs typeface="Lucida Grande" charset="0"/>
              <a:sym typeface="Trebuchet MS" charset="0"/>
            </a:endParaRPr>
          </a:p>
          <a:p>
            <a:pPr>
              <a:spcBef>
                <a:spcPts val="425"/>
              </a:spcBef>
              <a:buClr>
                <a:srgbClr val="000000"/>
              </a:buClr>
              <a:buFont typeface="Trebuchet MS" charset="0"/>
              <a:buChar char="•"/>
            </a:pPr>
            <a:r>
              <a:rPr lang="en-US">
                <a:solidFill>
                  <a:srgbClr val="000000"/>
                </a:solidFill>
                <a:latin typeface="Trebuchet MS" charset="0"/>
                <a:cs typeface="Trebuchet MS" charset="0"/>
                <a:sym typeface="Trebuchet MS" charset="0"/>
              </a:rPr>
              <a:t>We read the instructions, follow them carefully.</a:t>
            </a:r>
            <a:endParaRPr lang="en-US">
              <a:solidFill>
                <a:srgbClr val="000000"/>
              </a:solidFill>
              <a:latin typeface="Trebuchet MS" charset="0"/>
              <a:cs typeface="Lucida Grande" charset="0"/>
              <a:sym typeface="Trebuchet MS" charset="0"/>
            </a:endParaRPr>
          </a:p>
          <a:p>
            <a:pPr>
              <a:spcBef>
                <a:spcPts val="425"/>
              </a:spcBef>
              <a:buClr>
                <a:srgbClr val="000000"/>
              </a:buClr>
              <a:buFont typeface="Trebuchet MS" charset="0"/>
              <a:buChar char="•"/>
            </a:pPr>
            <a:r>
              <a:rPr lang="en-US">
                <a:solidFill>
                  <a:srgbClr val="000000"/>
                </a:solidFill>
                <a:latin typeface="Trebuchet MS" charset="0"/>
                <a:cs typeface="Trebuchet MS" charset="0"/>
                <a:sym typeface="Trebuchet MS" charset="0"/>
              </a:rPr>
              <a:t>At some point we realize we</a:t>
            </a:r>
            <a:r>
              <a:rPr lang="ja-JP" altLang="en-US">
                <a:solidFill>
                  <a:srgbClr val="000000"/>
                </a:solidFill>
                <a:latin typeface="Arial"/>
                <a:cs typeface="Trebuchet MS" charset="0"/>
                <a:sym typeface="Trebuchet MS" charset="0"/>
              </a:rPr>
              <a:t>’</a:t>
            </a:r>
            <a:r>
              <a:rPr lang="en-US">
                <a:solidFill>
                  <a:srgbClr val="000000"/>
                </a:solidFill>
                <a:latin typeface="Trebuchet MS" charset="0"/>
                <a:cs typeface="Trebuchet MS" charset="0"/>
                <a:sym typeface="Trebuchet MS" charset="0"/>
              </a:rPr>
              <a:t>ve put widget A into slot 1 as we were told, but we put it in BACKWARDS.</a:t>
            </a:r>
            <a:endParaRPr lang="en-US">
              <a:solidFill>
                <a:srgbClr val="000000"/>
              </a:solidFill>
              <a:latin typeface="Trebuchet MS" charset="0"/>
              <a:cs typeface="Lucida Grande" charset="0"/>
              <a:sym typeface="Trebuchet MS" charset="0"/>
            </a:endParaRPr>
          </a:p>
          <a:p>
            <a:pPr>
              <a:spcBef>
                <a:spcPts val="425"/>
              </a:spcBef>
              <a:buClr>
                <a:srgbClr val="000000"/>
              </a:buClr>
              <a:buFont typeface="Trebuchet MS" charset="0"/>
              <a:buChar char="•"/>
            </a:pPr>
            <a:r>
              <a:rPr lang="en-US">
                <a:solidFill>
                  <a:srgbClr val="000000"/>
                </a:solidFill>
                <a:latin typeface="Trebuchet MS" charset="0"/>
                <a:cs typeface="Trebuchet MS" charset="0"/>
                <a:sym typeface="Trebuchet MS" charset="0"/>
              </a:rPr>
              <a:t>Take it apart to reverse widget A</a:t>
            </a:r>
            <a:endParaRPr lang="en-US">
              <a:solidFill>
                <a:srgbClr val="000000"/>
              </a:solidFill>
              <a:latin typeface="Trebuchet MS" charset="0"/>
              <a:cs typeface="Lucida Grande" charset="0"/>
              <a:sym typeface="Trebuchet MS" charset="0"/>
            </a:endParaRPr>
          </a:p>
          <a:p>
            <a:pPr>
              <a:spcBef>
                <a:spcPts val="425"/>
              </a:spcBef>
            </a:pPr>
            <a:endParaRPr lang="en-US">
              <a:solidFill>
                <a:srgbClr val="000000"/>
              </a:solidFill>
              <a:latin typeface="Trebuchet MS" charset="0"/>
              <a:cs typeface="Lucida Grande" charset="0"/>
              <a:sym typeface="Trebuchet MS" charset="0"/>
            </a:endParaRPr>
          </a:p>
          <a:p>
            <a:pPr>
              <a:spcBef>
                <a:spcPts val="425"/>
              </a:spcBef>
            </a:pPr>
            <a:endParaRPr lang="en-US">
              <a:solidFill>
                <a:srgbClr val="000000"/>
              </a:solidFill>
              <a:latin typeface="Trebuchet MS" charset="0"/>
              <a:cs typeface="Lucida Grande" charset="0"/>
              <a:sym typeface="Trebuchet MS" charset="0"/>
            </a:endParaRPr>
          </a:p>
          <a:p>
            <a:pPr>
              <a:spcBef>
                <a:spcPts val="425"/>
              </a:spcBef>
            </a:pPr>
            <a:endParaRPr lang="en-US">
              <a:solidFill>
                <a:srgbClr val="000000"/>
              </a:solidFill>
              <a:latin typeface="Trebuchet MS" charset="0"/>
              <a:cs typeface="Lucida Grande" charset="0"/>
              <a:sym typeface="Trebuchet MS" charset="0"/>
            </a:endParaRPr>
          </a:p>
          <a:p>
            <a:pPr>
              <a:spcBef>
                <a:spcPts val="425"/>
              </a:spcBef>
            </a:pPr>
            <a:r>
              <a:rPr lang="en-US">
                <a:solidFill>
                  <a:srgbClr val="000000"/>
                </a:solidFill>
                <a:latin typeface="Trebuchet MS" charset="0"/>
                <a:cs typeface="Trebuchet MS" charset="0"/>
                <a:sym typeface="Trebuchet MS" charset="0"/>
              </a:rPr>
              <a:t>Let</a:t>
            </a:r>
            <a:r>
              <a:rPr lang="ja-JP" altLang="en-US">
                <a:solidFill>
                  <a:srgbClr val="000000"/>
                </a:solidFill>
                <a:latin typeface="Arial"/>
                <a:cs typeface="Trebuchet MS" charset="0"/>
                <a:sym typeface="Trebuchet MS" charset="0"/>
              </a:rPr>
              <a:t>’</a:t>
            </a:r>
            <a:r>
              <a:rPr lang="en-US">
                <a:solidFill>
                  <a:srgbClr val="000000"/>
                </a:solidFill>
                <a:latin typeface="Trebuchet MS" charset="0"/>
                <a:cs typeface="Trebuchet MS" charset="0"/>
                <a:sym typeface="Trebuchet MS" charset="0"/>
              </a:rPr>
              <a:t>s consider the classic approach. For those of you who are parents, or who have ever bought anything that says that dreaded phrase </a:t>
            </a:r>
            <a:r>
              <a:rPr lang="ja-JP" altLang="en-US">
                <a:solidFill>
                  <a:srgbClr val="000000"/>
                </a:solidFill>
                <a:latin typeface="Arial"/>
                <a:cs typeface="Trebuchet MS" charset="0"/>
                <a:sym typeface="Trebuchet MS" charset="0"/>
              </a:rPr>
              <a:t>“</a:t>
            </a:r>
            <a:r>
              <a:rPr lang="en-US">
                <a:solidFill>
                  <a:srgbClr val="000000"/>
                </a:solidFill>
                <a:latin typeface="Trebuchet MS" charset="0"/>
                <a:cs typeface="Trebuchet MS" charset="0"/>
                <a:sym typeface="Trebuchet MS" charset="0"/>
              </a:rPr>
              <a:t>some assembly required</a:t>
            </a:r>
            <a:r>
              <a:rPr lang="ja-JP" altLang="en-US">
                <a:solidFill>
                  <a:srgbClr val="000000"/>
                </a:solidFill>
                <a:latin typeface="Arial"/>
                <a:cs typeface="Trebuchet MS" charset="0"/>
                <a:sym typeface="Trebuchet MS" charset="0"/>
              </a:rPr>
              <a:t>”</a:t>
            </a:r>
            <a:r>
              <a:rPr lang="en-US">
                <a:solidFill>
                  <a:srgbClr val="000000"/>
                </a:solidFill>
                <a:latin typeface="Trebuchet MS" charset="0"/>
                <a:cs typeface="Trebuchet MS" charset="0"/>
                <a:sym typeface="Trebuchet MS" charset="0"/>
              </a:rPr>
              <a:t> – this example is for you!</a:t>
            </a:r>
            <a:endParaRPr lang="en-US">
              <a:solidFill>
                <a:srgbClr val="000000"/>
              </a:solidFill>
              <a:latin typeface="Trebuchet MS" charset="0"/>
              <a:cs typeface="Lucida Grande" charset="0"/>
              <a:sym typeface="Trebuchet MS" charset="0"/>
            </a:endParaRPr>
          </a:p>
          <a:p>
            <a:pPr>
              <a:spcBef>
                <a:spcPts val="425"/>
              </a:spcBef>
            </a:pPr>
            <a:endParaRPr lang="en-US">
              <a:solidFill>
                <a:srgbClr val="000000"/>
              </a:solidFill>
              <a:latin typeface="Trebuchet MS" charset="0"/>
              <a:cs typeface="Lucida Grande" charset="0"/>
              <a:sym typeface="Trebuchet MS" charset="0"/>
            </a:endParaRPr>
          </a:p>
          <a:p>
            <a:pPr>
              <a:spcBef>
                <a:spcPts val="425"/>
              </a:spcBef>
            </a:pPr>
            <a:r>
              <a:rPr lang="en-US">
                <a:solidFill>
                  <a:srgbClr val="000000"/>
                </a:solidFill>
                <a:latin typeface="Trebuchet MS" charset="0"/>
                <a:cs typeface="Trebuchet MS" charset="0"/>
                <a:sym typeface="Trebuchet MS" charset="0"/>
              </a:rPr>
              <a:t>Most of us have had the same kinds of experiences. We sit down, confident of our ability to put the thing together. We read the instructions, and we follow them very, very carefully. And, at some point, we realize that we</a:t>
            </a:r>
            <a:r>
              <a:rPr lang="ja-JP" altLang="en-US">
                <a:solidFill>
                  <a:srgbClr val="000000"/>
                </a:solidFill>
                <a:latin typeface="Arial"/>
                <a:cs typeface="Trebuchet MS" charset="0"/>
                <a:sym typeface="Trebuchet MS" charset="0"/>
              </a:rPr>
              <a:t>’</a:t>
            </a:r>
            <a:r>
              <a:rPr lang="en-US">
                <a:solidFill>
                  <a:srgbClr val="000000"/>
                </a:solidFill>
                <a:latin typeface="Trebuchet MS" charset="0"/>
                <a:cs typeface="Trebuchet MS" charset="0"/>
                <a:sym typeface="Trebuchet MS" charset="0"/>
              </a:rPr>
              <a:t>ve put widget A into slot B, just as we were supposed to, but we put it in BACKWARDS! And now we have to take the thing apart far enough to reverse widget A. And then we get to put it all together again.  Sigh.</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5"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41666"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a:spcBef>
                <a:spcPts val="425"/>
              </a:spcBef>
              <a:buClr>
                <a:srgbClr val="000000"/>
              </a:buClr>
              <a:buFont typeface="Trebuchet MS" charset="0"/>
              <a:buChar char="•"/>
            </a:pPr>
            <a:r>
              <a:rPr lang="en-US">
                <a:solidFill>
                  <a:srgbClr val="000000"/>
                </a:solidFill>
                <a:latin typeface="Trebuchet MS" charset="0"/>
                <a:cs typeface="Trebuchet MS" charset="0"/>
                <a:sym typeface="Trebuchet MS" charset="0"/>
              </a:rPr>
              <a:t>Or we get to the end, but it just doesn</a:t>
            </a:r>
            <a:r>
              <a:rPr lang="ja-JP" altLang="en-US">
                <a:solidFill>
                  <a:srgbClr val="000000"/>
                </a:solidFill>
                <a:latin typeface="Arial"/>
                <a:cs typeface="Trebuchet MS" charset="0"/>
                <a:sym typeface="Trebuchet MS" charset="0"/>
              </a:rPr>
              <a:t>’</a:t>
            </a:r>
            <a:r>
              <a:rPr lang="en-US">
                <a:solidFill>
                  <a:srgbClr val="000000"/>
                </a:solidFill>
                <a:latin typeface="Trebuchet MS" charset="0"/>
                <a:cs typeface="Trebuchet MS" charset="0"/>
                <a:sym typeface="Trebuchet MS" charset="0"/>
              </a:rPr>
              <a:t>t look right.</a:t>
            </a:r>
            <a:endParaRPr lang="en-US">
              <a:solidFill>
                <a:srgbClr val="000000"/>
              </a:solidFill>
              <a:latin typeface="Trebuchet MS" charset="0"/>
              <a:cs typeface="Lucida Grande" charset="0"/>
              <a:sym typeface="Trebuchet MS" charset="0"/>
            </a:endParaRPr>
          </a:p>
          <a:p>
            <a:pPr>
              <a:spcBef>
                <a:spcPts val="425"/>
              </a:spcBef>
              <a:buClr>
                <a:srgbClr val="000000"/>
              </a:buClr>
              <a:buFont typeface="Trebuchet MS" charset="0"/>
              <a:buChar char="•"/>
            </a:pPr>
            <a:r>
              <a:rPr lang="en-US">
                <a:solidFill>
                  <a:srgbClr val="000000"/>
                </a:solidFill>
                <a:latin typeface="Trebuchet MS" charset="0"/>
                <a:cs typeface="Trebuchet MS" charset="0"/>
                <a:sym typeface="Trebuchet MS" charset="0"/>
              </a:rPr>
              <a:t>How can we avoid this?</a:t>
            </a:r>
            <a:endParaRPr lang="en-US">
              <a:solidFill>
                <a:srgbClr val="000000"/>
              </a:solidFill>
              <a:latin typeface="Trebuchet MS" charset="0"/>
              <a:cs typeface="Lucida Grande" charset="0"/>
              <a:sym typeface="Trebuchet MS" charset="0"/>
            </a:endParaRPr>
          </a:p>
          <a:p>
            <a:pPr>
              <a:spcBef>
                <a:spcPts val="425"/>
              </a:spcBef>
            </a:pPr>
            <a:endParaRPr lang="en-US">
              <a:solidFill>
                <a:srgbClr val="000000"/>
              </a:solidFill>
              <a:latin typeface="Trebuchet MS" charset="0"/>
              <a:cs typeface="Lucida Grande" charset="0"/>
              <a:sym typeface="Trebuchet MS" charset="0"/>
            </a:endParaRPr>
          </a:p>
          <a:p>
            <a:pPr>
              <a:spcBef>
                <a:spcPts val="425"/>
              </a:spcBef>
            </a:pPr>
            <a:r>
              <a:rPr lang="en-US">
                <a:solidFill>
                  <a:srgbClr val="000000"/>
                </a:solidFill>
                <a:latin typeface="Trebuchet MS" charset="0"/>
                <a:cs typeface="Trebuchet MS" charset="0"/>
                <a:sym typeface="Trebuchet MS" charset="0"/>
              </a:rPr>
              <a:t>-----------------------------------------------------------------------------------------------------------------</a:t>
            </a:r>
            <a:endParaRPr lang="en-US">
              <a:solidFill>
                <a:srgbClr val="000000"/>
              </a:solidFill>
              <a:latin typeface="Trebuchet MS" charset="0"/>
              <a:cs typeface="Lucida Grande" charset="0"/>
              <a:sym typeface="Trebuchet MS" charset="0"/>
            </a:endParaRPr>
          </a:p>
          <a:p>
            <a:pPr>
              <a:spcBef>
                <a:spcPts val="425"/>
              </a:spcBef>
            </a:pPr>
            <a:r>
              <a:rPr lang="en-US">
                <a:solidFill>
                  <a:srgbClr val="000000"/>
                </a:solidFill>
                <a:latin typeface="Trebuchet MS" charset="0"/>
                <a:cs typeface="Trebuchet MS" charset="0"/>
                <a:sym typeface="Trebuchet MS" charset="0"/>
              </a:rPr>
              <a:t>Or we get all the way to the end, only to find that we</a:t>
            </a:r>
            <a:r>
              <a:rPr lang="ja-JP" altLang="en-US">
                <a:solidFill>
                  <a:srgbClr val="000000"/>
                </a:solidFill>
                <a:latin typeface="Arial"/>
                <a:cs typeface="Trebuchet MS" charset="0"/>
                <a:sym typeface="Trebuchet MS" charset="0"/>
              </a:rPr>
              <a:t>’</a:t>
            </a:r>
            <a:r>
              <a:rPr lang="en-US">
                <a:solidFill>
                  <a:srgbClr val="000000"/>
                </a:solidFill>
                <a:latin typeface="Trebuchet MS" charset="0"/>
                <a:cs typeface="Trebuchet MS" charset="0"/>
                <a:sym typeface="Trebuchet MS" charset="0"/>
              </a:rPr>
              <a:t>ve somehow managed to put it all together, but it doesn</a:t>
            </a:r>
            <a:r>
              <a:rPr lang="ja-JP" altLang="en-US">
                <a:solidFill>
                  <a:srgbClr val="000000"/>
                </a:solidFill>
                <a:latin typeface="Arial"/>
                <a:cs typeface="Trebuchet MS" charset="0"/>
                <a:sym typeface="Trebuchet MS" charset="0"/>
              </a:rPr>
              <a:t>’</a:t>
            </a:r>
            <a:r>
              <a:rPr lang="en-US">
                <a:solidFill>
                  <a:srgbClr val="000000"/>
                </a:solidFill>
                <a:latin typeface="Trebuchet MS" charset="0"/>
                <a:cs typeface="Trebuchet MS" charset="0"/>
                <a:sym typeface="Trebuchet MS" charset="0"/>
              </a:rPr>
              <a:t>t look anything like the picture.</a:t>
            </a:r>
            <a:endParaRPr lang="en-US">
              <a:solidFill>
                <a:srgbClr val="000000"/>
              </a:solidFill>
              <a:latin typeface="Trebuchet MS" charset="0"/>
              <a:cs typeface="Lucida Grande" charset="0"/>
              <a:sym typeface="Trebuchet MS" charset="0"/>
            </a:endParaRPr>
          </a:p>
          <a:p>
            <a:pPr>
              <a:spcBef>
                <a:spcPts val="425"/>
              </a:spcBef>
            </a:pPr>
            <a:endParaRPr lang="en-US">
              <a:solidFill>
                <a:srgbClr val="000000"/>
              </a:solidFill>
              <a:latin typeface="Trebuchet MS" charset="0"/>
              <a:cs typeface="Lucida Grande" charset="0"/>
              <a:sym typeface="Trebuchet MS" charset="0"/>
            </a:endParaRPr>
          </a:p>
          <a:p>
            <a:pPr>
              <a:spcBef>
                <a:spcPts val="425"/>
              </a:spcBef>
            </a:pPr>
            <a:r>
              <a:rPr lang="en-US">
                <a:solidFill>
                  <a:srgbClr val="000000"/>
                </a:solidFill>
                <a:latin typeface="Trebuchet MS" charset="0"/>
                <a:cs typeface="Trebuchet MS" charset="0"/>
                <a:sym typeface="Trebuchet MS" charset="0"/>
              </a:rPr>
              <a:t>Why does this happen?  How can we avoid it?</a:t>
            </a:r>
            <a:endParaRPr lang="en-US">
              <a:solidFill>
                <a:srgbClr val="000000"/>
              </a:solidFill>
              <a:latin typeface="Trebuchet MS" charset="0"/>
              <a:cs typeface="Lucida Grande" charset="0"/>
              <a:sym typeface="Trebuchet MS" charset="0"/>
            </a:endParaRPr>
          </a:p>
          <a:p>
            <a:pPr>
              <a:spcBef>
                <a:spcPts val="425"/>
              </a:spcBef>
            </a:pPr>
            <a:endParaRPr lang="en-US">
              <a:solidFill>
                <a:srgbClr val="000000"/>
              </a:solidFill>
              <a:latin typeface="Trebuchet MS" charset="0"/>
              <a:cs typeface="Lucida Grande" charset="0"/>
              <a:sym typeface="Trebuchet MS" charset="0"/>
            </a:endParaRPr>
          </a:p>
          <a:p>
            <a:pPr>
              <a:spcBef>
                <a:spcPts val="425"/>
              </a:spcBef>
            </a:pPr>
            <a:r>
              <a:rPr lang="en-US">
                <a:solidFill>
                  <a:srgbClr val="000000"/>
                </a:solidFill>
                <a:latin typeface="Trebuchet MS" charset="0"/>
                <a:cs typeface="Trebuchet MS" charset="0"/>
                <a:sym typeface="Trebuchet MS" charset="0"/>
              </a:rPr>
              <a:t>Maybe…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43714"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a:spcBef>
                <a:spcPts val="425"/>
              </a:spcBef>
            </a:pPr>
            <a:r>
              <a:rPr lang="en-US" sz="1100">
                <a:solidFill>
                  <a:srgbClr val="000000"/>
                </a:solidFill>
                <a:latin typeface="Trebuchet MS" charset="0"/>
                <a:cs typeface="Trebuchet MS" charset="0"/>
                <a:sym typeface="Trebuchet MS" charset="0"/>
              </a:rPr>
              <a:t>In the module The Origins of Agile Software Development, we talked about Kent Beck and how he came up with Extreme Programming. At that time, we mentioned pairing.  Let</a:t>
            </a:r>
            <a:r>
              <a:rPr lang="ja-JP" altLang="en-US" sz="1100">
                <a:solidFill>
                  <a:srgbClr val="000000"/>
                </a:solidFill>
                <a:latin typeface="Arial"/>
                <a:cs typeface="Trebuchet MS" charset="0"/>
                <a:sym typeface="Trebuchet MS" charset="0"/>
              </a:rPr>
              <a:t>’</a:t>
            </a:r>
            <a:r>
              <a:rPr lang="en-US" sz="1100">
                <a:solidFill>
                  <a:srgbClr val="000000"/>
                </a:solidFill>
                <a:latin typeface="Trebuchet MS" charset="0"/>
                <a:cs typeface="Trebuchet MS" charset="0"/>
                <a:sym typeface="Trebuchet MS" charset="0"/>
              </a:rPr>
              <a:t>s look at pairing in a little more detail now.</a:t>
            </a:r>
            <a:endParaRPr lang="en-US" sz="1100">
              <a:solidFill>
                <a:srgbClr val="000000"/>
              </a:solidFill>
              <a:latin typeface="Trebuchet MS" charset="0"/>
              <a:cs typeface="Lucida Grande" charset="0"/>
              <a:sym typeface="Trebuchet MS" charset="0"/>
            </a:endParaRPr>
          </a:p>
          <a:p>
            <a:pPr>
              <a:spcBef>
                <a:spcPts val="425"/>
              </a:spcBef>
            </a:pPr>
            <a:endParaRPr lang="en-US" sz="1100">
              <a:solidFill>
                <a:srgbClr val="000000"/>
              </a:solidFill>
              <a:latin typeface="Trebuchet MS" charset="0"/>
              <a:cs typeface="Lucida Grande" charset="0"/>
              <a:sym typeface="Trebuchet MS" charset="0"/>
            </a:endParaRPr>
          </a:p>
          <a:p>
            <a:pPr>
              <a:spcBef>
                <a:spcPts val="425"/>
              </a:spcBef>
            </a:pPr>
            <a:r>
              <a:rPr lang="en-US" sz="1100">
                <a:solidFill>
                  <a:srgbClr val="000000"/>
                </a:solidFill>
                <a:latin typeface="Trebuchet MS" charset="0"/>
                <a:cs typeface="Trebuchet MS" charset="0"/>
                <a:sym typeface="Trebuchet MS" charset="0"/>
              </a:rPr>
              <a:t>Here</a:t>
            </a:r>
            <a:r>
              <a:rPr lang="ja-JP" altLang="en-US" sz="1100">
                <a:solidFill>
                  <a:srgbClr val="000000"/>
                </a:solidFill>
                <a:latin typeface="Arial"/>
                <a:cs typeface="Trebuchet MS" charset="0"/>
                <a:sym typeface="Trebuchet MS" charset="0"/>
              </a:rPr>
              <a:t>’</a:t>
            </a:r>
            <a:r>
              <a:rPr lang="en-US" sz="1100">
                <a:solidFill>
                  <a:srgbClr val="000000"/>
                </a:solidFill>
                <a:latin typeface="Trebuchet MS" charset="0"/>
                <a:cs typeface="Trebuchet MS" charset="0"/>
                <a:sym typeface="Trebuchet MS" charset="0"/>
              </a:rPr>
              <a:t>s a definition:</a:t>
            </a:r>
            <a:endParaRPr lang="en-US" sz="1100">
              <a:solidFill>
                <a:srgbClr val="000000"/>
              </a:solidFill>
              <a:latin typeface="Trebuchet MS" charset="0"/>
              <a:cs typeface="Lucida Grande" charset="0"/>
              <a:sym typeface="Trebuchet MS" charset="0"/>
            </a:endParaRPr>
          </a:p>
          <a:p>
            <a:pPr>
              <a:spcBef>
                <a:spcPts val="425"/>
              </a:spcBef>
            </a:pPr>
            <a:endParaRPr lang="en-US" sz="1100">
              <a:solidFill>
                <a:srgbClr val="000000"/>
              </a:solidFill>
              <a:latin typeface="Trebuchet MS" charset="0"/>
              <a:cs typeface="Lucida Grande" charset="0"/>
              <a:sym typeface="Trebuchet MS" charset="0"/>
            </a:endParaRPr>
          </a:p>
          <a:p>
            <a:pPr>
              <a:spcBef>
                <a:spcPts val="425"/>
              </a:spcBef>
            </a:pPr>
            <a:r>
              <a:rPr lang="ja-JP" altLang="en-US" sz="1100">
                <a:solidFill>
                  <a:srgbClr val="000000"/>
                </a:solidFill>
                <a:latin typeface="Arial"/>
                <a:cs typeface="Trebuchet MS" charset="0"/>
                <a:sym typeface="Trebuchet MS" charset="0"/>
              </a:rPr>
              <a:t>“</a:t>
            </a:r>
            <a:r>
              <a:rPr lang="en-US" sz="1100">
                <a:solidFill>
                  <a:srgbClr val="000000"/>
                </a:solidFill>
                <a:latin typeface="Trebuchet MS" charset="0"/>
                <a:cs typeface="Trebuchet MS" charset="0"/>
                <a:sym typeface="Trebuchet MS" charset="0"/>
              </a:rPr>
              <a:t>Pair programming is a software development technique in which two programmers work together at one work station. One types in code while the other reviews each line of code as it's typed in. The person typing is called the driver. The person reviewing the code is called the observer or navigator. The two programmers switch roles periodically.</a:t>
            </a:r>
            <a:endParaRPr lang="en-US" sz="1100">
              <a:solidFill>
                <a:srgbClr val="000000"/>
              </a:solidFill>
              <a:latin typeface="Trebuchet MS" charset="0"/>
              <a:cs typeface="Lucida Grande" charset="0"/>
              <a:sym typeface="Trebuchet MS" charset="0"/>
            </a:endParaRPr>
          </a:p>
          <a:p>
            <a:pPr>
              <a:spcBef>
                <a:spcPts val="425"/>
              </a:spcBef>
            </a:pPr>
            <a:r>
              <a:rPr lang="ja-JP" altLang="en-US" sz="1100">
                <a:solidFill>
                  <a:srgbClr val="000000"/>
                </a:solidFill>
                <a:latin typeface="Arial"/>
                <a:cs typeface="Trebuchet MS" charset="0"/>
                <a:sym typeface="Trebuchet MS" charset="0"/>
              </a:rPr>
              <a:t>“</a:t>
            </a:r>
            <a:r>
              <a:rPr lang="en-US" sz="1100">
                <a:solidFill>
                  <a:srgbClr val="000000"/>
                </a:solidFill>
                <a:latin typeface="Trebuchet MS" charset="0"/>
                <a:cs typeface="Trebuchet MS" charset="0"/>
                <a:sym typeface="Trebuchet MS" charset="0"/>
              </a:rPr>
              <a:t>While reviewing, the observer also considers the strategic direction of the work, coming up with ideas for improvements and likely future problems to address. This frees the driver to focus all of his or her attention on the "tactical" aspects of completing the current task, using the observer as a safety net and guide.</a:t>
            </a:r>
            <a:r>
              <a:rPr lang="ja-JP" altLang="en-US" sz="1100">
                <a:solidFill>
                  <a:srgbClr val="000000"/>
                </a:solidFill>
                <a:latin typeface="Arial"/>
                <a:cs typeface="Trebuchet MS" charset="0"/>
                <a:sym typeface="Trebuchet MS" charset="0"/>
              </a:rPr>
              <a:t>”</a:t>
            </a:r>
            <a:endParaRPr lang="en-US" sz="1100">
              <a:solidFill>
                <a:srgbClr val="000000"/>
              </a:solidFill>
              <a:latin typeface="Trebuchet MS" charset="0"/>
              <a:cs typeface="Lucida Grande" charset="0"/>
              <a:sym typeface="Trebuchet MS" charset="0"/>
            </a:endParaRPr>
          </a:p>
          <a:p>
            <a:pPr>
              <a:spcBef>
                <a:spcPts val="425"/>
              </a:spcBef>
            </a:pPr>
            <a:endParaRPr lang="en-US" sz="1100" i="1">
              <a:solidFill>
                <a:srgbClr val="000000"/>
              </a:solidFill>
              <a:latin typeface="Trebuchet MS" charset="0"/>
              <a:cs typeface="Lucida Grande" charset="0"/>
              <a:sym typeface="Trebuchet MS" charset="0"/>
            </a:endParaRPr>
          </a:p>
          <a:p>
            <a:pPr>
              <a:spcBef>
                <a:spcPts val="425"/>
              </a:spcBef>
            </a:pPr>
            <a:r>
              <a:rPr lang="en-US" sz="1100" i="1">
                <a:solidFill>
                  <a:srgbClr val="000000"/>
                </a:solidFill>
                <a:latin typeface="Trebuchet MS" charset="0"/>
                <a:cs typeface="Trebuchet MS" charset="0"/>
                <a:sym typeface="Trebuchet MS" charset="0"/>
              </a:rPr>
              <a:t>http://en.wikipedia.org/wiki/Pair_programming</a:t>
            </a:r>
            <a:endParaRPr lang="en-US" sz="1100">
              <a:solidFill>
                <a:srgbClr val="000000"/>
              </a:solidFill>
              <a:latin typeface="Trebuchet MS" charset="0"/>
              <a:cs typeface="Lucida Grande" charset="0"/>
              <a:sym typeface="Trebuchet MS" charset="0"/>
            </a:endParaRPr>
          </a:p>
          <a:p>
            <a:pPr>
              <a:spcBef>
                <a:spcPts val="425"/>
              </a:spcBef>
            </a:pPr>
            <a:endParaRPr lang="en-US" sz="1100">
              <a:solidFill>
                <a:srgbClr val="000000"/>
              </a:solidFill>
              <a:latin typeface="Trebuchet MS" charset="0"/>
              <a:cs typeface="Lucida Grande" charset="0"/>
              <a:sym typeface="Trebuchet MS" charset="0"/>
            </a:endParaRPr>
          </a:p>
          <a:p>
            <a:pPr>
              <a:spcBef>
                <a:spcPts val="425"/>
              </a:spcBef>
            </a:pPr>
            <a:r>
              <a:rPr lang="en-US" sz="1100">
                <a:solidFill>
                  <a:srgbClr val="000000"/>
                </a:solidFill>
                <a:latin typeface="Trebuchet MS" charset="0"/>
                <a:cs typeface="Trebuchet MS" charset="0"/>
                <a:sym typeface="Trebuchet MS" charset="0"/>
              </a:rPr>
              <a:t>Two of everything is better than one – minds, (pairs of) hands, (pairs of) eyes.</a:t>
            </a:r>
            <a:endParaRPr lang="en-US" sz="1100">
              <a:solidFill>
                <a:srgbClr val="000000"/>
              </a:solidFill>
              <a:latin typeface="Trebuchet MS" charset="0"/>
              <a:cs typeface="Lucida Grande" charset="0"/>
              <a:sym typeface="Trebuchet MS" charset="0"/>
            </a:endParaRPr>
          </a:p>
          <a:p>
            <a:pPr>
              <a:spcBef>
                <a:spcPts val="425"/>
              </a:spcBef>
            </a:pPr>
            <a:endParaRPr lang="en-US" sz="1100">
              <a:solidFill>
                <a:srgbClr val="000000"/>
              </a:solidFill>
              <a:latin typeface="Trebuchet MS" charset="0"/>
              <a:cs typeface="Lucida Grande" charset="0"/>
              <a:sym typeface="Trebuchet MS" charset="0"/>
            </a:endParaRPr>
          </a:p>
          <a:p>
            <a:pPr>
              <a:spcBef>
                <a:spcPts val="425"/>
              </a:spcBef>
            </a:pPr>
            <a:r>
              <a:rPr lang="en-US" sz="1100">
                <a:solidFill>
                  <a:srgbClr val="000000"/>
                </a:solidFill>
                <a:latin typeface="Trebuchet MS" charset="0"/>
                <a:cs typeface="Trebuchet MS" charset="0"/>
                <a:sym typeface="Trebuchet MS" charset="0"/>
              </a:rPr>
              <a:t>Let</a:t>
            </a:r>
            <a:r>
              <a:rPr lang="ja-JP" altLang="en-US" sz="1100">
                <a:solidFill>
                  <a:srgbClr val="000000"/>
                </a:solidFill>
                <a:latin typeface="Arial"/>
                <a:cs typeface="Trebuchet MS" charset="0"/>
                <a:sym typeface="Trebuchet MS" charset="0"/>
              </a:rPr>
              <a:t>’</a:t>
            </a:r>
            <a:r>
              <a:rPr lang="en-US" sz="1100">
                <a:solidFill>
                  <a:srgbClr val="000000"/>
                </a:solidFill>
                <a:latin typeface="Trebuchet MS" charset="0"/>
                <a:cs typeface="Trebuchet MS" charset="0"/>
                <a:sym typeface="Trebuchet MS" charset="0"/>
              </a:rPr>
              <a:t>s see why…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5"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46786"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a:spcBef>
                <a:spcPts val="425"/>
              </a:spcBef>
              <a:buClr>
                <a:srgbClr val="000000"/>
              </a:buClr>
              <a:buFont typeface="Trebuchet MS" charset="0"/>
              <a:buChar char="•"/>
            </a:pPr>
            <a:r>
              <a:rPr lang="en-US">
                <a:solidFill>
                  <a:srgbClr val="000000"/>
                </a:solidFill>
                <a:latin typeface="Trebuchet MS" charset="0"/>
                <a:cs typeface="Trebuchet MS" charset="0"/>
                <a:sym typeface="Trebuchet MS" charset="0"/>
              </a:rPr>
              <a:t>We believe that having 2 people working together produces better results.</a:t>
            </a:r>
            <a:endParaRPr lang="en-US">
              <a:solidFill>
                <a:srgbClr val="000000"/>
              </a:solidFill>
              <a:latin typeface="Trebuchet MS" charset="0"/>
              <a:cs typeface="Lucida Grande" charset="0"/>
              <a:sym typeface="Trebuchet MS" charset="0"/>
            </a:endParaRPr>
          </a:p>
          <a:p>
            <a:pPr>
              <a:spcBef>
                <a:spcPts val="425"/>
              </a:spcBef>
              <a:buClr>
                <a:srgbClr val="000000"/>
              </a:buClr>
              <a:buFont typeface="Trebuchet MS" charset="0"/>
              <a:buChar char="•"/>
            </a:pPr>
            <a:r>
              <a:rPr lang="en-US">
                <a:solidFill>
                  <a:srgbClr val="000000"/>
                </a:solidFill>
                <a:latin typeface="Trebuchet MS" charset="0"/>
                <a:cs typeface="Trebuchet MS" charset="0"/>
                <a:sym typeface="Trebuchet MS" charset="0"/>
              </a:rPr>
              <a:t>Better means…</a:t>
            </a:r>
            <a:endParaRPr lang="en-US">
              <a:solidFill>
                <a:srgbClr val="000000"/>
              </a:solidFill>
              <a:latin typeface="Trebuchet MS" charset="0"/>
              <a:cs typeface="Lucida Grande" charset="0"/>
              <a:sym typeface="Trebuchet MS" charset="0"/>
            </a:endParaRPr>
          </a:p>
          <a:p>
            <a:pPr>
              <a:spcBef>
                <a:spcPts val="425"/>
              </a:spcBef>
              <a:buClr>
                <a:srgbClr val="000000"/>
              </a:buClr>
              <a:buFont typeface="Trebuchet MS" charset="0"/>
              <a:buChar char="•"/>
            </a:pPr>
            <a:r>
              <a:rPr lang="en-US">
                <a:solidFill>
                  <a:srgbClr val="000000"/>
                </a:solidFill>
                <a:latin typeface="Trebuchet MS" charset="0"/>
                <a:cs typeface="Trebuchet MS" charset="0"/>
                <a:sym typeface="Trebuchet MS" charset="0"/>
              </a:rPr>
              <a:t>Fewer defects</a:t>
            </a:r>
            <a:endParaRPr lang="en-US">
              <a:solidFill>
                <a:srgbClr val="000000"/>
              </a:solidFill>
              <a:latin typeface="Trebuchet MS" charset="0"/>
              <a:cs typeface="Lucida Grande" charset="0"/>
              <a:sym typeface="Trebuchet MS" charset="0"/>
            </a:endParaRPr>
          </a:p>
          <a:p>
            <a:pPr>
              <a:spcBef>
                <a:spcPts val="425"/>
              </a:spcBef>
              <a:buClr>
                <a:srgbClr val="000000"/>
              </a:buClr>
              <a:buFont typeface="Trebuchet MS" charset="0"/>
              <a:buChar char="•"/>
            </a:pPr>
            <a:r>
              <a:rPr lang="en-US">
                <a:solidFill>
                  <a:srgbClr val="000000"/>
                </a:solidFill>
                <a:latin typeface="Trebuchet MS" charset="0"/>
                <a:cs typeface="Trebuchet MS" charset="0"/>
                <a:sym typeface="Trebuchet MS" charset="0"/>
              </a:rPr>
              <a:t>Less rework</a:t>
            </a:r>
            <a:endParaRPr lang="en-US">
              <a:solidFill>
                <a:srgbClr val="000000"/>
              </a:solidFill>
              <a:latin typeface="Trebuchet MS" charset="0"/>
              <a:cs typeface="Lucida Grande" charset="0"/>
              <a:sym typeface="Trebuchet MS" charset="0"/>
            </a:endParaRPr>
          </a:p>
          <a:p>
            <a:pPr>
              <a:spcBef>
                <a:spcPts val="425"/>
              </a:spcBef>
              <a:buClr>
                <a:srgbClr val="000000"/>
              </a:buClr>
              <a:buFont typeface="Trebuchet MS" charset="0"/>
              <a:buChar char="•"/>
            </a:pPr>
            <a:r>
              <a:rPr lang="en-US">
                <a:solidFill>
                  <a:srgbClr val="000000"/>
                </a:solidFill>
                <a:latin typeface="Trebuchet MS" charset="0"/>
                <a:cs typeface="Trebuchet MS" charset="0"/>
                <a:sym typeface="Trebuchet MS" charset="0"/>
              </a:rPr>
              <a:t>More creativity</a:t>
            </a:r>
            <a:endParaRPr lang="en-US">
              <a:solidFill>
                <a:srgbClr val="000000"/>
              </a:solidFill>
              <a:latin typeface="Trebuchet MS" charset="0"/>
              <a:cs typeface="Lucida Grande" charset="0"/>
              <a:sym typeface="Trebuchet MS" charset="0"/>
            </a:endParaRPr>
          </a:p>
          <a:p>
            <a:pPr>
              <a:spcBef>
                <a:spcPts val="425"/>
              </a:spcBef>
              <a:buClr>
                <a:srgbClr val="000000"/>
              </a:buClr>
              <a:buFont typeface="Trebuchet MS" charset="0"/>
              <a:buChar char="•"/>
            </a:pPr>
            <a:r>
              <a:rPr lang="en-US">
                <a:solidFill>
                  <a:srgbClr val="000000"/>
                </a:solidFill>
                <a:latin typeface="Trebuchet MS" charset="0"/>
                <a:cs typeface="Trebuchet MS" charset="0"/>
                <a:sym typeface="Trebuchet MS" charset="0"/>
              </a:rPr>
              <a:t>Easier to maintain</a:t>
            </a:r>
            <a:endParaRPr lang="en-US">
              <a:solidFill>
                <a:srgbClr val="000000"/>
              </a:solidFill>
              <a:latin typeface="Trebuchet MS" charset="0"/>
              <a:cs typeface="Lucida Grande" charset="0"/>
              <a:sym typeface="Trebuchet MS" charset="0"/>
            </a:endParaRPr>
          </a:p>
          <a:p>
            <a:pPr>
              <a:spcBef>
                <a:spcPts val="425"/>
              </a:spcBef>
              <a:buClr>
                <a:srgbClr val="000000"/>
              </a:buClr>
              <a:buFont typeface="Trebuchet MS" charset="0"/>
              <a:buChar char="•"/>
            </a:pPr>
            <a:r>
              <a:rPr lang="en-US">
                <a:solidFill>
                  <a:srgbClr val="000000"/>
                </a:solidFill>
                <a:latin typeface="Trebuchet MS" charset="0"/>
                <a:cs typeface="Trebuchet MS" charset="0"/>
                <a:sym typeface="Trebuchet MS" charset="0"/>
              </a:rPr>
              <a:t>Sitting side by side</a:t>
            </a:r>
            <a:endParaRPr lang="en-US">
              <a:solidFill>
                <a:srgbClr val="000000"/>
              </a:solidFill>
              <a:latin typeface="Trebuchet MS" charset="0"/>
              <a:cs typeface="Lucida Grande" charset="0"/>
              <a:sym typeface="Trebuchet MS" charset="0"/>
            </a:endParaRPr>
          </a:p>
          <a:p>
            <a:pPr>
              <a:spcBef>
                <a:spcPts val="425"/>
              </a:spcBef>
              <a:buClr>
                <a:srgbClr val="000000"/>
              </a:buClr>
              <a:buFont typeface="Trebuchet MS" charset="0"/>
              <a:buChar char="•"/>
            </a:pPr>
            <a:r>
              <a:rPr lang="en-US">
                <a:solidFill>
                  <a:srgbClr val="000000"/>
                </a:solidFill>
                <a:latin typeface="Trebuchet MS" charset="0"/>
                <a:cs typeface="Trebuchet MS" charset="0"/>
                <a:sym typeface="Trebuchet MS" charset="0"/>
              </a:rPr>
              <a:t>Working on one piece of code</a:t>
            </a:r>
            <a:endParaRPr lang="en-US">
              <a:solidFill>
                <a:srgbClr val="000000"/>
              </a:solidFill>
              <a:latin typeface="Trebuchet MS" charset="0"/>
              <a:cs typeface="Lucida Grande" charset="0"/>
              <a:sym typeface="Trebuchet MS" charset="0"/>
            </a:endParaRPr>
          </a:p>
          <a:p>
            <a:pPr>
              <a:spcBef>
                <a:spcPts val="425"/>
              </a:spcBef>
              <a:buClr>
                <a:srgbClr val="000000"/>
              </a:buClr>
              <a:buFont typeface="Trebuchet MS" charset="0"/>
              <a:buChar char="•"/>
            </a:pPr>
            <a:r>
              <a:rPr lang="en-US">
                <a:solidFill>
                  <a:srgbClr val="000000"/>
                </a:solidFill>
                <a:latin typeface="Trebuchet MS" charset="0"/>
                <a:cs typeface="Trebuchet MS" charset="0"/>
                <a:sym typeface="Trebuchet MS" charset="0"/>
              </a:rPr>
              <a:t>One is the driver – hands on the keyboard and mouse</a:t>
            </a:r>
            <a:endParaRPr lang="en-US">
              <a:solidFill>
                <a:srgbClr val="000000"/>
              </a:solidFill>
              <a:latin typeface="Trebuchet MS" charset="0"/>
              <a:cs typeface="Lucida Grande" charset="0"/>
              <a:sym typeface="Trebuchet MS" charset="0"/>
            </a:endParaRPr>
          </a:p>
          <a:p>
            <a:pPr>
              <a:spcBef>
                <a:spcPts val="425"/>
              </a:spcBef>
              <a:buClr>
                <a:srgbClr val="000000"/>
              </a:buClr>
              <a:buFont typeface="Trebuchet MS" charset="0"/>
              <a:buChar char="•"/>
            </a:pPr>
            <a:r>
              <a:rPr lang="en-US">
                <a:solidFill>
                  <a:srgbClr val="000000"/>
                </a:solidFill>
                <a:latin typeface="Trebuchet MS" charset="0"/>
                <a:cs typeface="Trebuchet MS" charset="0"/>
                <a:sym typeface="Trebuchet MS" charset="0"/>
              </a:rPr>
              <a:t>Two is navigating, doing code review, asking questions, maybe doing research</a:t>
            </a:r>
            <a:endParaRPr lang="en-US">
              <a:solidFill>
                <a:srgbClr val="000000"/>
              </a:solidFill>
              <a:latin typeface="Trebuchet MS" charset="0"/>
              <a:cs typeface="Lucida Grande" charset="0"/>
              <a:sym typeface="Trebuchet MS" charset="0"/>
            </a:endParaRPr>
          </a:p>
          <a:p>
            <a:pPr>
              <a:spcBef>
                <a:spcPts val="425"/>
              </a:spcBef>
              <a:buClr>
                <a:srgbClr val="000000"/>
              </a:buClr>
              <a:buFont typeface="Trebuchet MS" charset="0"/>
              <a:buChar char="•"/>
            </a:pPr>
            <a:r>
              <a:rPr lang="en-US">
                <a:solidFill>
                  <a:srgbClr val="000000"/>
                </a:solidFill>
                <a:latin typeface="Trebuchet MS" charset="0"/>
                <a:cs typeface="Trebuchet MS" charset="0"/>
                <a:sym typeface="Trebuchet MS" charset="0"/>
              </a:rPr>
              <a:t>Change roles periodically</a:t>
            </a:r>
            <a:endParaRPr lang="en-US">
              <a:solidFill>
                <a:srgbClr val="000000"/>
              </a:solidFill>
              <a:latin typeface="Trebuchet MS" charset="0"/>
              <a:cs typeface="Lucida Grande" charset="0"/>
              <a:sym typeface="Trebuchet MS" charset="0"/>
            </a:endParaRPr>
          </a:p>
          <a:p>
            <a:pPr>
              <a:spcBef>
                <a:spcPts val="425"/>
              </a:spcBef>
              <a:buClr>
                <a:srgbClr val="000000"/>
              </a:buClr>
              <a:buFont typeface="Trebuchet MS" charset="0"/>
              <a:buChar char="•"/>
            </a:pPr>
            <a:r>
              <a:rPr lang="en-US">
                <a:solidFill>
                  <a:srgbClr val="000000"/>
                </a:solidFill>
                <a:latin typeface="Trebuchet MS" charset="0"/>
                <a:cs typeface="Trebuchet MS" charset="0"/>
                <a:sym typeface="Trebuchet MS" charset="0"/>
              </a:rPr>
              <a:t>Instead of being </a:t>
            </a:r>
            <a:r>
              <a:rPr lang="en-US" b="1">
                <a:solidFill>
                  <a:srgbClr val="000000"/>
                </a:solidFill>
                <a:latin typeface="Trebuchet MS" charset="0"/>
                <a:cs typeface="Trebuchet MS" charset="0"/>
                <a:sym typeface="Trebuchet MS" charset="0"/>
              </a:rPr>
              <a:t>distracting</a:t>
            </a:r>
            <a:r>
              <a:rPr lang="en-US">
                <a:solidFill>
                  <a:srgbClr val="000000"/>
                </a:solidFill>
                <a:latin typeface="Trebuchet MS" charset="0"/>
                <a:cs typeface="Trebuchet MS" charset="0"/>
                <a:sym typeface="Trebuchet MS" charset="0"/>
              </a:rPr>
              <a:t>, it turns out to be helpful, useful</a:t>
            </a:r>
            <a:endParaRPr lang="en-US">
              <a:solidFill>
                <a:srgbClr val="000000"/>
              </a:solidFill>
              <a:latin typeface="Trebuchet MS" charset="0"/>
              <a:cs typeface="Lucida Grande" charset="0"/>
              <a:sym typeface="Trebuchet MS" charset="0"/>
            </a:endParaRPr>
          </a:p>
          <a:p>
            <a:pPr>
              <a:spcBef>
                <a:spcPts val="425"/>
              </a:spcBef>
            </a:pPr>
            <a:endParaRPr lang="en-US">
              <a:solidFill>
                <a:srgbClr val="000000"/>
              </a:solidFill>
              <a:latin typeface="Trebuchet MS" charset="0"/>
              <a:cs typeface="Lucida Grande" charset="0"/>
              <a:sym typeface="Trebuchet MS" charset="0"/>
            </a:endParaRPr>
          </a:p>
          <a:p>
            <a:pPr>
              <a:spcBef>
                <a:spcPts val="425"/>
              </a:spcBef>
            </a:pPr>
            <a:r>
              <a:rPr lang="en-US">
                <a:solidFill>
                  <a:srgbClr val="000000"/>
                </a:solidFill>
                <a:latin typeface="Trebuchet MS" charset="0"/>
                <a:cs typeface="Trebuchet MS" charset="0"/>
                <a:sym typeface="Trebuchet MS" charset="0"/>
              </a:rPr>
              <a:t>-----------------------------------------------------------------------------------------------</a:t>
            </a:r>
            <a:endParaRPr lang="en-US">
              <a:solidFill>
                <a:srgbClr val="000000"/>
              </a:solidFill>
              <a:latin typeface="Trebuchet MS" charset="0"/>
              <a:cs typeface="Lucida Grande" charset="0"/>
              <a:sym typeface="Trebuchet MS" charset="0"/>
            </a:endParaRPr>
          </a:p>
          <a:p>
            <a:pPr>
              <a:spcBef>
                <a:spcPts val="425"/>
              </a:spcBef>
            </a:pPr>
            <a:r>
              <a:rPr lang="en-US">
                <a:solidFill>
                  <a:srgbClr val="000000"/>
                </a:solidFill>
                <a:latin typeface="Trebuchet MS" charset="0"/>
                <a:cs typeface="Trebuchet MS" charset="0"/>
                <a:sym typeface="Trebuchet MS" charset="0"/>
              </a:rPr>
              <a:t>Unlike in our classical approach, in Agile we believe that having two people working together produces better results.  That is, by </a:t>
            </a:r>
            <a:r>
              <a:rPr lang="ja-JP" altLang="en-US">
                <a:solidFill>
                  <a:srgbClr val="000000"/>
                </a:solidFill>
                <a:latin typeface="Arial"/>
                <a:cs typeface="Trebuchet MS" charset="0"/>
                <a:sym typeface="Trebuchet MS" charset="0"/>
              </a:rPr>
              <a:t>“</a:t>
            </a:r>
            <a:r>
              <a:rPr lang="en-US">
                <a:solidFill>
                  <a:srgbClr val="000000"/>
                </a:solidFill>
                <a:latin typeface="Trebuchet MS" charset="0"/>
                <a:cs typeface="Trebuchet MS" charset="0"/>
                <a:sym typeface="Trebuchet MS" charset="0"/>
              </a:rPr>
              <a:t>better</a:t>
            </a:r>
            <a:r>
              <a:rPr lang="ja-JP" altLang="en-US">
                <a:solidFill>
                  <a:srgbClr val="000000"/>
                </a:solidFill>
                <a:latin typeface="Arial"/>
                <a:cs typeface="Trebuchet MS" charset="0"/>
                <a:sym typeface="Trebuchet MS" charset="0"/>
              </a:rPr>
              <a:t>”</a:t>
            </a:r>
            <a:r>
              <a:rPr lang="en-US">
                <a:solidFill>
                  <a:srgbClr val="000000"/>
                </a:solidFill>
                <a:latin typeface="Trebuchet MS" charset="0"/>
                <a:cs typeface="Trebuchet MS" charset="0"/>
                <a:sym typeface="Trebuchet MS" charset="0"/>
              </a:rPr>
              <a:t> we mean that there will be fewer defects, less rework, more creativity, and the results will be easier to maintain.</a:t>
            </a:r>
            <a:endParaRPr lang="en-US">
              <a:solidFill>
                <a:srgbClr val="000000"/>
              </a:solidFill>
              <a:latin typeface="Trebuchet MS" charset="0"/>
              <a:cs typeface="Lucida Grande" charset="0"/>
              <a:sym typeface="Trebuchet MS" charset="0"/>
            </a:endParaRPr>
          </a:p>
          <a:p>
            <a:pPr>
              <a:spcBef>
                <a:spcPts val="425"/>
              </a:spcBef>
            </a:pPr>
            <a:endParaRPr lang="en-US">
              <a:solidFill>
                <a:srgbClr val="000000"/>
              </a:solidFill>
              <a:latin typeface="Trebuchet MS" charset="0"/>
              <a:cs typeface="Lucida Grande" charset="0"/>
              <a:sym typeface="Trebuchet MS" charset="0"/>
            </a:endParaRPr>
          </a:p>
          <a:p>
            <a:pPr>
              <a:spcBef>
                <a:spcPts val="425"/>
              </a:spcBef>
            </a:pPr>
            <a:r>
              <a:rPr lang="en-US">
                <a:solidFill>
                  <a:srgbClr val="000000"/>
                </a:solidFill>
                <a:latin typeface="Trebuchet MS" charset="0"/>
                <a:cs typeface="Trebuchet MS" charset="0"/>
                <a:sym typeface="Trebuchet MS" charset="0"/>
              </a:rPr>
              <a:t>So in actual practice, pairing would say that there are two people sitting side by side, working on one piece of code together. One – as it said in the definition – is the driver, with hands on keyboard and mouse. The other will be navigating – doing real-time code review, asking questions, maybe doing a little research on the side.  They will be bouncing ideas off each other. They will change roles periodically.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48834"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a:spcBef>
                <a:spcPts val="425"/>
              </a:spcBef>
              <a:buClr>
                <a:srgbClr val="000000"/>
              </a:buClr>
              <a:buFont typeface="Trebuchet MS" charset="0"/>
              <a:buChar char="•"/>
            </a:pPr>
            <a:r>
              <a:rPr lang="en-US">
                <a:solidFill>
                  <a:srgbClr val="000000"/>
                </a:solidFill>
                <a:latin typeface="Trebuchet MS" charset="0"/>
                <a:cs typeface="Trebuchet MS" charset="0"/>
                <a:sym typeface="Trebuchet MS" charset="0"/>
              </a:rPr>
              <a:t>By switching roles, </a:t>
            </a:r>
            <a:endParaRPr lang="en-US">
              <a:solidFill>
                <a:srgbClr val="000000"/>
              </a:solidFill>
              <a:latin typeface="Trebuchet MS" charset="0"/>
              <a:cs typeface="Lucida Grande" charset="0"/>
              <a:sym typeface="Trebuchet MS" charset="0"/>
            </a:endParaRPr>
          </a:p>
          <a:p>
            <a:pPr>
              <a:spcBef>
                <a:spcPts val="425"/>
              </a:spcBef>
              <a:buClr>
                <a:srgbClr val="000000"/>
              </a:buClr>
              <a:buFont typeface="Trebuchet MS" charset="0"/>
              <a:buChar char="•"/>
            </a:pPr>
            <a:r>
              <a:rPr lang="en-US">
                <a:solidFill>
                  <a:srgbClr val="000000"/>
                </a:solidFill>
                <a:latin typeface="Trebuchet MS" charset="0"/>
                <a:cs typeface="Trebuchet MS" charset="0"/>
                <a:sym typeface="Trebuchet MS" charset="0"/>
              </a:rPr>
              <a:t>they stay fresh, </a:t>
            </a:r>
            <a:endParaRPr lang="en-US">
              <a:solidFill>
                <a:srgbClr val="000000"/>
              </a:solidFill>
              <a:latin typeface="Trebuchet MS" charset="0"/>
              <a:cs typeface="Lucida Grande" charset="0"/>
              <a:sym typeface="Trebuchet MS" charset="0"/>
            </a:endParaRPr>
          </a:p>
          <a:p>
            <a:pPr>
              <a:spcBef>
                <a:spcPts val="425"/>
              </a:spcBef>
              <a:buClr>
                <a:srgbClr val="000000"/>
              </a:buClr>
              <a:buFont typeface="Trebuchet MS" charset="0"/>
              <a:buChar char="•"/>
            </a:pPr>
            <a:r>
              <a:rPr lang="en-US">
                <a:solidFill>
                  <a:srgbClr val="000000"/>
                </a:solidFill>
                <a:latin typeface="Trebuchet MS" charset="0"/>
                <a:cs typeface="Trebuchet MS" charset="0"/>
                <a:sym typeface="Trebuchet MS" charset="0"/>
              </a:rPr>
              <a:t>check each other</a:t>
            </a:r>
            <a:r>
              <a:rPr lang="ja-JP" altLang="en-US">
                <a:solidFill>
                  <a:srgbClr val="000000"/>
                </a:solidFill>
                <a:latin typeface="Arial"/>
                <a:cs typeface="Trebuchet MS" charset="0"/>
                <a:sym typeface="Trebuchet MS" charset="0"/>
              </a:rPr>
              <a:t>’</a:t>
            </a:r>
            <a:r>
              <a:rPr lang="en-US">
                <a:solidFill>
                  <a:srgbClr val="000000"/>
                </a:solidFill>
                <a:latin typeface="Trebuchet MS" charset="0"/>
                <a:cs typeface="Trebuchet MS" charset="0"/>
                <a:sym typeface="Trebuchet MS" charset="0"/>
              </a:rPr>
              <a:t>s work and </a:t>
            </a:r>
            <a:endParaRPr lang="en-US">
              <a:solidFill>
                <a:srgbClr val="000000"/>
              </a:solidFill>
              <a:latin typeface="Trebuchet MS" charset="0"/>
              <a:cs typeface="Lucida Grande" charset="0"/>
              <a:sym typeface="Trebuchet MS" charset="0"/>
            </a:endParaRPr>
          </a:p>
          <a:p>
            <a:pPr>
              <a:spcBef>
                <a:spcPts val="425"/>
              </a:spcBef>
              <a:buClr>
                <a:srgbClr val="000000"/>
              </a:buClr>
              <a:buFont typeface="Trebuchet MS" charset="0"/>
              <a:buChar char="•"/>
            </a:pPr>
            <a:r>
              <a:rPr lang="en-US">
                <a:solidFill>
                  <a:srgbClr val="000000"/>
                </a:solidFill>
                <a:latin typeface="Trebuchet MS" charset="0"/>
                <a:cs typeface="Trebuchet MS" charset="0"/>
                <a:sym typeface="Trebuchet MS" charset="0"/>
              </a:rPr>
              <a:t>get done faster</a:t>
            </a:r>
            <a:endParaRPr lang="en-US">
              <a:solidFill>
                <a:srgbClr val="000000"/>
              </a:solidFill>
              <a:latin typeface="Trebuchet MS" charset="0"/>
              <a:cs typeface="Lucida Grande" charset="0"/>
              <a:sym typeface="Trebuchet MS" charset="0"/>
            </a:endParaRPr>
          </a:p>
          <a:p>
            <a:pPr>
              <a:spcBef>
                <a:spcPts val="425"/>
              </a:spcBef>
              <a:buClr>
                <a:srgbClr val="000000"/>
              </a:buClr>
              <a:buFont typeface="Trebuchet MS" charset="0"/>
              <a:buChar char="•"/>
            </a:pPr>
            <a:r>
              <a:rPr lang="en-US">
                <a:solidFill>
                  <a:srgbClr val="000000"/>
                </a:solidFill>
                <a:latin typeface="Trebuchet MS" charset="0"/>
                <a:cs typeface="Trebuchet MS" charset="0"/>
                <a:sym typeface="Trebuchet MS" charset="0"/>
              </a:rPr>
              <a:t>Instead of </a:t>
            </a:r>
            <a:r>
              <a:rPr lang="en-US" b="1">
                <a:solidFill>
                  <a:srgbClr val="000000"/>
                </a:solidFill>
                <a:latin typeface="Trebuchet MS" charset="0"/>
                <a:cs typeface="Trebuchet MS" charset="0"/>
                <a:sym typeface="Trebuchet MS" charset="0"/>
              </a:rPr>
              <a:t>low morale</a:t>
            </a:r>
            <a:r>
              <a:rPr lang="en-US">
                <a:solidFill>
                  <a:srgbClr val="000000"/>
                </a:solidFill>
                <a:latin typeface="Trebuchet MS" charset="0"/>
                <a:cs typeface="Trebuchet MS" charset="0"/>
                <a:sym typeface="Trebuchet MS" charset="0"/>
              </a:rPr>
              <a:t>, you get collaboration, quality and camaraderie</a:t>
            </a:r>
            <a:endParaRPr lang="en-US">
              <a:solidFill>
                <a:srgbClr val="000000"/>
              </a:solidFill>
              <a:latin typeface="Trebuchet MS" charset="0"/>
              <a:cs typeface="Lucida Grande" charset="0"/>
              <a:sym typeface="Trebuchet MS" charset="0"/>
            </a:endParaRPr>
          </a:p>
          <a:p>
            <a:pPr>
              <a:spcBef>
                <a:spcPts val="425"/>
              </a:spcBef>
              <a:buClr>
                <a:srgbClr val="000000"/>
              </a:buClr>
              <a:buFont typeface="Trebuchet MS" charset="0"/>
              <a:buChar char="•"/>
            </a:pPr>
            <a:r>
              <a:rPr lang="en-US">
                <a:solidFill>
                  <a:srgbClr val="000000"/>
                </a:solidFill>
                <a:latin typeface="Trebuchet MS" charset="0"/>
                <a:cs typeface="Trebuchet MS" charset="0"/>
                <a:sym typeface="Trebuchet MS" charset="0"/>
              </a:rPr>
              <a:t>Let</a:t>
            </a:r>
            <a:r>
              <a:rPr lang="ja-JP" altLang="en-US">
                <a:solidFill>
                  <a:srgbClr val="000000"/>
                </a:solidFill>
                <a:latin typeface="Arial"/>
                <a:cs typeface="Trebuchet MS" charset="0"/>
                <a:sym typeface="Trebuchet MS" charset="0"/>
              </a:rPr>
              <a:t>’</a:t>
            </a:r>
            <a:r>
              <a:rPr lang="en-US">
                <a:solidFill>
                  <a:srgbClr val="000000"/>
                </a:solidFill>
                <a:latin typeface="Trebuchet MS" charset="0"/>
                <a:cs typeface="Trebuchet MS" charset="0"/>
                <a:sym typeface="Trebuchet MS" charset="0"/>
              </a:rPr>
              <a:t>s talk about quality</a:t>
            </a:r>
            <a:endParaRPr lang="en-US">
              <a:solidFill>
                <a:srgbClr val="000000"/>
              </a:solidFill>
              <a:latin typeface="Trebuchet MS" charset="0"/>
              <a:cs typeface="Lucida Grande" charset="0"/>
              <a:sym typeface="Trebuchet MS" charset="0"/>
            </a:endParaRPr>
          </a:p>
          <a:p>
            <a:pPr>
              <a:spcBef>
                <a:spcPts val="425"/>
              </a:spcBef>
              <a:buClr>
                <a:srgbClr val="000000"/>
              </a:buClr>
              <a:buFont typeface="Trebuchet MS" charset="0"/>
              <a:buChar char="•"/>
            </a:pPr>
            <a:r>
              <a:rPr lang="en-US">
                <a:solidFill>
                  <a:srgbClr val="000000"/>
                </a:solidFill>
                <a:latin typeface="Trebuchet MS" charset="0"/>
                <a:cs typeface="Trebuchet MS" charset="0"/>
                <a:sym typeface="Trebuchet MS" charset="0"/>
              </a:rPr>
              <a:t>2 heads are better than 1 – solution is likely to be better</a:t>
            </a:r>
            <a:endParaRPr lang="en-US">
              <a:solidFill>
                <a:srgbClr val="000000"/>
              </a:solidFill>
              <a:latin typeface="Trebuchet MS" charset="0"/>
              <a:cs typeface="Lucida Grande" charset="0"/>
              <a:sym typeface="Trebuchet MS" charset="0"/>
            </a:endParaRPr>
          </a:p>
          <a:p>
            <a:pPr>
              <a:spcBef>
                <a:spcPts val="425"/>
              </a:spcBef>
              <a:buClr>
                <a:srgbClr val="000000"/>
              </a:buClr>
              <a:buFont typeface="Trebuchet MS" charset="0"/>
              <a:buChar char="•"/>
            </a:pPr>
            <a:r>
              <a:rPr lang="en-US">
                <a:solidFill>
                  <a:srgbClr val="000000"/>
                </a:solidFill>
                <a:latin typeface="Trebuchet MS" charset="0"/>
                <a:cs typeface="Trebuchet MS" charset="0"/>
                <a:sym typeface="Trebuchet MS" charset="0"/>
              </a:rPr>
              <a:t>Will see the problem AS IT HAPPENS.  If they are paying attention.</a:t>
            </a:r>
            <a:endParaRPr lang="en-US">
              <a:solidFill>
                <a:srgbClr val="000000"/>
              </a:solidFill>
              <a:latin typeface="Trebuchet MS" charset="0"/>
              <a:cs typeface="Lucida Grande" charset="0"/>
              <a:sym typeface="Trebuchet MS" charset="0"/>
            </a:endParaRPr>
          </a:p>
          <a:p>
            <a:pPr>
              <a:spcBef>
                <a:spcPts val="425"/>
              </a:spcBef>
              <a:buClr>
                <a:srgbClr val="000000"/>
              </a:buClr>
              <a:buFont typeface="Trebuchet MS" charset="0"/>
              <a:buChar char="•"/>
            </a:pPr>
            <a:endParaRPr lang="en-US">
              <a:solidFill>
                <a:srgbClr val="000000"/>
              </a:solidFill>
              <a:latin typeface="Trebuchet MS" charset="0"/>
              <a:cs typeface="Lucida Grande" charset="0"/>
              <a:sym typeface="Trebuchet MS" charset="0"/>
            </a:endParaRPr>
          </a:p>
          <a:p>
            <a:pPr>
              <a:spcBef>
                <a:spcPts val="425"/>
              </a:spcBef>
            </a:pPr>
            <a:r>
              <a:rPr lang="en-US">
                <a:solidFill>
                  <a:srgbClr val="000000"/>
                </a:solidFill>
                <a:latin typeface="Trebuchet MS" charset="0"/>
                <a:cs typeface="Trebuchet MS" charset="0"/>
                <a:sym typeface="Trebuchet MS" charset="0"/>
              </a:rPr>
              <a:t>--------------------------------------------------------------------------------------------------------------------------</a:t>
            </a:r>
            <a:endParaRPr lang="en-US">
              <a:solidFill>
                <a:srgbClr val="000000"/>
              </a:solidFill>
              <a:latin typeface="Trebuchet MS" charset="0"/>
              <a:cs typeface="Lucida Grande" charset="0"/>
              <a:sym typeface="Trebuchet MS" charset="0"/>
            </a:endParaRPr>
          </a:p>
          <a:p>
            <a:pPr>
              <a:spcBef>
                <a:spcPts val="425"/>
              </a:spcBef>
            </a:pPr>
            <a:r>
              <a:rPr lang="en-US">
                <a:solidFill>
                  <a:srgbClr val="000000"/>
                </a:solidFill>
                <a:latin typeface="Trebuchet MS" charset="0"/>
                <a:cs typeface="Trebuchet MS" charset="0"/>
                <a:sym typeface="Trebuchet MS" charset="0"/>
              </a:rPr>
              <a:t>The driver becomes the navigator and the navigator becomes the driver. Between the two of them, they manage to stay reasonably fresh, to check each other</a:t>
            </a:r>
            <a:r>
              <a:rPr lang="ja-JP" altLang="en-US">
                <a:solidFill>
                  <a:srgbClr val="000000"/>
                </a:solidFill>
                <a:latin typeface="Arial"/>
                <a:cs typeface="Trebuchet MS" charset="0"/>
                <a:sym typeface="Trebuchet MS" charset="0"/>
              </a:rPr>
              <a:t>’</a:t>
            </a:r>
            <a:r>
              <a:rPr lang="en-US">
                <a:solidFill>
                  <a:srgbClr val="000000"/>
                </a:solidFill>
                <a:latin typeface="Trebuchet MS" charset="0"/>
                <a:cs typeface="Trebuchet MS" charset="0"/>
                <a:sym typeface="Trebuchet MS" charset="0"/>
              </a:rPr>
              <a:t>s work, and to get done faster.</a:t>
            </a:r>
            <a:endParaRPr lang="en-US">
              <a:solidFill>
                <a:srgbClr val="000000"/>
              </a:solidFill>
              <a:latin typeface="Trebuchet MS" charset="0"/>
              <a:cs typeface="Lucida Grande" charset="0"/>
              <a:sym typeface="Trebuchet MS" charset="0"/>
            </a:endParaRPr>
          </a:p>
          <a:p>
            <a:pPr>
              <a:spcBef>
                <a:spcPts val="425"/>
              </a:spcBef>
            </a:pPr>
            <a:endParaRPr lang="en-US">
              <a:solidFill>
                <a:srgbClr val="000000"/>
              </a:solidFill>
              <a:latin typeface="Trebuchet MS" charset="0"/>
              <a:cs typeface="Lucida Grande" charset="0"/>
              <a:sym typeface="Trebuchet MS" charset="0"/>
            </a:endParaRPr>
          </a:p>
          <a:p>
            <a:pPr>
              <a:spcBef>
                <a:spcPts val="425"/>
              </a:spcBef>
            </a:pPr>
            <a:r>
              <a:rPr lang="en-US">
                <a:solidFill>
                  <a:srgbClr val="000000"/>
                </a:solidFill>
                <a:latin typeface="Trebuchet MS" charset="0"/>
                <a:cs typeface="Trebuchet MS" charset="0"/>
                <a:sym typeface="Trebuchet MS" charset="0"/>
              </a:rPr>
              <a:t>Yes, faster.</a:t>
            </a:r>
            <a:endParaRPr lang="en-US">
              <a:solidFill>
                <a:srgbClr val="000000"/>
              </a:solidFill>
              <a:latin typeface="Trebuchet MS" charset="0"/>
              <a:cs typeface="Lucida Grande" charset="0"/>
              <a:sym typeface="Trebuchet MS" charset="0"/>
            </a:endParaRPr>
          </a:p>
          <a:p>
            <a:pPr>
              <a:spcBef>
                <a:spcPts val="425"/>
              </a:spcBef>
            </a:pPr>
            <a:endParaRPr lang="en-US">
              <a:solidFill>
                <a:srgbClr val="000000"/>
              </a:solidFill>
              <a:latin typeface="Trebuchet MS" charset="0"/>
              <a:cs typeface="Lucida Grande" charset="0"/>
              <a:sym typeface="Trebuchet MS" charset="0"/>
            </a:endParaRPr>
          </a:p>
          <a:p>
            <a:pPr>
              <a:spcBef>
                <a:spcPts val="425"/>
              </a:spcBef>
            </a:pPr>
            <a:r>
              <a:rPr lang="en-US">
                <a:solidFill>
                  <a:srgbClr val="000000"/>
                </a:solidFill>
                <a:latin typeface="Trebuchet MS" charset="0"/>
                <a:cs typeface="Trebuchet MS" charset="0"/>
                <a:sym typeface="Trebuchet MS" charset="0"/>
              </a:rPr>
              <a:t>But let</a:t>
            </a:r>
            <a:r>
              <a:rPr lang="ja-JP" altLang="en-US">
                <a:solidFill>
                  <a:srgbClr val="000000"/>
                </a:solidFill>
                <a:latin typeface="Arial"/>
                <a:cs typeface="Trebuchet MS" charset="0"/>
                <a:sym typeface="Trebuchet MS" charset="0"/>
              </a:rPr>
              <a:t>’</a:t>
            </a:r>
            <a:r>
              <a:rPr lang="en-US">
                <a:solidFill>
                  <a:srgbClr val="000000"/>
                </a:solidFill>
                <a:latin typeface="Trebuchet MS" charset="0"/>
                <a:cs typeface="Trebuchet MS" charset="0"/>
                <a:sym typeface="Trebuchet MS" charset="0"/>
              </a:rPr>
              <a:t>s get back to fewer defects. We</a:t>
            </a:r>
            <a:r>
              <a:rPr lang="ja-JP" altLang="en-US">
                <a:solidFill>
                  <a:srgbClr val="000000"/>
                </a:solidFill>
                <a:latin typeface="Arial"/>
                <a:cs typeface="Trebuchet MS" charset="0"/>
                <a:sym typeface="Trebuchet MS" charset="0"/>
              </a:rPr>
              <a:t>’</a:t>
            </a:r>
            <a:r>
              <a:rPr lang="en-US">
                <a:solidFill>
                  <a:srgbClr val="000000"/>
                </a:solidFill>
                <a:latin typeface="Trebuchet MS" charset="0"/>
                <a:cs typeface="Trebuchet MS" charset="0"/>
                <a:sym typeface="Trebuchet MS" charset="0"/>
              </a:rPr>
              <a:t>re all familiar with the adage </a:t>
            </a:r>
            <a:r>
              <a:rPr lang="ja-JP" altLang="en-US">
                <a:solidFill>
                  <a:srgbClr val="000000"/>
                </a:solidFill>
                <a:latin typeface="Arial"/>
                <a:cs typeface="Trebuchet MS" charset="0"/>
                <a:sym typeface="Trebuchet MS" charset="0"/>
              </a:rPr>
              <a:t>“</a:t>
            </a:r>
            <a:r>
              <a:rPr lang="en-US">
                <a:solidFill>
                  <a:srgbClr val="000000"/>
                </a:solidFill>
                <a:latin typeface="Trebuchet MS" charset="0"/>
                <a:cs typeface="Trebuchet MS" charset="0"/>
                <a:sym typeface="Trebuchet MS" charset="0"/>
              </a:rPr>
              <a:t>two heads are better than one.</a:t>
            </a:r>
            <a:r>
              <a:rPr lang="ja-JP" altLang="en-US">
                <a:solidFill>
                  <a:srgbClr val="000000"/>
                </a:solidFill>
                <a:latin typeface="Arial"/>
                <a:cs typeface="Trebuchet MS" charset="0"/>
                <a:sym typeface="Trebuchet MS" charset="0"/>
              </a:rPr>
              <a:t>”</a:t>
            </a:r>
            <a:r>
              <a:rPr lang="en-US">
                <a:solidFill>
                  <a:srgbClr val="000000"/>
                </a:solidFill>
                <a:latin typeface="Trebuchet MS" charset="0"/>
                <a:cs typeface="Trebuchet MS" charset="0"/>
                <a:sym typeface="Trebuchet MS" charset="0"/>
              </a:rPr>
              <a:t> This means that having two people thinking about the same problem is likely to produce a better solution than one working alone.</a:t>
            </a:r>
            <a:endParaRPr lang="en-US">
              <a:solidFill>
                <a:srgbClr val="000000"/>
              </a:solidFill>
              <a:latin typeface="Trebuchet MS" charset="0"/>
              <a:cs typeface="Lucida Grande" charset="0"/>
              <a:sym typeface="Trebuchet MS" charset="0"/>
            </a:endParaRPr>
          </a:p>
          <a:p>
            <a:pPr>
              <a:spcBef>
                <a:spcPts val="425"/>
              </a:spcBef>
            </a:pPr>
            <a:endParaRPr lang="en-US">
              <a:solidFill>
                <a:srgbClr val="000000"/>
              </a:solidFill>
              <a:latin typeface="Trebuchet MS" charset="0"/>
              <a:cs typeface="Lucida Grande" charset="0"/>
              <a:sym typeface="Trebuchet MS" charset="0"/>
            </a:endParaRPr>
          </a:p>
          <a:p>
            <a:pPr>
              <a:spcBef>
                <a:spcPts val="425"/>
              </a:spcBef>
            </a:pPr>
            <a:r>
              <a:rPr lang="en-US">
                <a:solidFill>
                  <a:srgbClr val="000000"/>
                </a:solidFill>
                <a:latin typeface="Trebuchet MS" charset="0"/>
                <a:cs typeface="Trebuchet MS" charset="0"/>
                <a:sym typeface="Trebuchet MS" charset="0"/>
              </a:rPr>
              <a:t>After all, if one of us is looking at the directions, and the other is putting the thing together, the odds are in our favor that the one looking at the directions and the pictures will notice that widget A is in slot B the wrong way AS IT HAPPENS.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1"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0882"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a:spcBef>
                <a:spcPts val="425"/>
              </a:spcBef>
              <a:buClr>
                <a:srgbClr val="000000"/>
              </a:buClr>
              <a:buFont typeface="Trebuchet MS" charset="0"/>
              <a:buChar char="•"/>
            </a:pPr>
            <a:r>
              <a:rPr lang="en-US">
                <a:solidFill>
                  <a:srgbClr val="000000"/>
                </a:solidFill>
                <a:latin typeface="Trebuchet MS" charset="0"/>
                <a:cs typeface="Trebuchet MS" charset="0"/>
                <a:sym typeface="Trebuchet MS" charset="0"/>
              </a:rPr>
              <a:t>Now let</a:t>
            </a:r>
            <a:r>
              <a:rPr lang="ja-JP" altLang="en-US">
                <a:solidFill>
                  <a:srgbClr val="000000"/>
                </a:solidFill>
                <a:latin typeface="Arial"/>
                <a:cs typeface="Trebuchet MS" charset="0"/>
                <a:sym typeface="Trebuchet MS" charset="0"/>
              </a:rPr>
              <a:t>’</a:t>
            </a:r>
            <a:r>
              <a:rPr lang="en-US">
                <a:solidFill>
                  <a:srgbClr val="000000"/>
                </a:solidFill>
                <a:latin typeface="Trebuchet MS" charset="0"/>
                <a:cs typeface="Trebuchet MS" charset="0"/>
                <a:sym typeface="Trebuchet MS" charset="0"/>
              </a:rPr>
              <a:t>s get back to faster.</a:t>
            </a:r>
            <a:endParaRPr lang="en-US">
              <a:solidFill>
                <a:srgbClr val="000000"/>
              </a:solidFill>
              <a:latin typeface="Trebuchet MS" charset="0"/>
              <a:cs typeface="Lucida Grande" charset="0"/>
              <a:sym typeface="Trebuchet MS" charset="0"/>
            </a:endParaRPr>
          </a:p>
          <a:p>
            <a:pPr>
              <a:spcBef>
                <a:spcPts val="425"/>
              </a:spcBef>
              <a:buClr>
                <a:srgbClr val="000000"/>
              </a:buClr>
              <a:buFont typeface="Trebuchet MS" charset="0"/>
              <a:buChar char="•"/>
            </a:pPr>
            <a:r>
              <a:rPr lang="en-US">
                <a:solidFill>
                  <a:srgbClr val="000000"/>
                </a:solidFill>
                <a:latin typeface="Trebuchet MS" charset="0"/>
                <a:cs typeface="Trebuchet MS" charset="0"/>
                <a:sym typeface="Trebuchet MS" charset="0"/>
              </a:rPr>
              <a:t>2 people doing the work of one?</a:t>
            </a:r>
            <a:endParaRPr lang="en-US">
              <a:solidFill>
                <a:srgbClr val="000000"/>
              </a:solidFill>
              <a:latin typeface="Trebuchet MS" charset="0"/>
              <a:cs typeface="Lucida Grande" charset="0"/>
              <a:sym typeface="Trebuchet MS" charset="0"/>
            </a:endParaRPr>
          </a:p>
          <a:p>
            <a:pPr>
              <a:spcBef>
                <a:spcPts val="425"/>
              </a:spcBef>
              <a:buClr>
                <a:srgbClr val="000000"/>
              </a:buClr>
              <a:buFont typeface="Trebuchet MS" charset="0"/>
              <a:buChar char="•"/>
            </a:pPr>
            <a:r>
              <a:rPr lang="en-US">
                <a:solidFill>
                  <a:srgbClr val="000000"/>
                </a:solidFill>
                <a:latin typeface="Trebuchet MS" charset="0"/>
                <a:cs typeface="Trebuchet MS" charset="0"/>
                <a:sym typeface="Trebuchet MS" charset="0"/>
              </a:rPr>
              <a:t>Cost me 2x as much?</a:t>
            </a:r>
            <a:endParaRPr lang="en-US">
              <a:solidFill>
                <a:srgbClr val="000000"/>
              </a:solidFill>
              <a:latin typeface="Trebuchet MS" charset="0"/>
              <a:cs typeface="Lucida Grande" charset="0"/>
              <a:sym typeface="Trebuchet MS" charset="0"/>
            </a:endParaRPr>
          </a:p>
          <a:p>
            <a:pPr>
              <a:spcBef>
                <a:spcPts val="425"/>
              </a:spcBef>
              <a:buClr>
                <a:srgbClr val="000000"/>
              </a:buClr>
              <a:buFont typeface="Trebuchet MS" charset="0"/>
              <a:buChar char="•"/>
            </a:pPr>
            <a:r>
              <a:rPr lang="en-US">
                <a:solidFill>
                  <a:srgbClr val="000000"/>
                </a:solidFill>
                <a:latin typeface="Trebuchet MS" charset="0"/>
                <a:cs typeface="Trebuchet MS" charset="0"/>
                <a:sym typeface="Trebuchet MS" charset="0"/>
              </a:rPr>
              <a:t>No to both.</a:t>
            </a:r>
            <a:endParaRPr lang="en-US">
              <a:solidFill>
                <a:srgbClr val="000000"/>
              </a:solidFill>
              <a:latin typeface="Trebuchet MS" charset="0"/>
              <a:cs typeface="Lucida Grande" charset="0"/>
              <a:sym typeface="Trebuchet MS" charset="0"/>
            </a:endParaRPr>
          </a:p>
          <a:p>
            <a:pPr>
              <a:spcBef>
                <a:spcPts val="425"/>
              </a:spcBef>
              <a:buClr>
                <a:srgbClr val="000000"/>
              </a:buClr>
              <a:buFont typeface="Trebuchet MS" charset="0"/>
              <a:buChar char="•"/>
            </a:pPr>
            <a:r>
              <a:rPr lang="en-US">
                <a:solidFill>
                  <a:srgbClr val="000000"/>
                </a:solidFill>
                <a:latin typeface="Trebuchet MS" charset="0"/>
                <a:cs typeface="Trebuchet MS" charset="0"/>
                <a:sym typeface="Trebuchet MS" charset="0"/>
              </a:rPr>
              <a:t>Let</a:t>
            </a:r>
            <a:r>
              <a:rPr lang="ja-JP" altLang="en-US">
                <a:solidFill>
                  <a:srgbClr val="000000"/>
                </a:solidFill>
                <a:latin typeface="Arial"/>
                <a:cs typeface="Trebuchet MS" charset="0"/>
                <a:sym typeface="Trebuchet MS" charset="0"/>
              </a:rPr>
              <a:t>’</a:t>
            </a:r>
            <a:r>
              <a:rPr lang="en-US">
                <a:solidFill>
                  <a:srgbClr val="000000"/>
                </a:solidFill>
                <a:latin typeface="Trebuchet MS" charset="0"/>
                <a:cs typeface="Trebuchet MS" charset="0"/>
                <a:sym typeface="Trebuchet MS" charset="0"/>
              </a:rPr>
              <a:t>s take a bigger, longer view of the challenge.</a:t>
            </a:r>
            <a:endParaRPr lang="en-US">
              <a:solidFill>
                <a:srgbClr val="000000"/>
              </a:solidFill>
              <a:latin typeface="Trebuchet MS" charset="0"/>
              <a:cs typeface="Lucida Grande" charset="0"/>
              <a:sym typeface="Trebuchet MS" charset="0"/>
            </a:endParaRPr>
          </a:p>
          <a:p>
            <a:pPr>
              <a:spcBef>
                <a:spcPts val="425"/>
              </a:spcBef>
            </a:pPr>
            <a:r>
              <a:rPr lang="en-US">
                <a:solidFill>
                  <a:srgbClr val="000000"/>
                </a:solidFill>
                <a:latin typeface="Trebuchet MS" charset="0"/>
                <a:cs typeface="Trebuchet MS" charset="0"/>
                <a:sym typeface="Trebuchet MS" charset="0"/>
              </a:rPr>
              <a:t>-----------------------------------------------------------------------------------------------------------------------</a:t>
            </a:r>
            <a:endParaRPr lang="en-US">
              <a:solidFill>
                <a:srgbClr val="000000"/>
              </a:solidFill>
              <a:latin typeface="Trebuchet MS" charset="0"/>
              <a:cs typeface="Lucida Grande" charset="0"/>
              <a:sym typeface="Trebuchet MS" charset="0"/>
            </a:endParaRPr>
          </a:p>
          <a:p>
            <a:pPr>
              <a:spcBef>
                <a:spcPts val="425"/>
              </a:spcBef>
            </a:pPr>
            <a:endParaRPr lang="en-US">
              <a:solidFill>
                <a:srgbClr val="000000"/>
              </a:solidFill>
              <a:latin typeface="Trebuchet MS" charset="0"/>
              <a:cs typeface="Lucida Grande" charset="0"/>
              <a:sym typeface="Trebuchet MS" charset="0"/>
            </a:endParaRPr>
          </a:p>
          <a:p>
            <a:pPr>
              <a:spcBef>
                <a:spcPts val="425"/>
              </a:spcBef>
            </a:pPr>
            <a:r>
              <a:rPr lang="en-US">
                <a:solidFill>
                  <a:srgbClr val="000000"/>
                </a:solidFill>
                <a:latin typeface="Trebuchet MS" charset="0"/>
                <a:cs typeface="Trebuchet MS" charset="0"/>
                <a:sym typeface="Trebuchet MS" charset="0"/>
              </a:rPr>
              <a:t>We hear repeatedly </a:t>
            </a:r>
            <a:r>
              <a:rPr lang="ja-JP" altLang="en-US">
                <a:solidFill>
                  <a:srgbClr val="000000"/>
                </a:solidFill>
                <a:latin typeface="Arial"/>
                <a:cs typeface="Trebuchet MS" charset="0"/>
                <a:sym typeface="Trebuchet MS" charset="0"/>
              </a:rPr>
              <a:t>“</a:t>
            </a:r>
            <a:r>
              <a:rPr lang="en-US">
                <a:solidFill>
                  <a:srgbClr val="000000"/>
                </a:solidFill>
                <a:latin typeface="Trebuchet MS" charset="0"/>
                <a:cs typeface="Trebuchet MS" charset="0"/>
                <a:sym typeface="Trebuchet MS" charset="0"/>
              </a:rPr>
              <a:t>but doesn</a:t>
            </a:r>
            <a:r>
              <a:rPr lang="ja-JP" altLang="en-US">
                <a:solidFill>
                  <a:srgbClr val="000000"/>
                </a:solidFill>
                <a:latin typeface="Arial"/>
                <a:cs typeface="Trebuchet MS" charset="0"/>
                <a:sym typeface="Trebuchet MS" charset="0"/>
              </a:rPr>
              <a:t>’</a:t>
            </a:r>
            <a:r>
              <a:rPr lang="en-US">
                <a:solidFill>
                  <a:srgbClr val="000000"/>
                </a:solidFill>
                <a:latin typeface="Trebuchet MS" charset="0"/>
                <a:cs typeface="Trebuchet MS" charset="0"/>
                <a:sym typeface="Trebuchet MS" charset="0"/>
              </a:rPr>
              <a:t>t that mean that I have two people doing the work of one? Doesn</a:t>
            </a:r>
            <a:r>
              <a:rPr lang="ja-JP" altLang="en-US">
                <a:solidFill>
                  <a:srgbClr val="000000"/>
                </a:solidFill>
                <a:latin typeface="Arial"/>
                <a:cs typeface="Trebuchet MS" charset="0"/>
                <a:sym typeface="Trebuchet MS" charset="0"/>
              </a:rPr>
              <a:t>’</a:t>
            </a:r>
            <a:r>
              <a:rPr lang="en-US">
                <a:solidFill>
                  <a:srgbClr val="000000"/>
                </a:solidFill>
                <a:latin typeface="Trebuchet MS" charset="0"/>
                <a:cs typeface="Trebuchet MS" charset="0"/>
                <a:sym typeface="Trebuchet MS" charset="0"/>
              </a:rPr>
              <a:t>t</a:t>
            </a:r>
            <a:r>
              <a:rPr lang="ja-JP" altLang="en-US">
                <a:solidFill>
                  <a:srgbClr val="000000"/>
                </a:solidFill>
                <a:latin typeface="Arial"/>
                <a:cs typeface="Trebuchet MS" charset="0"/>
                <a:sym typeface="Trebuchet MS" charset="0"/>
              </a:rPr>
              <a:t>’</a:t>
            </a:r>
            <a:r>
              <a:rPr lang="en-US">
                <a:solidFill>
                  <a:srgbClr val="000000"/>
                </a:solidFill>
                <a:latin typeface="Trebuchet MS" charset="0"/>
                <a:cs typeface="Trebuchet MS" charset="0"/>
                <a:sym typeface="Trebuchet MS" charset="0"/>
              </a:rPr>
              <a:t> that mean that it will cost me twice as much, or take twice as long, to get the same thing done?</a:t>
            </a:r>
            <a:r>
              <a:rPr lang="ja-JP" altLang="en-US">
                <a:solidFill>
                  <a:srgbClr val="000000"/>
                </a:solidFill>
                <a:latin typeface="Arial"/>
                <a:cs typeface="Trebuchet MS" charset="0"/>
                <a:sym typeface="Trebuchet MS" charset="0"/>
              </a:rPr>
              <a:t>”</a:t>
            </a:r>
            <a:endParaRPr lang="en-US">
              <a:solidFill>
                <a:srgbClr val="000000"/>
              </a:solidFill>
              <a:latin typeface="Trebuchet MS" charset="0"/>
              <a:cs typeface="Lucida Grande" charset="0"/>
              <a:sym typeface="Trebuchet MS" charset="0"/>
            </a:endParaRPr>
          </a:p>
          <a:p>
            <a:pPr>
              <a:spcBef>
                <a:spcPts val="425"/>
              </a:spcBef>
            </a:pPr>
            <a:endParaRPr lang="en-US">
              <a:solidFill>
                <a:srgbClr val="000000"/>
              </a:solidFill>
              <a:latin typeface="Trebuchet MS" charset="0"/>
              <a:cs typeface="Lucida Grande" charset="0"/>
              <a:sym typeface="Trebuchet MS" charset="0"/>
            </a:endParaRPr>
          </a:p>
          <a:p>
            <a:pPr>
              <a:spcBef>
                <a:spcPts val="425"/>
              </a:spcBef>
            </a:pPr>
            <a:r>
              <a:rPr lang="en-US">
                <a:solidFill>
                  <a:srgbClr val="000000"/>
                </a:solidFill>
                <a:latin typeface="Trebuchet MS" charset="0"/>
                <a:cs typeface="Trebuchet MS" charset="0"/>
                <a:sym typeface="Trebuchet MS" charset="0"/>
              </a:rPr>
              <a:t>There are two answers to that, and both of them are </a:t>
            </a:r>
            <a:r>
              <a:rPr lang="ja-JP" altLang="en-US">
                <a:solidFill>
                  <a:srgbClr val="000000"/>
                </a:solidFill>
                <a:latin typeface="Arial"/>
                <a:cs typeface="Trebuchet MS" charset="0"/>
                <a:sym typeface="Trebuchet MS" charset="0"/>
              </a:rPr>
              <a:t>“</a:t>
            </a:r>
            <a:r>
              <a:rPr lang="en-US">
                <a:solidFill>
                  <a:srgbClr val="000000"/>
                </a:solidFill>
                <a:latin typeface="Trebuchet MS" charset="0"/>
                <a:cs typeface="Trebuchet MS" charset="0"/>
                <a:sym typeface="Trebuchet MS" charset="0"/>
              </a:rPr>
              <a:t>no</a:t>
            </a:r>
            <a:r>
              <a:rPr lang="ja-JP" altLang="en-US">
                <a:solidFill>
                  <a:srgbClr val="000000"/>
                </a:solidFill>
                <a:latin typeface="Arial"/>
                <a:cs typeface="Trebuchet MS" charset="0"/>
                <a:sym typeface="Trebuchet MS" charset="0"/>
              </a:rPr>
              <a:t>”</a:t>
            </a:r>
            <a:r>
              <a:rPr lang="en-US">
                <a:solidFill>
                  <a:srgbClr val="000000"/>
                </a:solidFill>
                <a:latin typeface="Trebuchet MS" charset="0"/>
                <a:cs typeface="Trebuchet MS" charset="0"/>
                <a:sym typeface="Trebuchet MS" charset="0"/>
              </a:rPr>
              <a:t>.</a:t>
            </a:r>
            <a:endParaRPr lang="en-US">
              <a:solidFill>
                <a:srgbClr val="000000"/>
              </a:solidFill>
              <a:latin typeface="Trebuchet MS" charset="0"/>
              <a:cs typeface="Lucida Grande" charset="0"/>
              <a:sym typeface="Trebuchet MS" charset="0"/>
            </a:endParaRPr>
          </a:p>
          <a:p>
            <a:pPr>
              <a:spcBef>
                <a:spcPts val="425"/>
              </a:spcBef>
            </a:pPr>
            <a:endParaRPr lang="en-US">
              <a:solidFill>
                <a:srgbClr val="000000"/>
              </a:solidFill>
              <a:latin typeface="Trebuchet MS" charset="0"/>
              <a:cs typeface="Lucida Grande" charset="0"/>
              <a:sym typeface="Trebuchet MS" charset="0"/>
            </a:endParaRPr>
          </a:p>
          <a:p>
            <a:pPr>
              <a:spcBef>
                <a:spcPts val="425"/>
              </a:spcBef>
            </a:pPr>
            <a:r>
              <a:rPr lang="en-US">
                <a:solidFill>
                  <a:srgbClr val="000000"/>
                </a:solidFill>
                <a:latin typeface="Trebuchet MS" charset="0"/>
                <a:cs typeface="Trebuchet MS" charset="0"/>
                <a:sym typeface="Trebuchet MS" charset="0"/>
              </a:rPr>
              <a:t>In order to understand the answer, you have to take a bigger and longer view of the challenge.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2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2930"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pPr>
              <a:lnSpc>
                <a:spcPct val="90000"/>
              </a:lnSpc>
              <a:spcBef>
                <a:spcPts val="425"/>
              </a:spcBef>
              <a:buClr>
                <a:srgbClr val="000000"/>
              </a:buClr>
              <a:buFont typeface="Trebuchet MS" charset="0"/>
              <a:buChar char="•"/>
            </a:pPr>
            <a:r>
              <a:rPr lang="en-US" sz="1000">
                <a:solidFill>
                  <a:srgbClr val="000000"/>
                </a:solidFill>
                <a:latin typeface="Trebuchet MS" charset="0"/>
                <a:cs typeface="Trebuchet MS" charset="0"/>
                <a:sym typeface="Trebuchet MS" charset="0"/>
              </a:rPr>
              <a:t>It drives around the point when you find the defect.</a:t>
            </a:r>
            <a:endParaRPr lang="en-US" sz="1000">
              <a:solidFill>
                <a:srgbClr val="000000"/>
              </a:solidFill>
              <a:latin typeface="Trebuchet MS" charset="0"/>
              <a:cs typeface="Lucida Grande" charset="0"/>
              <a:sym typeface="Trebuchet MS" charset="0"/>
            </a:endParaRPr>
          </a:p>
          <a:p>
            <a:pPr>
              <a:lnSpc>
                <a:spcPct val="90000"/>
              </a:lnSpc>
              <a:spcBef>
                <a:spcPts val="425"/>
              </a:spcBef>
              <a:buClr>
                <a:srgbClr val="000000"/>
              </a:buClr>
              <a:buFont typeface="Trebuchet MS" charset="0"/>
              <a:buChar char="•"/>
            </a:pPr>
            <a:r>
              <a:rPr lang="en-US" sz="1000">
                <a:solidFill>
                  <a:srgbClr val="000000"/>
                </a:solidFill>
                <a:latin typeface="Trebuchet MS" charset="0"/>
                <a:cs typeface="Trebuchet MS" charset="0"/>
                <a:sym typeface="Trebuchet MS" charset="0"/>
              </a:rPr>
              <a:t>If found after, I have to:</a:t>
            </a:r>
            <a:endParaRPr lang="en-US" sz="1000">
              <a:solidFill>
                <a:srgbClr val="000000"/>
              </a:solidFill>
              <a:latin typeface="Trebuchet MS" charset="0"/>
              <a:cs typeface="Lucida Grande" charset="0"/>
              <a:sym typeface="Trebuchet MS" charset="0"/>
            </a:endParaRPr>
          </a:p>
          <a:p>
            <a:pPr>
              <a:lnSpc>
                <a:spcPct val="90000"/>
              </a:lnSpc>
              <a:spcBef>
                <a:spcPts val="425"/>
              </a:spcBef>
              <a:buClr>
                <a:srgbClr val="000000"/>
              </a:buClr>
              <a:buFont typeface="Trebuchet MS" charset="0"/>
              <a:buChar char="•"/>
            </a:pPr>
            <a:r>
              <a:rPr lang="en-US" sz="1000">
                <a:solidFill>
                  <a:srgbClr val="000000"/>
                </a:solidFill>
                <a:latin typeface="Trebuchet MS" charset="0"/>
                <a:cs typeface="Trebuchet MS" charset="0"/>
                <a:sym typeface="Trebuchet MS" charset="0"/>
              </a:rPr>
              <a:t>Undo what I</a:t>
            </a:r>
            <a:r>
              <a:rPr lang="ja-JP" altLang="en-US" sz="1000">
                <a:solidFill>
                  <a:srgbClr val="000000"/>
                </a:solidFill>
                <a:latin typeface="Arial"/>
                <a:cs typeface="Trebuchet MS" charset="0"/>
                <a:sym typeface="Trebuchet MS" charset="0"/>
              </a:rPr>
              <a:t>’</a:t>
            </a:r>
            <a:r>
              <a:rPr lang="en-US" sz="1000">
                <a:solidFill>
                  <a:srgbClr val="000000"/>
                </a:solidFill>
                <a:latin typeface="Trebuchet MS" charset="0"/>
                <a:cs typeface="Trebuchet MS" charset="0"/>
                <a:sym typeface="Trebuchet MS" charset="0"/>
              </a:rPr>
              <a:t>ve done</a:t>
            </a:r>
            <a:endParaRPr lang="en-US" sz="1000">
              <a:solidFill>
                <a:srgbClr val="000000"/>
              </a:solidFill>
              <a:latin typeface="Trebuchet MS" charset="0"/>
              <a:cs typeface="Lucida Grande" charset="0"/>
              <a:sym typeface="Trebuchet MS" charset="0"/>
            </a:endParaRPr>
          </a:p>
          <a:p>
            <a:pPr>
              <a:lnSpc>
                <a:spcPct val="90000"/>
              </a:lnSpc>
              <a:spcBef>
                <a:spcPts val="425"/>
              </a:spcBef>
              <a:buClr>
                <a:srgbClr val="000000"/>
              </a:buClr>
              <a:buFont typeface="Trebuchet MS" charset="0"/>
              <a:buChar char="•"/>
            </a:pPr>
            <a:r>
              <a:rPr lang="en-US" sz="1000">
                <a:solidFill>
                  <a:srgbClr val="000000"/>
                </a:solidFill>
                <a:latin typeface="Trebuchet MS" charset="0"/>
                <a:cs typeface="Trebuchet MS" charset="0"/>
                <a:sym typeface="Trebuchet MS" charset="0"/>
              </a:rPr>
              <a:t>Redo it</a:t>
            </a:r>
            <a:endParaRPr lang="en-US" sz="1000">
              <a:solidFill>
                <a:srgbClr val="000000"/>
              </a:solidFill>
              <a:latin typeface="Trebuchet MS" charset="0"/>
              <a:cs typeface="Lucida Grande" charset="0"/>
              <a:sym typeface="Trebuchet MS" charset="0"/>
            </a:endParaRPr>
          </a:p>
          <a:p>
            <a:pPr>
              <a:lnSpc>
                <a:spcPct val="90000"/>
              </a:lnSpc>
              <a:spcBef>
                <a:spcPts val="425"/>
              </a:spcBef>
              <a:buClr>
                <a:srgbClr val="000000"/>
              </a:buClr>
              <a:buFont typeface="Trebuchet MS" charset="0"/>
              <a:buChar char="•"/>
            </a:pPr>
            <a:r>
              <a:rPr lang="en-US" sz="1000">
                <a:solidFill>
                  <a:srgbClr val="000000"/>
                </a:solidFill>
                <a:latin typeface="Trebuchet MS" charset="0"/>
                <a:cs typeface="Trebuchet MS" charset="0"/>
                <a:sym typeface="Trebuchet MS" charset="0"/>
              </a:rPr>
              <a:t>Double checking other widgets</a:t>
            </a:r>
            <a:endParaRPr lang="en-US" sz="1000">
              <a:solidFill>
                <a:srgbClr val="000000"/>
              </a:solidFill>
              <a:latin typeface="Trebuchet MS" charset="0"/>
              <a:cs typeface="Lucida Grande" charset="0"/>
              <a:sym typeface="Trebuchet MS" charset="0"/>
            </a:endParaRPr>
          </a:p>
          <a:p>
            <a:pPr>
              <a:lnSpc>
                <a:spcPct val="90000"/>
              </a:lnSpc>
              <a:spcBef>
                <a:spcPts val="425"/>
              </a:spcBef>
              <a:buClr>
                <a:srgbClr val="000000"/>
              </a:buClr>
              <a:buFont typeface="Trebuchet MS" charset="0"/>
              <a:buChar char="•"/>
            </a:pPr>
            <a:r>
              <a:rPr lang="en-US" sz="1000">
                <a:solidFill>
                  <a:srgbClr val="000000"/>
                </a:solidFill>
                <a:latin typeface="Trebuchet MS" charset="0"/>
                <a:cs typeface="Trebuchet MS" charset="0"/>
                <a:sym typeface="Trebuchet MS" charset="0"/>
              </a:rPr>
              <a:t>You could say that the one defect took 3 x the time and money</a:t>
            </a:r>
            <a:endParaRPr lang="en-US" sz="1000">
              <a:solidFill>
                <a:srgbClr val="000000"/>
              </a:solidFill>
              <a:latin typeface="Trebuchet MS" charset="0"/>
              <a:cs typeface="Lucida Grande" charset="0"/>
              <a:sym typeface="Trebuchet MS" charset="0"/>
            </a:endParaRPr>
          </a:p>
          <a:p>
            <a:pPr>
              <a:lnSpc>
                <a:spcPct val="90000"/>
              </a:lnSpc>
              <a:spcBef>
                <a:spcPts val="425"/>
              </a:spcBef>
            </a:pPr>
            <a:r>
              <a:rPr lang="en-US" sz="1000">
                <a:solidFill>
                  <a:srgbClr val="000000"/>
                </a:solidFill>
                <a:latin typeface="Trebuchet MS" charset="0"/>
                <a:cs typeface="Trebuchet MS" charset="0"/>
                <a:sym typeface="Trebuchet MS" charset="0"/>
              </a:rPr>
              <a:t>Now for the longer view.</a:t>
            </a:r>
            <a:endParaRPr lang="en-US" sz="1000">
              <a:solidFill>
                <a:srgbClr val="000000"/>
              </a:solidFill>
              <a:latin typeface="Trebuchet MS" charset="0"/>
              <a:cs typeface="Lucida Grande" charset="0"/>
              <a:sym typeface="Trebuchet MS" charset="0"/>
            </a:endParaRPr>
          </a:p>
          <a:p>
            <a:pPr>
              <a:lnSpc>
                <a:spcPct val="90000"/>
              </a:lnSpc>
              <a:spcBef>
                <a:spcPts val="425"/>
              </a:spcBef>
              <a:buClr>
                <a:srgbClr val="000000"/>
              </a:buClr>
              <a:buFont typeface="Trebuchet MS" charset="0"/>
              <a:buChar char="•"/>
            </a:pPr>
            <a:r>
              <a:rPr lang="en-US" sz="1000">
                <a:solidFill>
                  <a:srgbClr val="000000"/>
                </a:solidFill>
                <a:latin typeface="Trebuchet MS" charset="0"/>
                <a:cs typeface="Trebuchet MS" charset="0"/>
                <a:sym typeface="Trebuchet MS" charset="0"/>
              </a:rPr>
              <a:t>If I leave widget A backwards, then</a:t>
            </a:r>
            <a:endParaRPr lang="en-US" sz="1000">
              <a:solidFill>
                <a:srgbClr val="000000"/>
              </a:solidFill>
              <a:latin typeface="Trebuchet MS" charset="0"/>
              <a:cs typeface="Lucida Grande" charset="0"/>
              <a:sym typeface="Trebuchet MS" charset="0"/>
            </a:endParaRPr>
          </a:p>
          <a:p>
            <a:pPr>
              <a:lnSpc>
                <a:spcPct val="90000"/>
              </a:lnSpc>
              <a:spcBef>
                <a:spcPts val="425"/>
              </a:spcBef>
              <a:buClr>
                <a:srgbClr val="000000"/>
              </a:buClr>
              <a:buFont typeface="Trebuchet MS" charset="0"/>
              <a:buChar char="•"/>
            </a:pPr>
            <a:r>
              <a:rPr lang="en-US" sz="1000">
                <a:solidFill>
                  <a:srgbClr val="000000"/>
                </a:solidFill>
                <a:latin typeface="Trebuchet MS" charset="0"/>
                <a:cs typeface="Trebuchet MS" charset="0"/>
                <a:sym typeface="Trebuchet MS" charset="0"/>
              </a:rPr>
              <a:t>Slowly over time there is wear on widget A </a:t>
            </a:r>
            <a:endParaRPr lang="en-US" sz="1000">
              <a:solidFill>
                <a:srgbClr val="000000"/>
              </a:solidFill>
              <a:latin typeface="Trebuchet MS" charset="0"/>
              <a:cs typeface="Lucida Grande" charset="0"/>
              <a:sym typeface="Trebuchet MS" charset="0"/>
            </a:endParaRPr>
          </a:p>
          <a:p>
            <a:pPr>
              <a:lnSpc>
                <a:spcPct val="90000"/>
              </a:lnSpc>
              <a:spcBef>
                <a:spcPts val="425"/>
              </a:spcBef>
              <a:buClr>
                <a:srgbClr val="000000"/>
              </a:buClr>
              <a:buFont typeface="Trebuchet MS" charset="0"/>
              <a:buChar char="•"/>
            </a:pPr>
            <a:r>
              <a:rPr lang="en-US" sz="1000">
                <a:solidFill>
                  <a:srgbClr val="000000"/>
                </a:solidFill>
                <a:latin typeface="Trebuchet MS" charset="0"/>
                <a:cs typeface="Trebuchet MS" charset="0"/>
                <a:sym typeface="Trebuchet MS" charset="0"/>
              </a:rPr>
              <a:t>It has to be replaced</a:t>
            </a:r>
            <a:endParaRPr lang="en-US" sz="1000">
              <a:solidFill>
                <a:srgbClr val="000000"/>
              </a:solidFill>
              <a:latin typeface="Trebuchet MS" charset="0"/>
              <a:cs typeface="Lucida Grande" charset="0"/>
              <a:sym typeface="Trebuchet MS" charset="0"/>
            </a:endParaRPr>
          </a:p>
          <a:p>
            <a:pPr>
              <a:lnSpc>
                <a:spcPct val="90000"/>
              </a:lnSpc>
              <a:spcBef>
                <a:spcPts val="425"/>
              </a:spcBef>
              <a:buClr>
                <a:srgbClr val="000000"/>
              </a:buClr>
              <a:buFont typeface="Trebuchet MS" charset="0"/>
              <a:buChar char="•"/>
            </a:pPr>
            <a:r>
              <a:rPr lang="en-US" sz="1000">
                <a:solidFill>
                  <a:srgbClr val="000000"/>
                </a:solidFill>
                <a:latin typeface="Trebuchet MS" charset="0"/>
                <a:cs typeface="Trebuchet MS" charset="0"/>
                <a:sym typeface="Trebuchet MS" charset="0"/>
              </a:rPr>
              <a:t>Now I have to find the problem</a:t>
            </a:r>
            <a:endParaRPr lang="en-US" sz="1000">
              <a:solidFill>
                <a:srgbClr val="000000"/>
              </a:solidFill>
              <a:latin typeface="Trebuchet MS" charset="0"/>
              <a:cs typeface="Lucida Grande" charset="0"/>
              <a:sym typeface="Trebuchet MS" charset="0"/>
            </a:endParaRPr>
          </a:p>
          <a:p>
            <a:pPr>
              <a:lnSpc>
                <a:spcPct val="90000"/>
              </a:lnSpc>
              <a:spcBef>
                <a:spcPts val="425"/>
              </a:spcBef>
              <a:buClr>
                <a:srgbClr val="000000"/>
              </a:buClr>
              <a:buFont typeface="Trebuchet MS" charset="0"/>
              <a:buChar char="•"/>
            </a:pPr>
            <a:r>
              <a:rPr lang="en-US" sz="1000">
                <a:solidFill>
                  <a:srgbClr val="000000"/>
                </a:solidFill>
                <a:latin typeface="Trebuchet MS" charset="0"/>
                <a:cs typeface="Trebuchet MS" charset="0"/>
                <a:sym typeface="Trebuchet MS" charset="0"/>
              </a:rPr>
              <a:t>Undo what I</a:t>
            </a:r>
            <a:r>
              <a:rPr lang="ja-JP" altLang="en-US" sz="1000">
                <a:solidFill>
                  <a:srgbClr val="000000"/>
                </a:solidFill>
                <a:latin typeface="Arial"/>
                <a:cs typeface="Trebuchet MS" charset="0"/>
                <a:sym typeface="Trebuchet MS" charset="0"/>
              </a:rPr>
              <a:t>’</a:t>
            </a:r>
            <a:r>
              <a:rPr lang="en-US" sz="1000">
                <a:solidFill>
                  <a:srgbClr val="000000"/>
                </a:solidFill>
                <a:latin typeface="Trebuchet MS" charset="0"/>
                <a:cs typeface="Trebuchet MS" charset="0"/>
                <a:sym typeface="Trebuchet MS" charset="0"/>
              </a:rPr>
              <a:t>ve done</a:t>
            </a:r>
            <a:endParaRPr lang="en-US" sz="1000">
              <a:solidFill>
                <a:srgbClr val="000000"/>
              </a:solidFill>
              <a:latin typeface="Trebuchet MS" charset="0"/>
              <a:cs typeface="Lucida Grande" charset="0"/>
              <a:sym typeface="Trebuchet MS" charset="0"/>
            </a:endParaRPr>
          </a:p>
          <a:p>
            <a:pPr>
              <a:lnSpc>
                <a:spcPct val="90000"/>
              </a:lnSpc>
              <a:spcBef>
                <a:spcPts val="425"/>
              </a:spcBef>
              <a:buClr>
                <a:srgbClr val="000000"/>
              </a:buClr>
              <a:buFont typeface="Trebuchet MS" charset="0"/>
              <a:buChar char="•"/>
            </a:pPr>
            <a:r>
              <a:rPr lang="en-US" sz="1000">
                <a:solidFill>
                  <a:srgbClr val="000000"/>
                </a:solidFill>
                <a:latin typeface="Trebuchet MS" charset="0"/>
                <a:cs typeface="Trebuchet MS" charset="0"/>
                <a:sym typeface="Trebuchet MS" charset="0"/>
              </a:rPr>
              <a:t>Redo it</a:t>
            </a:r>
            <a:endParaRPr lang="en-US" sz="1000">
              <a:solidFill>
                <a:srgbClr val="000000"/>
              </a:solidFill>
              <a:latin typeface="Trebuchet MS" charset="0"/>
              <a:cs typeface="Lucida Grande" charset="0"/>
              <a:sym typeface="Trebuchet MS" charset="0"/>
            </a:endParaRPr>
          </a:p>
          <a:p>
            <a:pPr>
              <a:lnSpc>
                <a:spcPct val="90000"/>
              </a:lnSpc>
              <a:spcBef>
                <a:spcPts val="425"/>
              </a:spcBef>
              <a:buClr>
                <a:srgbClr val="000000"/>
              </a:buClr>
              <a:buFont typeface="Trebuchet MS" charset="0"/>
              <a:buChar char="•"/>
            </a:pPr>
            <a:r>
              <a:rPr lang="en-US" sz="1000">
                <a:solidFill>
                  <a:srgbClr val="000000"/>
                </a:solidFill>
                <a:latin typeface="Trebuchet MS" charset="0"/>
                <a:cs typeface="Trebuchet MS" charset="0"/>
                <a:sym typeface="Trebuchet MS" charset="0"/>
              </a:rPr>
              <a:t>Double checking other widgets</a:t>
            </a:r>
            <a:endParaRPr lang="en-US" sz="1000">
              <a:solidFill>
                <a:srgbClr val="000000"/>
              </a:solidFill>
              <a:latin typeface="Trebuchet MS" charset="0"/>
              <a:cs typeface="Lucida Grande" charset="0"/>
              <a:sym typeface="Trebuchet MS" charset="0"/>
            </a:endParaRPr>
          </a:p>
          <a:p>
            <a:pPr>
              <a:lnSpc>
                <a:spcPct val="90000"/>
              </a:lnSpc>
              <a:spcBef>
                <a:spcPts val="425"/>
              </a:spcBef>
            </a:pPr>
            <a:endParaRPr lang="en-US" sz="1000">
              <a:solidFill>
                <a:srgbClr val="000000"/>
              </a:solidFill>
              <a:latin typeface="Trebuchet MS" charset="0"/>
              <a:cs typeface="Lucida Grande" charset="0"/>
              <a:sym typeface="Trebuchet MS" charset="0"/>
            </a:endParaRPr>
          </a:p>
          <a:p>
            <a:pPr>
              <a:lnSpc>
                <a:spcPct val="90000"/>
              </a:lnSpc>
              <a:spcBef>
                <a:spcPts val="425"/>
              </a:spcBef>
            </a:pPr>
            <a:endParaRPr lang="en-US" sz="1000">
              <a:solidFill>
                <a:srgbClr val="000000"/>
              </a:solidFill>
              <a:latin typeface="Trebuchet MS" charset="0"/>
              <a:cs typeface="Lucida Grande" charset="0"/>
              <a:sym typeface="Trebuchet MS" charset="0"/>
            </a:endParaRPr>
          </a:p>
          <a:p>
            <a:pPr>
              <a:lnSpc>
                <a:spcPct val="90000"/>
              </a:lnSpc>
              <a:spcBef>
                <a:spcPts val="425"/>
              </a:spcBef>
            </a:pPr>
            <a:r>
              <a:rPr lang="en-US" sz="1000">
                <a:solidFill>
                  <a:srgbClr val="000000"/>
                </a:solidFill>
                <a:latin typeface="Trebuchet MS" charset="0"/>
                <a:cs typeface="Trebuchet MS" charset="0"/>
                <a:sym typeface="Trebuchet MS" charset="0"/>
              </a:rPr>
              <a:t>Let</a:t>
            </a:r>
            <a:r>
              <a:rPr lang="ja-JP" altLang="en-US" sz="1000">
                <a:solidFill>
                  <a:srgbClr val="000000"/>
                </a:solidFill>
                <a:latin typeface="Arial"/>
                <a:cs typeface="Trebuchet MS" charset="0"/>
                <a:sym typeface="Trebuchet MS" charset="0"/>
              </a:rPr>
              <a:t>’</a:t>
            </a:r>
            <a:r>
              <a:rPr lang="en-US" sz="1000">
                <a:solidFill>
                  <a:srgbClr val="000000"/>
                </a:solidFill>
                <a:latin typeface="Trebuchet MS" charset="0"/>
                <a:cs typeface="Trebuchet MS" charset="0"/>
                <a:sym typeface="Trebuchet MS" charset="0"/>
              </a:rPr>
              <a:t>s get back to putting widget A the wrong way in slot B. In that case, I have to undo all the work I</a:t>
            </a:r>
            <a:r>
              <a:rPr lang="ja-JP" altLang="en-US" sz="1000">
                <a:solidFill>
                  <a:srgbClr val="000000"/>
                </a:solidFill>
                <a:latin typeface="Arial"/>
                <a:cs typeface="Trebuchet MS" charset="0"/>
                <a:sym typeface="Trebuchet MS" charset="0"/>
              </a:rPr>
              <a:t>’</a:t>
            </a:r>
            <a:r>
              <a:rPr lang="en-US" sz="1000">
                <a:solidFill>
                  <a:srgbClr val="000000"/>
                </a:solidFill>
                <a:latin typeface="Trebuchet MS" charset="0"/>
                <a:cs typeface="Trebuchet MS" charset="0"/>
                <a:sym typeface="Trebuchet MS" charset="0"/>
              </a:rPr>
              <a:t>ve done from the time I put widget A into slot B, right? Then I have to redo all the work I</a:t>
            </a:r>
            <a:r>
              <a:rPr lang="ja-JP" altLang="en-US" sz="1000">
                <a:solidFill>
                  <a:srgbClr val="000000"/>
                </a:solidFill>
                <a:latin typeface="Arial"/>
                <a:cs typeface="Trebuchet MS" charset="0"/>
                <a:sym typeface="Trebuchet MS" charset="0"/>
              </a:rPr>
              <a:t>’</a:t>
            </a:r>
            <a:r>
              <a:rPr lang="en-US" sz="1000">
                <a:solidFill>
                  <a:srgbClr val="000000"/>
                </a:solidFill>
                <a:latin typeface="Trebuchet MS" charset="0"/>
                <a:cs typeface="Trebuchet MS" charset="0"/>
                <a:sym typeface="Trebuchet MS" charset="0"/>
              </a:rPr>
              <a:t>ve done since then, double-checking my work to make sure I</a:t>
            </a:r>
            <a:r>
              <a:rPr lang="ja-JP" altLang="en-US" sz="1000">
                <a:solidFill>
                  <a:srgbClr val="000000"/>
                </a:solidFill>
                <a:latin typeface="Arial"/>
                <a:cs typeface="Trebuchet MS" charset="0"/>
                <a:sym typeface="Trebuchet MS" charset="0"/>
              </a:rPr>
              <a:t>’</a:t>
            </a:r>
            <a:r>
              <a:rPr lang="en-US" sz="1000">
                <a:solidFill>
                  <a:srgbClr val="000000"/>
                </a:solidFill>
                <a:latin typeface="Trebuchet MS" charset="0"/>
                <a:cs typeface="Trebuchet MS" charset="0"/>
                <a:sym typeface="Trebuchet MS" charset="0"/>
              </a:rPr>
              <a:t>m not putting any other widgets in backwards. That means that one single, solitary defect caused me to spend THREE TIMES the time and money to get the same job done.  What if I</a:t>
            </a:r>
            <a:r>
              <a:rPr lang="ja-JP" altLang="en-US" sz="1000">
                <a:solidFill>
                  <a:srgbClr val="000000"/>
                </a:solidFill>
                <a:latin typeface="Arial"/>
                <a:cs typeface="Trebuchet MS" charset="0"/>
                <a:sym typeface="Trebuchet MS" charset="0"/>
              </a:rPr>
              <a:t>’</a:t>
            </a:r>
            <a:r>
              <a:rPr lang="en-US" sz="1000">
                <a:solidFill>
                  <a:srgbClr val="000000"/>
                </a:solidFill>
                <a:latin typeface="Trebuchet MS" charset="0"/>
                <a:cs typeface="Trebuchet MS" charset="0"/>
                <a:sym typeface="Trebuchet MS" charset="0"/>
              </a:rPr>
              <a:t>d caught that defect earlier?  Then my cost might be 10% over, not 200% over.</a:t>
            </a:r>
            <a:endParaRPr lang="en-US" sz="1000">
              <a:solidFill>
                <a:srgbClr val="000000"/>
              </a:solidFill>
              <a:latin typeface="Trebuchet MS" charset="0"/>
              <a:cs typeface="Lucida Grande" charset="0"/>
              <a:sym typeface="Trebuchet MS" charset="0"/>
            </a:endParaRPr>
          </a:p>
          <a:p>
            <a:pPr>
              <a:lnSpc>
                <a:spcPct val="90000"/>
              </a:lnSpc>
              <a:spcBef>
                <a:spcPts val="425"/>
              </a:spcBef>
            </a:pPr>
            <a:endParaRPr lang="en-US" sz="1000">
              <a:solidFill>
                <a:srgbClr val="000000"/>
              </a:solidFill>
              <a:latin typeface="Trebuchet MS" charset="0"/>
              <a:cs typeface="Lucida Grande" charset="0"/>
              <a:sym typeface="Trebuchet MS" charset="0"/>
            </a:endParaRPr>
          </a:p>
          <a:p>
            <a:pPr>
              <a:lnSpc>
                <a:spcPct val="90000"/>
              </a:lnSpc>
              <a:spcBef>
                <a:spcPts val="425"/>
              </a:spcBef>
            </a:pPr>
            <a:r>
              <a:rPr lang="en-US" sz="1000">
                <a:solidFill>
                  <a:srgbClr val="000000"/>
                </a:solidFill>
                <a:latin typeface="Trebuchet MS" charset="0"/>
                <a:cs typeface="Trebuchet MS" charset="0"/>
                <a:sym typeface="Trebuchet MS" charset="0"/>
              </a:rPr>
              <a:t>Okay – that</a:t>
            </a:r>
            <a:r>
              <a:rPr lang="ja-JP" altLang="en-US" sz="1000">
                <a:solidFill>
                  <a:srgbClr val="000000"/>
                </a:solidFill>
                <a:latin typeface="Arial"/>
                <a:cs typeface="Trebuchet MS" charset="0"/>
                <a:sym typeface="Trebuchet MS" charset="0"/>
              </a:rPr>
              <a:t>’</a:t>
            </a:r>
            <a:r>
              <a:rPr lang="en-US" sz="1000">
                <a:solidFill>
                  <a:srgbClr val="000000"/>
                </a:solidFill>
                <a:latin typeface="Trebuchet MS" charset="0"/>
                <a:cs typeface="Trebuchet MS" charset="0"/>
                <a:sym typeface="Trebuchet MS" charset="0"/>
              </a:rPr>
              <a:t>s a relatively easy one. Now we</a:t>
            </a:r>
            <a:r>
              <a:rPr lang="ja-JP" altLang="en-US" sz="1000">
                <a:solidFill>
                  <a:srgbClr val="000000"/>
                </a:solidFill>
                <a:latin typeface="Arial"/>
                <a:cs typeface="Trebuchet MS" charset="0"/>
                <a:sym typeface="Trebuchet MS" charset="0"/>
              </a:rPr>
              <a:t>’</a:t>
            </a:r>
            <a:r>
              <a:rPr lang="en-US" sz="1000">
                <a:solidFill>
                  <a:srgbClr val="000000"/>
                </a:solidFill>
                <a:latin typeface="Trebuchet MS" charset="0"/>
                <a:cs typeface="Trebuchet MS" charset="0"/>
                <a:sym typeface="Trebuchet MS" charset="0"/>
              </a:rPr>
              <a:t>ll take the longer view…</a:t>
            </a:r>
            <a:endParaRPr lang="en-US" sz="1000">
              <a:solidFill>
                <a:srgbClr val="000000"/>
              </a:solidFill>
              <a:latin typeface="Trebuchet MS" charset="0"/>
              <a:cs typeface="Lucida Grande" charset="0"/>
              <a:sym typeface="Trebuchet MS" charset="0"/>
            </a:endParaRPr>
          </a:p>
          <a:p>
            <a:pPr>
              <a:lnSpc>
                <a:spcPct val="90000"/>
              </a:lnSpc>
              <a:spcBef>
                <a:spcPts val="425"/>
              </a:spcBef>
            </a:pPr>
            <a:endParaRPr lang="en-US" sz="1000">
              <a:solidFill>
                <a:srgbClr val="000000"/>
              </a:solidFill>
              <a:latin typeface="Trebuchet MS" charset="0"/>
              <a:cs typeface="Lucida Grande" charset="0"/>
              <a:sym typeface="Trebuchet MS" charset="0"/>
            </a:endParaRPr>
          </a:p>
          <a:p>
            <a:pPr>
              <a:lnSpc>
                <a:spcPct val="90000"/>
              </a:lnSpc>
              <a:spcBef>
                <a:spcPts val="425"/>
              </a:spcBef>
            </a:pPr>
            <a:r>
              <a:rPr lang="en-US" sz="1000">
                <a:solidFill>
                  <a:srgbClr val="000000"/>
                </a:solidFill>
                <a:latin typeface="Trebuchet MS" charset="0"/>
                <a:cs typeface="Trebuchet MS" charset="0"/>
                <a:sym typeface="Trebuchet MS" charset="0"/>
              </a:rPr>
              <a:t>Imagine that I get it all put together, and it works like a charm.  Even though widget A is in slot B backwards, the thing works.  But what</a:t>
            </a:r>
            <a:r>
              <a:rPr lang="ja-JP" altLang="en-US" sz="1000">
                <a:solidFill>
                  <a:srgbClr val="000000"/>
                </a:solidFill>
                <a:latin typeface="Arial"/>
                <a:cs typeface="Trebuchet MS" charset="0"/>
                <a:sym typeface="Trebuchet MS" charset="0"/>
              </a:rPr>
              <a:t>’</a:t>
            </a:r>
            <a:r>
              <a:rPr lang="en-US" sz="1000">
                <a:solidFill>
                  <a:srgbClr val="000000"/>
                </a:solidFill>
                <a:latin typeface="Trebuchet MS" charset="0"/>
                <a:cs typeface="Trebuchet MS" charset="0"/>
                <a:sym typeface="Trebuchet MS" charset="0"/>
              </a:rPr>
              <a:t>s happening is that widget A is slowly wearing, to the point that instead of having a life of five years, it has a life of five months!  Assuming that everything else is working fine, all I have to do is disassemble the thing, get a new widget A, put it into slot B properly (assuming I figured out why it failed in the first place), and then rebuild the thing.</a:t>
            </a:r>
            <a:endParaRPr lang="en-US" sz="1000">
              <a:solidFill>
                <a:srgbClr val="000000"/>
              </a:solidFill>
              <a:latin typeface="Trebuchet MS" charset="0"/>
              <a:cs typeface="Lucida Grande" charset="0"/>
              <a:sym typeface="Trebuchet MS" charset="0"/>
            </a:endParaRPr>
          </a:p>
          <a:p>
            <a:pPr>
              <a:lnSpc>
                <a:spcPct val="90000"/>
              </a:lnSpc>
              <a:spcBef>
                <a:spcPts val="425"/>
              </a:spcBef>
            </a:pPr>
            <a:endParaRPr lang="en-US" sz="1000">
              <a:solidFill>
                <a:srgbClr val="000000"/>
              </a:solidFill>
              <a:latin typeface="Trebuchet MS" charset="0"/>
              <a:cs typeface="Lucida Grande" charset="0"/>
              <a:sym typeface="Trebuchet MS" charset="0"/>
            </a:endParaRPr>
          </a:p>
          <a:p>
            <a:pPr>
              <a:lnSpc>
                <a:spcPct val="90000"/>
              </a:lnSpc>
              <a:spcBef>
                <a:spcPts val="425"/>
              </a:spcBef>
            </a:pPr>
            <a:r>
              <a:rPr lang="en-US" sz="1000">
                <a:solidFill>
                  <a:srgbClr val="000000"/>
                </a:solidFill>
                <a:latin typeface="Trebuchet MS" charset="0"/>
                <a:cs typeface="Trebuchet MS" charset="0"/>
                <a:sym typeface="Trebuchet MS" charset="0"/>
              </a:rPr>
              <a:t>Yes, I just spent more like 500% of the original time, as compared to 300% if I catch it before I</a:t>
            </a:r>
            <a:r>
              <a:rPr lang="ja-JP" altLang="en-US" sz="1000">
                <a:solidFill>
                  <a:srgbClr val="000000"/>
                </a:solidFill>
                <a:latin typeface="Arial"/>
                <a:cs typeface="Trebuchet MS" charset="0"/>
                <a:sym typeface="Trebuchet MS" charset="0"/>
              </a:rPr>
              <a:t>’</a:t>
            </a:r>
            <a:r>
              <a:rPr lang="en-US" sz="1000">
                <a:solidFill>
                  <a:srgbClr val="000000"/>
                </a:solidFill>
                <a:latin typeface="Trebuchet MS" charset="0"/>
                <a:cs typeface="Trebuchet MS" charset="0"/>
                <a:sym typeface="Trebuchet MS" charset="0"/>
              </a:rPr>
              <a:t>m done in the first place, or 110% if I catch it as early as possible.  Why 500%?  Well, it might be 400%, and it might be 5,000%. The thing is, studies show that the cost of changing something when software is in production is DRAMATICALLY higher than changing it just after it</a:t>
            </a:r>
            <a:r>
              <a:rPr lang="ja-JP" altLang="en-US" sz="1000">
                <a:solidFill>
                  <a:srgbClr val="000000"/>
                </a:solidFill>
                <a:latin typeface="Arial"/>
                <a:cs typeface="Trebuchet MS" charset="0"/>
                <a:sym typeface="Trebuchet MS" charset="0"/>
              </a:rPr>
              <a:t>’</a:t>
            </a:r>
            <a:r>
              <a:rPr lang="en-US" sz="1000">
                <a:solidFill>
                  <a:srgbClr val="000000"/>
                </a:solidFill>
                <a:latin typeface="Trebuchet MS" charset="0"/>
                <a:cs typeface="Trebuchet MS" charset="0"/>
                <a:sym typeface="Trebuchet MS" charset="0"/>
              </a:rPr>
              <a:t>s done.</a:t>
            </a:r>
            <a:endParaRPr lang="en-US" sz="1000">
              <a:solidFill>
                <a:srgbClr val="000000"/>
              </a:solidFill>
              <a:latin typeface="Trebuchet MS" charset="0"/>
              <a:cs typeface="Lucida Grande" charset="0"/>
              <a:sym typeface="Trebuchet MS" charset="0"/>
            </a:endParaRPr>
          </a:p>
          <a:p>
            <a:pPr>
              <a:lnSpc>
                <a:spcPct val="90000"/>
              </a:lnSpc>
              <a:spcBef>
                <a:spcPts val="425"/>
              </a:spcBef>
            </a:pPr>
            <a:endParaRPr lang="en-US" sz="1000">
              <a:solidFill>
                <a:srgbClr val="000000"/>
              </a:solidFill>
              <a:latin typeface="Trebuchet MS" charset="0"/>
              <a:cs typeface="Lucida Grande" charset="0"/>
              <a:sym typeface="Trebuchet MS" charset="0"/>
            </a:endParaRPr>
          </a:p>
          <a:p>
            <a:pPr>
              <a:lnSpc>
                <a:spcPct val="90000"/>
              </a:lnSpc>
              <a:spcBef>
                <a:spcPts val="425"/>
              </a:spcBef>
            </a:pPr>
            <a:r>
              <a:rPr lang="en-US" sz="1000">
                <a:solidFill>
                  <a:srgbClr val="000000"/>
                </a:solidFill>
                <a:latin typeface="Trebuchet MS" charset="0"/>
                <a:cs typeface="Trebuchet MS" charset="0"/>
                <a:sym typeface="Trebuchet MS" charset="0"/>
              </a:rPr>
              <a:t>So if the minimal cost to fix one defect late in the game is 300%, and the cost of catching it and fixing it early is 110% or less, then if I catch just one bug in one piece of code at the time my pair is putting it in, I</a:t>
            </a:r>
            <a:r>
              <a:rPr lang="ja-JP" altLang="en-US" sz="1000">
                <a:solidFill>
                  <a:srgbClr val="000000"/>
                </a:solidFill>
                <a:latin typeface="Arial"/>
                <a:cs typeface="Trebuchet MS" charset="0"/>
                <a:sym typeface="Trebuchet MS" charset="0"/>
              </a:rPr>
              <a:t>’</a:t>
            </a:r>
            <a:r>
              <a:rPr lang="en-US" sz="1000">
                <a:solidFill>
                  <a:srgbClr val="000000"/>
                </a:solidFill>
                <a:latin typeface="Trebuchet MS" charset="0"/>
                <a:cs typeface="Trebuchet MS" charset="0"/>
                <a:sym typeface="Trebuchet MS" charset="0"/>
              </a:rPr>
              <a:t>ve just saved at least 80% in cost.</a:t>
            </a:r>
            <a:endParaRPr lang="en-US" sz="1000">
              <a:solidFill>
                <a:srgbClr val="000000"/>
              </a:solidFill>
              <a:latin typeface="Trebuchet MS" charset="0"/>
              <a:cs typeface="Lucida Grande" charset="0"/>
              <a:sym typeface="Trebuchet MS" charset="0"/>
            </a:endParaRPr>
          </a:p>
          <a:p>
            <a:pPr>
              <a:lnSpc>
                <a:spcPct val="90000"/>
              </a:lnSpc>
              <a:spcBef>
                <a:spcPts val="425"/>
              </a:spcBef>
            </a:pPr>
            <a:endParaRPr lang="en-US" sz="1000">
              <a:solidFill>
                <a:srgbClr val="000000"/>
              </a:solidFill>
              <a:latin typeface="Trebuchet MS" charset="0"/>
              <a:cs typeface="Lucida Grande" charset="0"/>
              <a:sym typeface="Trebuchet MS" charset="0"/>
            </a:endParaRPr>
          </a:p>
          <a:p>
            <a:pPr>
              <a:lnSpc>
                <a:spcPct val="90000"/>
              </a:lnSpc>
              <a:spcBef>
                <a:spcPts val="425"/>
              </a:spcBef>
            </a:pPr>
            <a:r>
              <a:rPr lang="en-US" sz="1000">
                <a:solidFill>
                  <a:srgbClr val="000000"/>
                </a:solidFill>
                <a:latin typeface="Trebuchet MS" charset="0"/>
                <a:cs typeface="Trebuchet MS" charset="0"/>
                <a:sym typeface="Trebuchet MS" charset="0"/>
              </a:rPr>
              <a:t>Let</a:t>
            </a:r>
            <a:r>
              <a:rPr lang="ja-JP" altLang="en-US" sz="1000">
                <a:solidFill>
                  <a:srgbClr val="000000"/>
                </a:solidFill>
                <a:latin typeface="Arial"/>
                <a:cs typeface="Trebuchet MS" charset="0"/>
                <a:sym typeface="Trebuchet MS" charset="0"/>
              </a:rPr>
              <a:t>’</a:t>
            </a:r>
            <a:r>
              <a:rPr lang="en-US" sz="1000">
                <a:solidFill>
                  <a:srgbClr val="000000"/>
                </a:solidFill>
                <a:latin typeface="Trebuchet MS" charset="0"/>
                <a:cs typeface="Trebuchet MS" charset="0"/>
                <a:sym typeface="Trebuchet MS" charset="0"/>
              </a:rPr>
              <a:t>s go over that…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Ask audience for disadvantages they can think of</a:t>
            </a:r>
            <a:endParaRPr lang="en-US" dirty="0"/>
          </a:p>
        </p:txBody>
      </p:sp>
      <p:sp>
        <p:nvSpPr>
          <p:cNvPr id="4" name="Slide Number Placeholder 3"/>
          <p:cNvSpPr>
            <a:spLocks noGrp="1"/>
          </p:cNvSpPr>
          <p:nvPr>
            <p:ph type="sldNum" sz="quarter" idx="10"/>
          </p:nvPr>
        </p:nvSpPr>
        <p:spPr/>
        <p:txBody>
          <a:bodyPr/>
          <a:lstStyle/>
          <a:p>
            <a:fld id="{C91E950B-F458-354F-BE3A-215FB82C404C}"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e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sz="4000">
                <a:effectLst>
                  <a:outerShdw blurRad="50800" dist="25400" dir="2700000">
                    <a:srgbClr val="000000">
                      <a:alpha val="40000"/>
                    </a:srgbClr>
                  </a:outerShdw>
                </a:effectLst>
              </a:defRPr>
            </a:lvl1pPr>
          </a:lstStyle>
          <a:p>
            <a:r>
              <a:rPr lang="en-US" dirty="0" smtClean="0"/>
              <a:t>Click to edit Master title style</a:t>
            </a:r>
            <a:endParaRPr lang="en-I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Rectangle 10"/>
          <p:cNvSpPr>
            <a:spLocks noGrp="1" noChangeArrowheads="1"/>
          </p:cNvSpPr>
          <p:nvPr>
            <p:ph type="sldNum" sz="quarter" idx="10"/>
          </p:nvPr>
        </p:nvSpPr>
        <p:spPr>
          <a:ln/>
        </p:spPr>
        <p:txBody>
          <a:bodyPr/>
          <a:lstStyle>
            <a:lvl1pPr>
              <a:defRPr/>
            </a:lvl1pPr>
          </a:lstStyle>
          <a:p>
            <a:fld id="{A18D9577-37EB-C14F-891E-FB19693D7429}" type="slidenum">
              <a:rPr lang="en-US"/>
              <a:pPr/>
              <a:t>‹#›</a:t>
            </a:fld>
            <a:endParaRPr lang="en-US" sz="10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11398A76-159F-AA49-A19C-A43F96D1C3E7}" type="slidenum">
              <a:rPr lang="en-US"/>
              <a:pPr/>
              <a:t>‹#›</a:t>
            </a:fld>
            <a:endParaRPr lang="en-US" sz="100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BB204B5B-F190-A445-A5C6-8F960E918BD9}" type="slidenum">
              <a:rPr lang="en-US"/>
              <a:pPr/>
              <a:t>‹#›</a:t>
            </a:fld>
            <a:endParaRPr lang="en-US" sz="100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10"/>
          <p:cNvSpPr>
            <a:spLocks noGrp="1" noChangeArrowheads="1"/>
          </p:cNvSpPr>
          <p:nvPr>
            <p:ph type="sldNum" sz="quarter" idx="10"/>
          </p:nvPr>
        </p:nvSpPr>
        <p:spPr>
          <a:ln/>
        </p:spPr>
        <p:txBody>
          <a:bodyPr/>
          <a:lstStyle>
            <a:lvl1pPr>
              <a:defRPr/>
            </a:lvl1pPr>
          </a:lstStyle>
          <a:p>
            <a:fld id="{93EDC6EE-78D2-8848-8EA6-5252F70E70F1}" type="slidenum">
              <a:rPr lang="en-US"/>
              <a:pPr/>
              <a:t>‹#›</a:t>
            </a:fld>
            <a:endParaRPr lang="en-US" sz="100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6888" y="981075"/>
            <a:ext cx="2057400" cy="5472113"/>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74688" y="981075"/>
            <a:ext cx="6019800" cy="54721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10"/>
          <p:cNvSpPr>
            <a:spLocks noGrp="1" noChangeArrowheads="1"/>
          </p:cNvSpPr>
          <p:nvPr>
            <p:ph type="sldNum" sz="quarter" idx="10"/>
          </p:nvPr>
        </p:nvSpPr>
        <p:spPr>
          <a:ln/>
        </p:spPr>
        <p:txBody>
          <a:bodyPr/>
          <a:lstStyle>
            <a:lvl1pPr>
              <a:defRPr/>
            </a:lvl1pPr>
          </a:lstStyle>
          <a:p>
            <a:fld id="{D4CC7D53-FD51-B041-A944-050BEF6164FF}" type="slidenum">
              <a:rPr lang="en-US"/>
              <a:pPr/>
              <a:t>‹#›</a:t>
            </a:fld>
            <a:endParaRPr lang="en-US" sz="10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4688" y="981075"/>
            <a:ext cx="8229600" cy="1143000"/>
          </a:xfrm>
        </p:spPr>
        <p:txBody>
          <a:bodyPr/>
          <a:lstStyle/>
          <a:p>
            <a:r>
              <a:rPr lang="en-US" dirty="0" smtClean="0"/>
              <a:t>Click to edit Master title style</a:t>
            </a:r>
            <a:endParaRPr lang="en-IN" dirty="0"/>
          </a:p>
        </p:txBody>
      </p:sp>
      <p:sp>
        <p:nvSpPr>
          <p:cNvPr id="3" name="Text Placeholder 2"/>
          <p:cNvSpPr>
            <a:spLocks noGrp="1"/>
          </p:cNvSpPr>
          <p:nvPr>
            <p:ph type="body" sz="half" idx="1"/>
          </p:nvPr>
        </p:nvSpPr>
        <p:spPr>
          <a:xfrm>
            <a:off x="674688" y="2216150"/>
            <a:ext cx="4038600" cy="42370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865688" y="2216150"/>
            <a:ext cx="4038600" cy="42370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10"/>
          <p:cNvSpPr>
            <a:spLocks noGrp="1" noChangeArrowheads="1"/>
          </p:cNvSpPr>
          <p:nvPr>
            <p:ph type="sldNum" sz="quarter" idx="10"/>
          </p:nvPr>
        </p:nvSpPr>
        <p:spPr>
          <a:ln/>
        </p:spPr>
        <p:txBody>
          <a:bodyPr/>
          <a:lstStyle>
            <a:lvl1pPr>
              <a:defRPr/>
            </a:lvl1pPr>
          </a:lstStyle>
          <a:p>
            <a:fld id="{36D03574-EC87-E24B-A101-321072E079B5}" type="slidenum">
              <a:rPr lang="en-US"/>
              <a:pPr/>
              <a:t>‹#›</a:t>
            </a:fld>
            <a:endParaRPr lang="en-US" sz="100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sz="4000">
                <a:effectLst>
                  <a:outerShdw blurRad="50800" dist="25400" dir="2700000">
                    <a:srgbClr val="000000">
                      <a:alpha val="40000"/>
                    </a:srgbClr>
                  </a:outerShdw>
                </a:effectLst>
              </a:defRPr>
            </a:lvl1pPr>
          </a:lstStyle>
          <a:p>
            <a:r>
              <a:rPr lang="en-US" smtClean="0"/>
              <a:t>Click to edit Master title style</a:t>
            </a:r>
            <a:endParaRPr lang="en-I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Rectangle 10"/>
          <p:cNvSpPr>
            <a:spLocks noGrp="1" noChangeArrowheads="1"/>
          </p:cNvSpPr>
          <p:nvPr>
            <p:ph type="sldNum" sz="quarter" idx="10"/>
          </p:nvPr>
        </p:nvSpPr>
        <p:spPr>
          <a:ln/>
        </p:spPr>
        <p:txBody>
          <a:bodyPr/>
          <a:lstStyle>
            <a:lvl1pPr>
              <a:defRPr/>
            </a:lvl1pPr>
          </a:lstStyle>
          <a:p>
            <a:fld id="{A18D9577-37EB-C14F-891E-FB19693D7429}" type="slidenum">
              <a:rPr lang="en-US" smtClean="0"/>
              <a:pPr/>
              <a:t>‹#›</a:t>
            </a:fld>
            <a:endParaRPr lang="en-US" sz="100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No Background, 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rotWithShape="1">
            <a:blip r:embed="rId2"/>
            <a:tile tx="0" ty="0" sx="100000" sy="100000" flip="none" algn="tl"/>
          </a:blipFill>
          <a:ln w="12700" cap="flat" cmpd="sng" algn="ctr">
            <a:solidFill>
              <a:srgbClr val="863413"/>
            </a:solidFill>
            <a:prstDash val="solid"/>
            <a:miter lim="800000"/>
            <a:headEnd type="none" w="med" len="med"/>
            <a:tailEnd type="none" w="med" len="med"/>
          </a:ln>
          <a:effectLst>
            <a:outerShdw blurRad="76200" dist="76200" dir="2700000">
              <a:srgbClr val="000000">
                <a:alpha val="40000"/>
              </a:srgbClr>
            </a:outerShdw>
          </a:effectLst>
        </p:spPr>
        <p:txBody>
          <a:bodyPr lIns="182880" tIns="91440" rIns="182880" bIns="91440"/>
          <a:lstStyle>
            <a:lvl1pPr algn="ctr">
              <a:defRPr b="1">
                <a:effectLst>
                  <a:glow rad="139700">
                    <a:schemeClr val="accent4">
                      <a:alpha val="75000"/>
                    </a:schemeClr>
                  </a:glow>
                </a:effectLst>
              </a:defRPr>
            </a:lvl1pPr>
          </a:lstStyle>
          <a:p>
            <a:r>
              <a:rPr lang="en-US" smtClean="0"/>
              <a:t>Click to edit Master title style</a:t>
            </a:r>
            <a:endParaRPr lang="en-US" dirty="0"/>
          </a:p>
        </p:txBody>
      </p:sp>
      <p:sp>
        <p:nvSpPr>
          <p:cNvPr id="4" name="TextBox 3"/>
          <p:cNvSpPr txBox="1"/>
          <p:nvPr/>
        </p:nvSpPr>
        <p:spPr>
          <a:xfrm>
            <a:off x="2286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
        <p:nvSpPr>
          <p:cNvPr id="3" name="Slide Number Placeholder 2"/>
          <p:cNvSpPr>
            <a:spLocks noGrp="1"/>
          </p:cNvSpPr>
          <p:nvPr>
            <p:ph type="sldNum" sz="quarter" idx="10"/>
          </p:nvPr>
        </p:nvSpPr>
        <p:spPr>
          <a:xfrm>
            <a:off x="6781800" y="6472238"/>
            <a:ext cx="2133600" cy="188912"/>
          </a:xfrm>
        </p:spPr>
        <p:txBody>
          <a:bodyPr/>
          <a:lstStyle/>
          <a:p>
            <a:fld id="{DBF93456-1E22-C641-A4C5-062692281B3E}" type="slidenum">
              <a:rPr lang="en-US" smtClean="0"/>
              <a:pPr/>
              <a:t>‹#›</a:t>
            </a:fld>
            <a:endParaRPr lang="en-US" sz="1000"/>
          </a:p>
        </p:txBody>
      </p:sp>
      <p:sp>
        <p:nvSpPr>
          <p:cNvPr id="5" name="TextBox 4"/>
          <p:cNvSpPr txBox="1"/>
          <p:nvPr userDrawn="1"/>
        </p:nvSpPr>
        <p:spPr>
          <a:xfrm>
            <a:off x="2286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ank back, text slid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blipFill rotWithShape="1">
            <a:blip r:embed="rId2"/>
            <a:tile tx="0" ty="0" sx="100000" sy="100000" flip="none" algn="tl"/>
          </a:blipFill>
          <a:ln w="12700" cap="flat" cmpd="sng" algn="ctr">
            <a:solidFill>
              <a:srgbClr val="863413"/>
            </a:solidFill>
            <a:prstDash val="solid"/>
            <a:miter lim="800000"/>
            <a:headEnd type="none" w="med" len="med"/>
            <a:tailEnd type="none" w="med" len="med"/>
          </a:ln>
          <a:effectLst>
            <a:outerShdw blurRad="76200" dist="76200" dir="2700000">
              <a:srgbClr val="000000">
                <a:alpha val="40000"/>
              </a:srgbClr>
            </a:outerShdw>
          </a:effectLst>
        </p:spPr>
        <p:txBody>
          <a:bodyPr vert="horz" wrap="square" lIns="182880" tIns="91440" rIns="182880" bIns="91440" numCol="1" anchor="ctr" anchorCtr="0" compatLnSpc="1">
            <a:prstTxWarp prst="textNoShape">
              <a:avLst/>
            </a:prstTxWarp>
          </a:bodyPr>
          <a:lstStyle>
            <a:lvl1pPr algn="ctr" rtl="0" eaLnBrk="1" fontAlgn="base" hangingPunct="1">
              <a:spcBef>
                <a:spcPct val="0"/>
              </a:spcBef>
              <a:spcAft>
                <a:spcPct val="0"/>
              </a:spcAft>
              <a:defRPr lang="en-US" sz="3200" b="1">
                <a:solidFill>
                  <a:srgbClr val="F15A22"/>
                </a:solidFill>
                <a:effectLst>
                  <a:glow rad="139700">
                    <a:schemeClr val="accent4">
                      <a:alpha val="75000"/>
                    </a:schemeClr>
                  </a:glow>
                </a:effectLst>
                <a:latin typeface="+mj-lt"/>
                <a:ea typeface="Arial" pitchFamily="21" charset="0"/>
                <a:cs typeface="+mj-cs"/>
              </a:defRPr>
            </a:lvl1pPr>
          </a:lstStyle>
          <a:p>
            <a:r>
              <a:rPr lang="en-US" smtClean="0"/>
              <a:t>Click to edit Master title style</a:t>
            </a:r>
            <a:endParaRPr lang="en-US"/>
          </a:p>
        </p:txBody>
      </p:sp>
      <p:sp>
        <p:nvSpPr>
          <p:cNvPr id="4" name="TextBox 3"/>
          <p:cNvSpPr txBox="1"/>
          <p:nvPr/>
        </p:nvSpPr>
        <p:spPr>
          <a:xfrm>
            <a:off x="2286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
        <p:nvSpPr>
          <p:cNvPr id="3" name="Slide Number Placeholder 2"/>
          <p:cNvSpPr>
            <a:spLocks noGrp="1"/>
          </p:cNvSpPr>
          <p:nvPr>
            <p:ph type="sldNum" sz="quarter" idx="10"/>
          </p:nvPr>
        </p:nvSpPr>
        <p:spPr>
          <a:xfrm>
            <a:off x="6781800" y="6472238"/>
            <a:ext cx="2133600" cy="188912"/>
          </a:xfrm>
        </p:spPr>
        <p:txBody>
          <a:bodyPr/>
          <a:lstStyle/>
          <a:p>
            <a:fld id="{DBF93456-1E22-C641-A4C5-062692281B3E}" type="slidenum">
              <a:rPr lang="en-US" smtClean="0"/>
              <a:pPr/>
              <a:t>‹#›</a:t>
            </a:fld>
            <a:endParaRPr lang="en-US" sz="1000"/>
          </a:p>
        </p:txBody>
      </p:sp>
      <p:sp>
        <p:nvSpPr>
          <p:cNvPr id="6" name="Text Placeholder 5"/>
          <p:cNvSpPr>
            <a:spLocks noGrp="1"/>
          </p:cNvSpPr>
          <p:nvPr>
            <p:ph type="body" sz="quarter" idx="11"/>
          </p:nvPr>
        </p:nvSpPr>
        <p:spPr>
          <a:xfrm>
            <a:off x="228600" y="1143000"/>
            <a:ext cx="86868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ransition Slide">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2057400"/>
          </a:xfrm>
          <a:blipFill rotWithShape="1">
            <a:blip r:embed="rId2"/>
            <a:tile tx="0" ty="0" sx="100000" sy="100000" flip="none" algn="tl"/>
          </a:blipFill>
          <a:ln w="12700" cap="flat" cmpd="sng" algn="ctr">
            <a:solidFill>
              <a:srgbClr val="863413"/>
            </a:solidFill>
            <a:prstDash val="solid"/>
            <a:miter lim="800000"/>
            <a:headEnd type="none" w="med" len="med"/>
            <a:tailEnd type="none" w="med" len="med"/>
          </a:ln>
          <a:effectLst>
            <a:outerShdw blurRad="76200" dist="76200" dir="2700000">
              <a:srgbClr val="000000">
                <a:alpha val="40000"/>
              </a:srgbClr>
            </a:outerShdw>
          </a:effectLst>
        </p:spPr>
        <p:txBody>
          <a:bodyPr lIns="182880" tIns="91440" rIns="182880" bIns="91440"/>
          <a:lstStyle>
            <a:lvl1pPr algn="ctr">
              <a:defRPr sz="4800">
                <a:effectLst>
                  <a:glow rad="139700">
                    <a:schemeClr val="accent4">
                      <a:alpha val="75000"/>
                    </a:schemeClr>
                  </a:glow>
                  <a:outerShdw blurRad="50800" dist="25400" dir="2700000">
                    <a:srgbClr val="000000">
                      <a:alpha val="40000"/>
                    </a:srgbClr>
                  </a:outerShdw>
                </a:effectLst>
              </a:defRPr>
            </a:lvl1pPr>
          </a:lstStyle>
          <a:p>
            <a:r>
              <a:rPr lang="en-US" smtClean="0"/>
              <a:t>Click to edit Master title style</a:t>
            </a:r>
            <a:endParaRPr lang="en-US" dirty="0"/>
          </a:p>
        </p:txBody>
      </p:sp>
      <p:sp>
        <p:nvSpPr>
          <p:cNvPr id="4" name="TextBox 3"/>
          <p:cNvSpPr txBox="1"/>
          <p:nvPr/>
        </p:nvSpPr>
        <p:spPr>
          <a:xfrm>
            <a:off x="2286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
        <p:nvSpPr>
          <p:cNvPr id="3" name="Slide Number Placeholder 2"/>
          <p:cNvSpPr>
            <a:spLocks noGrp="1"/>
          </p:cNvSpPr>
          <p:nvPr>
            <p:ph type="sldNum" sz="quarter" idx="10"/>
          </p:nvPr>
        </p:nvSpPr>
        <p:spPr>
          <a:xfrm>
            <a:off x="6781800" y="6472238"/>
            <a:ext cx="2133600" cy="188912"/>
          </a:xfrm>
        </p:spPr>
        <p:txBody>
          <a:bodyPr/>
          <a:lstStyle/>
          <a:p>
            <a:fld id="{DBF93456-1E22-C641-A4C5-062692281B3E}" type="slidenum">
              <a:rPr lang="en-US" smtClean="0"/>
              <a:pPr/>
              <a:t>‹#›</a:t>
            </a:fld>
            <a:endParaRPr lang="en-US" sz="1000"/>
          </a:p>
        </p:txBody>
      </p:sp>
      <p:sp>
        <p:nvSpPr>
          <p:cNvPr id="5" name="TextBox 4"/>
          <p:cNvSpPr txBox="1"/>
          <p:nvPr userDrawn="1"/>
        </p:nvSpPr>
        <p:spPr>
          <a:xfrm>
            <a:off x="2286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cxnSp>
        <p:nvCxnSpPr>
          <p:cNvPr id="6" name="Straight Connector 5"/>
          <p:cNvCxnSpPr/>
          <p:nvPr userDrawn="1"/>
        </p:nvCxnSpPr>
        <p:spPr bwMode="auto">
          <a:xfrm>
            <a:off x="0" y="2362200"/>
            <a:ext cx="9144000" cy="1588"/>
          </a:xfrm>
          <a:prstGeom prst="line">
            <a:avLst/>
          </a:prstGeom>
          <a:noFill/>
          <a:ln w="38100" cap="flat" cmpd="sng" algn="ctr">
            <a:solidFill>
              <a:srgbClr val="800000"/>
            </a:solidFill>
            <a:prstDash val="solid"/>
            <a:round/>
            <a:headEnd type="none" w="med" len="med"/>
            <a:tailEnd type="none" w="med" len="med"/>
          </a:ln>
          <a:effectLst/>
        </p:spPr>
      </p:cxnSp>
      <p:cxnSp>
        <p:nvCxnSpPr>
          <p:cNvPr id="7" name="Straight Connector 6"/>
          <p:cNvCxnSpPr/>
          <p:nvPr userDrawn="1"/>
        </p:nvCxnSpPr>
        <p:spPr bwMode="auto">
          <a:xfrm>
            <a:off x="0" y="4418012"/>
            <a:ext cx="9144000" cy="1588"/>
          </a:xfrm>
          <a:prstGeom prst="line">
            <a:avLst/>
          </a:prstGeom>
          <a:noFill/>
          <a:ln w="38100" cap="flat" cmpd="sng" algn="ctr">
            <a:solidFill>
              <a:srgbClr val="800000"/>
            </a:solidFill>
            <a:prstDash val="solid"/>
            <a:round/>
            <a:headEnd type="none" w="med" len="med"/>
            <a:tailEnd type="none" w="med" len="med"/>
          </a:ln>
          <a:effectLst/>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Exercis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IN" dirty="0"/>
          </a:p>
        </p:txBody>
      </p:sp>
      <p:sp>
        <p:nvSpPr>
          <p:cNvPr id="3" name="Rectangle 10"/>
          <p:cNvSpPr>
            <a:spLocks noGrp="1" noChangeArrowheads="1"/>
          </p:cNvSpPr>
          <p:nvPr>
            <p:ph type="sldNum" sz="quarter" idx="10"/>
          </p:nvPr>
        </p:nvSpPr>
        <p:spPr>
          <a:ln/>
        </p:spPr>
        <p:txBody>
          <a:bodyPr/>
          <a:lstStyle>
            <a:lvl1pPr>
              <a:defRPr/>
            </a:lvl1pPr>
          </a:lstStyle>
          <a:p>
            <a:fld id="{DBF93456-1E22-C641-A4C5-062692281B3E}" type="slidenum">
              <a:rPr lang="en-US" smtClean="0"/>
              <a:pPr/>
              <a:t>‹#›</a:t>
            </a:fld>
            <a:endParaRPr lang="en-US" sz="1000"/>
          </a:p>
        </p:txBody>
      </p:sp>
      <p:sp>
        <p:nvSpPr>
          <p:cNvPr id="5" name="Vertical Text Placeholder 4"/>
          <p:cNvSpPr>
            <a:spLocks noGrp="1"/>
          </p:cNvSpPr>
          <p:nvPr>
            <p:ph type="body" orient="vert" sz="quarter" idx="11" hasCustomPrompt="1"/>
          </p:nvPr>
        </p:nvSpPr>
        <p:spPr>
          <a:xfrm rot="10800000">
            <a:off x="228600" y="1066800"/>
            <a:ext cx="1219200" cy="5329238"/>
          </a:xfrm>
          <a:solidFill>
            <a:schemeClr val="tx1"/>
          </a:solidFill>
          <a:ln w="31750" cap="flat" cmpd="sng" algn="ctr">
            <a:solidFill>
              <a:srgbClr val="FF9900"/>
            </a:solidFill>
            <a:prstDash val="solid"/>
            <a:miter lim="800000"/>
            <a:headEnd type="none" w="med" len="med"/>
            <a:tailEnd type="none" w="med" len="med"/>
          </a:ln>
          <a:effectLst>
            <a:outerShdw blurRad="50800" dist="38100" dir="12900000">
              <a:srgbClr val="000000">
                <a:alpha val="43000"/>
              </a:srgbClr>
            </a:outerShdw>
          </a:effectLst>
        </p:spPr>
        <p:txBody>
          <a:bodyPr vert="eaVert" anchor="ctr"/>
          <a:lstStyle>
            <a:lvl1pPr algn="ctr">
              <a:buNone/>
              <a:defRPr sz="4800" spc="600">
                <a:solidFill>
                  <a:srgbClr val="FF6600"/>
                </a:solidFill>
                <a:effectLst>
                  <a:outerShdw blurRad="50800" dist="38100" dir="3600000">
                    <a:schemeClr val="bg2">
                      <a:lumMod val="60000"/>
                      <a:lumOff val="40000"/>
                      <a:alpha val="43000"/>
                    </a:schemeClr>
                  </a:outerShdw>
                </a:effectLst>
                <a:latin typeface="Arial Rounded MT Bold"/>
                <a:cs typeface="Arial Rounded MT Bold"/>
              </a:defRPr>
            </a:lvl1pPr>
            <a:lvl2pPr>
              <a:buNone/>
              <a:defRPr/>
            </a:lvl2pPr>
            <a:lvl3pPr>
              <a:buNone/>
              <a:defRPr/>
            </a:lvl3pPr>
            <a:lvl4pPr>
              <a:buNone/>
              <a:defRPr/>
            </a:lvl4pPr>
            <a:lvl5pPr>
              <a:buNone/>
              <a:defRPr/>
            </a:lvl5pPr>
          </a:lstStyle>
          <a:p>
            <a:pPr lvl="0"/>
            <a:r>
              <a:rPr lang="en-US" dirty="0" smtClean="0"/>
              <a:t>exercise</a:t>
            </a:r>
            <a:endParaRPr lang="en-US" dirty="0"/>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No Background, 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lIns="182880" tIns="91440" rIns="182880" bIns="91440"/>
          <a:lstStyle/>
          <a:p>
            <a:r>
              <a:rPr lang="en-US" smtClean="0"/>
              <a:t>Click to edit Master title style</a:t>
            </a:r>
            <a:endParaRPr lang="en-US"/>
          </a:p>
        </p:txBody>
      </p:sp>
      <p:sp>
        <p:nvSpPr>
          <p:cNvPr id="4" name="TextBox 3"/>
          <p:cNvSpPr txBox="1"/>
          <p:nvPr userDrawn="1"/>
        </p:nvSpPr>
        <p:spPr>
          <a:xfrm>
            <a:off x="2286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
        <p:nvSpPr>
          <p:cNvPr id="3" name="Slide Number Placeholder 2"/>
          <p:cNvSpPr>
            <a:spLocks noGrp="1"/>
          </p:cNvSpPr>
          <p:nvPr>
            <p:ph type="sldNum" sz="quarter" idx="10"/>
          </p:nvPr>
        </p:nvSpPr>
        <p:spPr>
          <a:xfrm>
            <a:off x="6781800" y="6472238"/>
            <a:ext cx="2133600" cy="188912"/>
          </a:xfrm>
        </p:spPr>
        <p:txBody>
          <a:bodyPr/>
          <a:lstStyle/>
          <a:p>
            <a:fld id="{DBF93456-1E22-C641-A4C5-062692281B3E}" type="slidenum">
              <a:rPr lang="en-US" smtClean="0"/>
              <a:pPr/>
              <a:t>‹#›</a:t>
            </a:fld>
            <a:endParaRPr lang="en-US" sz="100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1" y="228600"/>
            <a:ext cx="6000222" cy="762000"/>
          </a:xfrm>
        </p:spPr>
        <p:txBody>
          <a:bodyPr/>
          <a:lstStyle/>
          <a:p>
            <a:r>
              <a:rPr lang="en-US" smtClean="0"/>
              <a:t>Click to edit Master title style</a:t>
            </a:r>
            <a:endParaRPr lang="en-IN"/>
          </a:p>
        </p:txBody>
      </p:sp>
      <p:sp>
        <p:nvSpPr>
          <p:cNvPr id="3" name="Content Placeholder 2"/>
          <p:cNvSpPr>
            <a:spLocks noGrp="1"/>
          </p:cNvSpPr>
          <p:nvPr>
            <p:ph idx="1"/>
          </p:nvPr>
        </p:nvSpPr>
        <p:spPr>
          <a:xfrm>
            <a:off x="381000" y="1295400"/>
            <a:ext cx="8229600" cy="51577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10"/>
          <p:cNvSpPr>
            <a:spLocks noGrp="1" noChangeArrowheads="1"/>
          </p:cNvSpPr>
          <p:nvPr>
            <p:ph type="sldNum" sz="quarter" idx="10"/>
          </p:nvPr>
        </p:nvSpPr>
        <p:spPr>
          <a:ln/>
        </p:spPr>
        <p:txBody>
          <a:bodyPr/>
          <a:lstStyle>
            <a:lvl1pPr>
              <a:defRPr/>
            </a:lvl1pPr>
          </a:lstStyle>
          <a:p>
            <a:fld id="{9F379AED-0546-544E-9D19-D1214CAEAC35}" type="slidenum">
              <a:rPr lang="en-US" smtClean="0"/>
              <a:pPr/>
              <a:t>‹#›</a:t>
            </a:fld>
            <a:endParaRPr lang="en-US" sz="1000"/>
          </a:p>
        </p:txBody>
      </p:sp>
    </p:spTree>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
          <p:cNvSpPr>
            <a:spLocks noGrp="1" noChangeArrowheads="1"/>
          </p:cNvSpPr>
          <p:nvPr>
            <p:ph type="sldNum" sz="quarter" idx="10"/>
          </p:nvPr>
        </p:nvSpPr>
        <p:spPr>
          <a:ln/>
        </p:spPr>
        <p:txBody>
          <a:bodyPr/>
          <a:lstStyle>
            <a:lvl1pPr>
              <a:defRPr/>
            </a:lvl1pPr>
          </a:lstStyle>
          <a:p>
            <a:fld id="{B117DE84-7A92-954B-BDB8-CCAD0FEF7872}" type="slidenum">
              <a:rPr lang="en-US" smtClean="0"/>
              <a:pPr/>
              <a:t>‹#›</a:t>
            </a:fld>
            <a:endParaRPr lang="en-US" sz="100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74688" y="2216150"/>
            <a:ext cx="4038600" cy="4237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865688" y="2216150"/>
            <a:ext cx="4038600" cy="4237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10"/>
          <p:cNvSpPr>
            <a:spLocks noGrp="1" noChangeArrowheads="1"/>
          </p:cNvSpPr>
          <p:nvPr>
            <p:ph type="sldNum" sz="quarter" idx="10"/>
          </p:nvPr>
        </p:nvSpPr>
        <p:spPr>
          <a:ln/>
        </p:spPr>
        <p:txBody>
          <a:bodyPr/>
          <a:lstStyle>
            <a:lvl1pPr>
              <a:defRPr/>
            </a:lvl1pPr>
          </a:lstStyle>
          <a:p>
            <a:fld id="{5F30C998-85F0-B046-8085-5ED1D1343CBF}" type="slidenum">
              <a:rPr lang="en-US" smtClean="0"/>
              <a:pPr/>
              <a:t>‹#›</a:t>
            </a:fld>
            <a:endParaRPr lang="en-US" sz="100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10"/>
          <p:cNvSpPr>
            <a:spLocks noGrp="1" noChangeArrowheads="1"/>
          </p:cNvSpPr>
          <p:nvPr>
            <p:ph type="sldNum" sz="quarter" idx="10"/>
          </p:nvPr>
        </p:nvSpPr>
        <p:spPr>
          <a:ln/>
        </p:spPr>
        <p:txBody>
          <a:bodyPr/>
          <a:lstStyle>
            <a:lvl1pPr>
              <a:defRPr/>
            </a:lvl1pPr>
          </a:lstStyle>
          <a:p>
            <a:fld id="{A3F1D222-DB85-FF46-88AB-15DC26B9F77C}" type="slidenum">
              <a:rPr lang="en-US" smtClean="0"/>
              <a:pPr/>
              <a:t>‹#›</a:t>
            </a:fld>
            <a:endParaRPr lang="en-US" sz="100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10"/>
          <p:cNvSpPr>
            <a:spLocks noGrp="1" noChangeArrowheads="1"/>
          </p:cNvSpPr>
          <p:nvPr>
            <p:ph type="sldNum" sz="quarter" idx="10"/>
          </p:nvPr>
        </p:nvSpPr>
        <p:spPr>
          <a:ln/>
        </p:spPr>
        <p:txBody>
          <a:bodyPr/>
          <a:lstStyle>
            <a:lvl1pPr>
              <a:defRPr/>
            </a:lvl1pPr>
          </a:lstStyle>
          <a:p>
            <a:fld id="{9CAE3C4C-ADCF-C046-B38E-C811EC3D5BD4}" type="slidenum">
              <a:rPr lang="en-US" smtClean="0"/>
              <a:pPr/>
              <a:t>‹#›</a:t>
            </a:fld>
            <a:endParaRPr lang="en-US" sz="100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fld id="{782652CB-F8DA-C34A-AA91-2C10369BFC37}" type="slidenum">
              <a:rPr lang="en-US" smtClean="0"/>
              <a:pPr/>
              <a:t>‹#›</a:t>
            </a:fld>
            <a:endParaRPr lang="en-US" sz="100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11398A76-159F-AA49-A19C-A43F96D1C3E7}" type="slidenum">
              <a:rPr lang="en-US" smtClean="0"/>
              <a:pPr/>
              <a:t>‹#›</a:t>
            </a:fld>
            <a:endParaRPr lang="en-US" sz="100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BB204B5B-F190-A445-A5C6-8F960E918BD9}" type="slidenum">
              <a:rPr lang="en-US" smtClean="0"/>
              <a:pPr/>
              <a:t>‹#›</a:t>
            </a:fld>
            <a:endParaRPr lang="en-US" sz="100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10"/>
          <p:cNvSpPr>
            <a:spLocks noGrp="1" noChangeArrowheads="1"/>
          </p:cNvSpPr>
          <p:nvPr>
            <p:ph type="sldNum" sz="quarter" idx="10"/>
          </p:nvPr>
        </p:nvSpPr>
        <p:spPr>
          <a:ln/>
        </p:spPr>
        <p:txBody>
          <a:bodyPr/>
          <a:lstStyle>
            <a:lvl1pPr>
              <a:defRPr/>
            </a:lvl1pPr>
          </a:lstStyle>
          <a:p>
            <a:fld id="{93EDC6EE-78D2-8848-8EA6-5252F70E70F1}" type="slidenum">
              <a:rPr lang="en-US" smtClean="0"/>
              <a:pPr/>
              <a:t>‹#›</a:t>
            </a:fld>
            <a:endParaRPr lang="en-US" sz="100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6888" y="981075"/>
            <a:ext cx="2057400" cy="5472113"/>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74688" y="981075"/>
            <a:ext cx="6019800" cy="54721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10"/>
          <p:cNvSpPr>
            <a:spLocks noGrp="1" noChangeArrowheads="1"/>
          </p:cNvSpPr>
          <p:nvPr>
            <p:ph type="sldNum" sz="quarter" idx="10"/>
          </p:nvPr>
        </p:nvSpPr>
        <p:spPr>
          <a:ln/>
        </p:spPr>
        <p:txBody>
          <a:bodyPr/>
          <a:lstStyle>
            <a:lvl1pPr>
              <a:defRPr/>
            </a:lvl1pPr>
          </a:lstStyle>
          <a:p>
            <a:fld id="{D4CC7D53-FD51-B041-A944-050BEF6164FF}" type="slidenum">
              <a:rPr lang="en-US" smtClean="0"/>
              <a:pPr/>
              <a:t>‹#›</a:t>
            </a:fld>
            <a:endParaRPr lang="en-US" sz="10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ransition Slide">
    <p:spTree>
      <p:nvGrpSpPr>
        <p:cNvPr id="1" name=""/>
        <p:cNvGrpSpPr/>
        <p:nvPr/>
      </p:nvGrpSpPr>
      <p:grpSpPr>
        <a:xfrm>
          <a:off x="0" y="0"/>
          <a:ext cx="0" cy="0"/>
          <a:chOff x="0" y="0"/>
          <a:chExt cx="0" cy="0"/>
        </a:xfrm>
      </p:grpSpPr>
      <p:sp>
        <p:nvSpPr>
          <p:cNvPr id="2" name="Title 1"/>
          <p:cNvSpPr>
            <a:spLocks noGrp="1"/>
          </p:cNvSpPr>
          <p:nvPr>
            <p:ph type="title"/>
          </p:nvPr>
        </p:nvSpPr>
        <p:spPr>
          <a:xfrm>
            <a:off x="0" y="2971800"/>
            <a:ext cx="9144000" cy="838200"/>
          </a:xfrm>
        </p:spPr>
        <p:txBody>
          <a:bodyPr lIns="182880" tIns="91440" rIns="182880" bIns="91440"/>
          <a:lstStyle>
            <a:lvl1pPr algn="ctr">
              <a:defRPr sz="4800">
                <a:effectLst>
                  <a:outerShdw blurRad="50800" dist="25400" dir="2700000">
                    <a:srgbClr val="000000">
                      <a:alpha val="40000"/>
                    </a:srgbClr>
                  </a:outerShdw>
                </a:effectLst>
              </a:defRPr>
            </a:lvl1pPr>
          </a:lstStyle>
          <a:p>
            <a:r>
              <a:rPr lang="en-US" dirty="0" smtClean="0"/>
              <a:t>Click to edit Master title style</a:t>
            </a:r>
            <a:endParaRPr lang="en-US" dirty="0"/>
          </a:p>
        </p:txBody>
      </p:sp>
      <p:sp>
        <p:nvSpPr>
          <p:cNvPr id="4" name="TextBox 3"/>
          <p:cNvSpPr txBox="1"/>
          <p:nvPr userDrawn="1"/>
        </p:nvSpPr>
        <p:spPr>
          <a:xfrm>
            <a:off x="2286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
        <p:nvSpPr>
          <p:cNvPr id="3" name="Slide Number Placeholder 2"/>
          <p:cNvSpPr>
            <a:spLocks noGrp="1"/>
          </p:cNvSpPr>
          <p:nvPr>
            <p:ph type="sldNum" sz="quarter" idx="10"/>
          </p:nvPr>
        </p:nvSpPr>
        <p:spPr>
          <a:xfrm>
            <a:off x="6781800" y="6472238"/>
            <a:ext cx="2133600" cy="188912"/>
          </a:xfrm>
        </p:spPr>
        <p:txBody>
          <a:bodyPr/>
          <a:lstStyle/>
          <a:p>
            <a:fld id="{DBF93456-1E22-C641-A4C5-062692281B3E}" type="slidenum">
              <a:rPr lang="en-US" smtClean="0"/>
              <a:pPr/>
              <a:t>‹#›</a:t>
            </a:fld>
            <a:endParaRPr lang="en-US" sz="1000"/>
          </a:p>
        </p:txBody>
      </p:sp>
      <p:cxnSp>
        <p:nvCxnSpPr>
          <p:cNvPr id="6" name="Straight Connector 5"/>
          <p:cNvCxnSpPr/>
          <p:nvPr userDrawn="1"/>
        </p:nvCxnSpPr>
        <p:spPr bwMode="auto">
          <a:xfrm>
            <a:off x="0" y="2362200"/>
            <a:ext cx="9144000" cy="1588"/>
          </a:xfrm>
          <a:prstGeom prst="line">
            <a:avLst/>
          </a:prstGeom>
          <a:noFill/>
          <a:ln w="38100" cap="flat" cmpd="sng" algn="ctr">
            <a:solidFill>
              <a:srgbClr val="800000"/>
            </a:solidFill>
            <a:prstDash val="solid"/>
            <a:round/>
            <a:headEnd type="none" w="med" len="med"/>
            <a:tailEnd type="none" w="med" len="med"/>
          </a:ln>
          <a:effectLst/>
        </p:spPr>
      </p:cxnSp>
      <p:cxnSp>
        <p:nvCxnSpPr>
          <p:cNvPr id="7" name="Straight Connector 6"/>
          <p:cNvCxnSpPr/>
          <p:nvPr userDrawn="1"/>
        </p:nvCxnSpPr>
        <p:spPr bwMode="auto">
          <a:xfrm>
            <a:off x="0" y="4418012"/>
            <a:ext cx="9144000" cy="1588"/>
          </a:xfrm>
          <a:prstGeom prst="line">
            <a:avLst/>
          </a:prstGeom>
          <a:noFill/>
          <a:ln w="38100" cap="flat" cmpd="sng" algn="ctr">
            <a:solidFill>
              <a:srgbClr val="800000"/>
            </a:solidFill>
            <a:prstDash val="solid"/>
            <a:round/>
            <a:headEnd type="none" w="med" len="med"/>
            <a:tailEnd type="none" w="med" len="med"/>
          </a:ln>
          <a:effectLst/>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4688" y="981075"/>
            <a:ext cx="8229600" cy="1143000"/>
          </a:xfrm>
        </p:spPr>
        <p:txBody>
          <a:bodyPr/>
          <a:lstStyle/>
          <a:p>
            <a:r>
              <a:rPr lang="en-US" smtClean="0"/>
              <a:t>Click to edit Master title style</a:t>
            </a:r>
            <a:endParaRPr lang="en-IN" dirty="0"/>
          </a:p>
        </p:txBody>
      </p:sp>
      <p:sp>
        <p:nvSpPr>
          <p:cNvPr id="3" name="Text Placeholder 2"/>
          <p:cNvSpPr>
            <a:spLocks noGrp="1"/>
          </p:cNvSpPr>
          <p:nvPr>
            <p:ph type="body" sz="half" idx="1"/>
          </p:nvPr>
        </p:nvSpPr>
        <p:spPr>
          <a:xfrm>
            <a:off x="674688" y="2216150"/>
            <a:ext cx="4038600" cy="42370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865688" y="2216150"/>
            <a:ext cx="4038600" cy="42370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10"/>
          <p:cNvSpPr>
            <a:spLocks noGrp="1" noChangeArrowheads="1"/>
          </p:cNvSpPr>
          <p:nvPr>
            <p:ph type="sldNum" sz="quarter" idx="10"/>
          </p:nvPr>
        </p:nvSpPr>
        <p:spPr>
          <a:ln/>
        </p:spPr>
        <p:txBody>
          <a:bodyPr/>
          <a:lstStyle>
            <a:lvl1pPr>
              <a:defRPr/>
            </a:lvl1pPr>
          </a:lstStyle>
          <a:p>
            <a:fld id="{36D03574-EC87-E24B-A101-321072E079B5}" type="slidenum">
              <a:rPr lang="en-US" smtClean="0"/>
              <a:pPr/>
              <a:t>‹#›</a:t>
            </a:fld>
            <a:endParaRPr lang="en-US" sz="1000"/>
          </a:p>
        </p:txBody>
      </p:sp>
    </p:spTree>
  </p:cSld>
  <p:clrMapOvr>
    <a:masterClrMapping/>
  </p:clrMapOvr>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Transition">
    <p:spTree>
      <p:nvGrpSpPr>
        <p:cNvPr id="1" name=""/>
        <p:cNvGrpSpPr/>
        <p:nvPr/>
      </p:nvGrpSpPr>
      <p:grpSpPr>
        <a:xfrm>
          <a:off x="0" y="0"/>
          <a:ext cx="0" cy="0"/>
          <a:chOff x="0" y="0"/>
          <a:chExt cx="0" cy="0"/>
        </a:xfrm>
      </p:grpSpPr>
      <p:sp>
        <p:nvSpPr>
          <p:cNvPr id="2" name="Title 1"/>
          <p:cNvSpPr>
            <a:spLocks noGrp="1"/>
          </p:cNvSpPr>
          <p:nvPr>
            <p:ph type="title"/>
          </p:nvPr>
        </p:nvSpPr>
        <p:spPr>
          <a:xfrm>
            <a:off x="381000" y="1828801"/>
            <a:ext cx="8412480" cy="2820590"/>
          </a:xfrm>
          <a:solidFill>
            <a:schemeClr val="bg1"/>
          </a:solidFill>
        </p:spPr>
        <p:txBody>
          <a:bodyPr/>
          <a:lstStyle>
            <a:lvl1pPr>
              <a:defRPr sz="7200"/>
            </a:lvl1pPr>
          </a:lstStyle>
          <a:p>
            <a:r>
              <a:rPr lang="en-US" smtClean="0"/>
              <a:t>Click to edit Master title style</a:t>
            </a:r>
            <a:endParaRPr lang="en-US" dirty="0"/>
          </a:p>
        </p:txBody>
      </p:sp>
      <p:cxnSp>
        <p:nvCxnSpPr>
          <p:cNvPr id="5" name="Straight Connector 4"/>
          <p:cNvCxnSpPr/>
          <p:nvPr/>
        </p:nvCxnSpPr>
        <p:spPr bwMode="auto">
          <a:xfrm>
            <a:off x="0" y="1752600"/>
            <a:ext cx="9144000" cy="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 name="Straight Connector 5"/>
          <p:cNvCxnSpPr/>
          <p:nvPr/>
        </p:nvCxnSpPr>
        <p:spPr bwMode="auto">
          <a:xfrm>
            <a:off x="0" y="4724400"/>
            <a:ext cx="9144000" cy="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551664283"/>
      </p:ext>
    </p:extLst>
  </p:cSld>
  <p:clrMapOvr>
    <a:masterClrMapping/>
  </p:clrMapOvr>
  <p:transition xmlns:p14="http://schemas.microsoft.com/office/powerpoint/2010/main"/>
  <p:timing>
    <p:tnLst>
      <p:par>
        <p:cTn xmlns:p14="http://schemas.microsoft.com/office/powerpoint/2010/mai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10"/>
          <p:cNvSpPr>
            <a:spLocks noGrp="1" noChangeArrowheads="1"/>
          </p:cNvSpPr>
          <p:nvPr>
            <p:ph type="sldNum" sz="quarter" idx="10"/>
          </p:nvPr>
        </p:nvSpPr>
        <p:spPr>
          <a:ln/>
        </p:spPr>
        <p:txBody>
          <a:bodyPr/>
          <a:lstStyle>
            <a:lvl1pPr>
              <a:defRPr/>
            </a:lvl1pPr>
          </a:lstStyle>
          <a:p>
            <a:fld id="{9F379AED-0546-544E-9D19-D1214CAEAC35}" type="slidenum">
              <a:rPr lang="en-US"/>
              <a:pPr/>
              <a:t>‹#›</a:t>
            </a:fld>
            <a:endParaRPr lang="en-US" sz="10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
          <p:cNvSpPr>
            <a:spLocks noGrp="1" noChangeArrowheads="1"/>
          </p:cNvSpPr>
          <p:nvPr>
            <p:ph type="sldNum" sz="quarter" idx="10"/>
          </p:nvPr>
        </p:nvSpPr>
        <p:spPr>
          <a:ln/>
        </p:spPr>
        <p:txBody>
          <a:bodyPr/>
          <a:lstStyle>
            <a:lvl1pPr>
              <a:defRPr/>
            </a:lvl1pPr>
          </a:lstStyle>
          <a:p>
            <a:fld id="{B117DE84-7A92-954B-BDB8-CCAD0FEF7872}" type="slidenum">
              <a:rPr lang="en-US"/>
              <a:pPr/>
              <a:t>‹#›</a:t>
            </a:fld>
            <a:endParaRPr lang="en-US" sz="10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74688" y="2216150"/>
            <a:ext cx="4038600" cy="4237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865688" y="2216150"/>
            <a:ext cx="4038600" cy="4237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10"/>
          <p:cNvSpPr>
            <a:spLocks noGrp="1" noChangeArrowheads="1"/>
          </p:cNvSpPr>
          <p:nvPr>
            <p:ph type="sldNum" sz="quarter" idx="10"/>
          </p:nvPr>
        </p:nvSpPr>
        <p:spPr>
          <a:ln/>
        </p:spPr>
        <p:txBody>
          <a:bodyPr/>
          <a:lstStyle>
            <a:lvl1pPr>
              <a:defRPr/>
            </a:lvl1pPr>
          </a:lstStyle>
          <a:p>
            <a:fld id="{5F30C998-85F0-B046-8085-5ED1D1343CBF}" type="slidenum">
              <a:rPr lang="en-US"/>
              <a:pPr/>
              <a:t>‹#›</a:t>
            </a:fld>
            <a:endParaRPr lang="en-US" sz="10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10"/>
          <p:cNvSpPr>
            <a:spLocks noGrp="1" noChangeArrowheads="1"/>
          </p:cNvSpPr>
          <p:nvPr>
            <p:ph type="sldNum" sz="quarter" idx="10"/>
          </p:nvPr>
        </p:nvSpPr>
        <p:spPr>
          <a:ln/>
        </p:spPr>
        <p:txBody>
          <a:bodyPr/>
          <a:lstStyle>
            <a:lvl1pPr>
              <a:defRPr/>
            </a:lvl1pPr>
          </a:lstStyle>
          <a:p>
            <a:fld id="{A3F1D222-DB85-FF46-88AB-15DC26B9F77C}" type="slidenum">
              <a:rPr lang="en-US"/>
              <a:pPr/>
              <a:t>‹#›</a:t>
            </a:fld>
            <a:endParaRPr lang="en-US" sz="10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10"/>
          <p:cNvSpPr>
            <a:spLocks noGrp="1" noChangeArrowheads="1"/>
          </p:cNvSpPr>
          <p:nvPr>
            <p:ph type="sldNum" sz="quarter" idx="10"/>
          </p:nvPr>
        </p:nvSpPr>
        <p:spPr>
          <a:ln/>
        </p:spPr>
        <p:txBody>
          <a:bodyPr/>
          <a:lstStyle>
            <a:lvl1pPr>
              <a:defRPr/>
            </a:lvl1pPr>
          </a:lstStyle>
          <a:p>
            <a:fld id="{9CAE3C4C-ADCF-C046-B38E-C811EC3D5BD4}" type="slidenum">
              <a:rPr lang="en-US"/>
              <a:pPr/>
              <a:t>‹#›</a:t>
            </a:fld>
            <a:endParaRPr lang="en-US" sz="10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fld id="{782652CB-F8DA-C34A-AA91-2C10369BFC37}" type="slidenum">
              <a:rPr lang="en-US"/>
              <a:pPr/>
              <a:t>‹#›</a:t>
            </a:fld>
            <a:endParaRPr lang="en-US" sz="100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20" Type="http://schemas.openxmlformats.org/officeDocument/2006/relationships/image" Target="../media/image1.png"/><Relationship Id="rId10" Type="http://schemas.openxmlformats.org/officeDocument/2006/relationships/slideLayout" Target="../slideLayouts/slideLayout24.xml"/><Relationship Id="rId11" Type="http://schemas.openxmlformats.org/officeDocument/2006/relationships/slideLayout" Target="../slideLayouts/slideLayout25.xml"/><Relationship Id="rId12" Type="http://schemas.openxmlformats.org/officeDocument/2006/relationships/slideLayout" Target="../slideLayouts/slideLayout26.xml"/><Relationship Id="rId13" Type="http://schemas.openxmlformats.org/officeDocument/2006/relationships/slideLayout" Target="../slideLayouts/slideLayout27.xml"/><Relationship Id="rId14" Type="http://schemas.openxmlformats.org/officeDocument/2006/relationships/slideLayout" Target="../slideLayouts/slideLayout28.xml"/><Relationship Id="rId15" Type="http://schemas.openxmlformats.org/officeDocument/2006/relationships/slideLayout" Target="../slideLayouts/slideLayout29.xml"/><Relationship Id="rId16" Type="http://schemas.openxmlformats.org/officeDocument/2006/relationships/slideLayout" Target="../slideLayouts/slideLayout30.xml"/><Relationship Id="rId17" Type="http://schemas.openxmlformats.org/officeDocument/2006/relationships/slideLayout" Target="../slideLayouts/slideLayout31.xml"/><Relationship Id="rId18" Type="http://schemas.openxmlformats.org/officeDocument/2006/relationships/theme" Target="../theme/theme2.xml"/><Relationship Id="rId19" Type="http://schemas.openxmlformats.org/officeDocument/2006/relationships/image" Target="../media/image2.jpeg"/><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2819401" y="228600"/>
            <a:ext cx="6000222" cy="1143000"/>
          </a:xfrm>
          <a:prstGeom prst="rect">
            <a:avLst/>
          </a:prstGeom>
          <a:noFill/>
          <a:ln w="9525">
            <a:noFill/>
            <a:miter lim="800000"/>
            <a:headEnd/>
            <a:tailEnd/>
          </a:ln>
          <a:effectLst>
            <a:outerShdw blurRad="50800" dist="25400" dir="2700000">
              <a:srgbClr val="000000">
                <a:alpha val="40000"/>
              </a:srgbClr>
            </a:outerShdw>
          </a:effec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Rectangle 3"/>
          <p:cNvSpPr>
            <a:spLocks noGrp="1" noChangeArrowheads="1"/>
          </p:cNvSpPr>
          <p:nvPr>
            <p:ph type="body" idx="1"/>
          </p:nvPr>
        </p:nvSpPr>
        <p:spPr bwMode="auto">
          <a:xfrm>
            <a:off x="674688" y="1600200"/>
            <a:ext cx="8229600" cy="4852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991" name="Text Box 7"/>
          <p:cNvSpPr txBox="1">
            <a:spLocks noChangeArrowheads="1"/>
          </p:cNvSpPr>
          <p:nvPr/>
        </p:nvSpPr>
        <p:spPr bwMode="auto">
          <a:xfrm>
            <a:off x="314325" y="6453188"/>
            <a:ext cx="1981200" cy="246062"/>
          </a:xfrm>
          <a:prstGeom prst="rect">
            <a:avLst/>
          </a:prstGeom>
          <a:noFill/>
          <a:ln w="9525">
            <a:noFill/>
            <a:miter lim="800000"/>
            <a:headEnd/>
            <a:tailEnd/>
          </a:ln>
          <a:effectLst/>
        </p:spPr>
        <p:txBody>
          <a:bodyPr wrap="none">
            <a:prstTxWarp prst="textNoShape">
              <a:avLst/>
            </a:prstTxWarp>
            <a:spAutoFit/>
          </a:bodyPr>
          <a:lstStyle/>
          <a:p>
            <a:pPr>
              <a:spcBef>
                <a:spcPct val="0"/>
              </a:spcBef>
              <a:buFontTx/>
              <a:buNone/>
            </a:pPr>
            <a:r>
              <a:rPr lang="en-US" sz="1000" dirty="0" err="1">
                <a:solidFill>
                  <a:schemeClr val="bg2"/>
                </a:solidFill>
              </a:rPr>
              <a:t>www.thoughtworks-studios.com</a:t>
            </a:r>
            <a:endParaRPr lang="en-US" sz="1000" dirty="0">
              <a:solidFill>
                <a:schemeClr val="bg2"/>
              </a:solidFill>
            </a:endParaRPr>
          </a:p>
        </p:txBody>
      </p:sp>
      <p:sp>
        <p:nvSpPr>
          <p:cNvPr id="41994" name="Rectangle 10"/>
          <p:cNvSpPr>
            <a:spLocks noGrp="1" noChangeArrowheads="1"/>
          </p:cNvSpPr>
          <p:nvPr>
            <p:ph type="sldNum" sz="quarter" idx="4"/>
          </p:nvPr>
        </p:nvSpPr>
        <p:spPr bwMode="auto">
          <a:xfrm>
            <a:off x="6440488" y="6472238"/>
            <a:ext cx="2133600" cy="1889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900">
                <a:solidFill>
                  <a:schemeClr val="bg2"/>
                </a:solidFill>
              </a:defRPr>
            </a:lvl1pPr>
          </a:lstStyle>
          <a:p>
            <a:fld id="{DBF93456-1E22-C641-A4C5-062692281B3E}" type="slidenum">
              <a:rPr lang="en-US"/>
              <a:pPr/>
              <a:t>‹#›</a:t>
            </a:fld>
            <a:endParaRPr lang="en-US" sz="1000"/>
          </a:p>
        </p:txBody>
      </p:sp>
      <p:pic>
        <p:nvPicPr>
          <p:cNvPr id="1032" name="Picture 8" descr="logo_1.png"/>
          <p:cNvPicPr>
            <a:picLocks noChangeAspect="1"/>
          </p:cNvPicPr>
          <p:nvPr/>
        </p:nvPicPr>
        <p:blipFill>
          <a:blip r:embed="rId16"/>
          <a:srcRect/>
          <a:stretch>
            <a:fillRect/>
          </a:stretch>
        </p:blipFill>
        <p:spPr bwMode="auto">
          <a:xfrm>
            <a:off x="242888" y="361950"/>
            <a:ext cx="1614487" cy="341313"/>
          </a:xfrm>
          <a:prstGeom prst="rect">
            <a:avLst/>
          </a:prstGeom>
          <a:noFill/>
          <a:ln w="9525">
            <a:noFill/>
            <a:miter lim="800000"/>
            <a:headEnd/>
            <a:tailEnd/>
          </a:ln>
        </p:spPr>
      </p:pic>
      <p:sp>
        <p:nvSpPr>
          <p:cNvPr id="9" name="TextBox 8"/>
          <p:cNvSpPr txBox="1"/>
          <p:nvPr/>
        </p:nvSpPr>
        <p:spPr>
          <a:xfrm>
            <a:off x="37338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2" r:id="rId4"/>
    <p:sldLayoutId id="2147483661" r:id="rId5"/>
    <p:sldLayoutId id="2147483660" r:id="rId6"/>
    <p:sldLayoutId id="2147483659" r:id="rId7"/>
    <p:sldLayoutId id="2147483658" r:id="rId8"/>
    <p:sldLayoutId id="2147483657" r:id="rId9"/>
    <p:sldLayoutId id="2147483656" r:id="rId10"/>
    <p:sldLayoutId id="2147483655" r:id="rId11"/>
    <p:sldLayoutId id="2147483654" r:id="rId12"/>
    <p:sldLayoutId id="2147483653" r:id="rId13"/>
    <p:sldLayoutId id="2147483652" r:id="rId14"/>
  </p:sldLayoutIdLst>
  <p:hf hdr="0" ftr="0" dt="0"/>
  <p:txStyles>
    <p:titleStyle>
      <a:lvl1pPr algn="r" rtl="0" eaLnBrk="0" fontAlgn="base" hangingPunct="0">
        <a:spcBef>
          <a:spcPct val="0"/>
        </a:spcBef>
        <a:spcAft>
          <a:spcPct val="0"/>
        </a:spcAft>
        <a:defRPr sz="3200" b="1">
          <a:solidFill>
            <a:srgbClr val="F15A22"/>
          </a:solidFill>
          <a:latin typeface="+mj-lt"/>
          <a:ea typeface="Arial" pitchFamily="21" charset="0"/>
          <a:cs typeface="+mj-cs"/>
        </a:defRPr>
      </a:lvl1pPr>
      <a:lvl2pPr algn="l" rtl="0" eaLnBrk="0" fontAlgn="base" hangingPunct="0">
        <a:spcBef>
          <a:spcPct val="0"/>
        </a:spcBef>
        <a:spcAft>
          <a:spcPct val="0"/>
        </a:spcAft>
        <a:defRPr sz="2400" b="1">
          <a:solidFill>
            <a:srgbClr val="F15A22"/>
          </a:solidFill>
          <a:latin typeface="Arial" charset="0"/>
          <a:ea typeface="Arial" pitchFamily="21" charset="0"/>
          <a:cs typeface="Arial" charset="0"/>
        </a:defRPr>
      </a:lvl2pPr>
      <a:lvl3pPr algn="l" rtl="0" eaLnBrk="0" fontAlgn="base" hangingPunct="0">
        <a:spcBef>
          <a:spcPct val="0"/>
        </a:spcBef>
        <a:spcAft>
          <a:spcPct val="0"/>
        </a:spcAft>
        <a:defRPr sz="2400" b="1">
          <a:solidFill>
            <a:srgbClr val="F15A22"/>
          </a:solidFill>
          <a:latin typeface="Arial" charset="0"/>
          <a:ea typeface="Arial" pitchFamily="21" charset="0"/>
          <a:cs typeface="Arial" charset="0"/>
        </a:defRPr>
      </a:lvl3pPr>
      <a:lvl4pPr algn="l" rtl="0" eaLnBrk="0" fontAlgn="base" hangingPunct="0">
        <a:spcBef>
          <a:spcPct val="0"/>
        </a:spcBef>
        <a:spcAft>
          <a:spcPct val="0"/>
        </a:spcAft>
        <a:defRPr sz="2400" b="1">
          <a:solidFill>
            <a:srgbClr val="F15A22"/>
          </a:solidFill>
          <a:latin typeface="Arial" charset="0"/>
          <a:ea typeface="Arial" pitchFamily="21" charset="0"/>
          <a:cs typeface="Arial" charset="0"/>
        </a:defRPr>
      </a:lvl4pPr>
      <a:lvl5pPr algn="l" rtl="0" eaLnBrk="0" fontAlgn="base" hangingPunct="0">
        <a:spcBef>
          <a:spcPct val="0"/>
        </a:spcBef>
        <a:spcAft>
          <a:spcPct val="0"/>
        </a:spcAft>
        <a:defRPr sz="2400" b="1">
          <a:solidFill>
            <a:srgbClr val="F15A22"/>
          </a:solidFill>
          <a:latin typeface="Arial" charset="0"/>
          <a:ea typeface="Arial" pitchFamily="21" charset="0"/>
          <a:cs typeface="Arial" charset="0"/>
        </a:defRPr>
      </a:lvl5pPr>
      <a:lvl6pPr marL="457200" algn="l" rtl="0" fontAlgn="base">
        <a:spcBef>
          <a:spcPct val="0"/>
        </a:spcBef>
        <a:spcAft>
          <a:spcPct val="0"/>
        </a:spcAft>
        <a:defRPr sz="2400" b="1">
          <a:solidFill>
            <a:srgbClr val="FA9106"/>
          </a:solidFill>
          <a:latin typeface="Arial" charset="0"/>
          <a:cs typeface="Arial" charset="0"/>
        </a:defRPr>
      </a:lvl6pPr>
      <a:lvl7pPr marL="914400" algn="l" rtl="0" fontAlgn="base">
        <a:spcBef>
          <a:spcPct val="0"/>
        </a:spcBef>
        <a:spcAft>
          <a:spcPct val="0"/>
        </a:spcAft>
        <a:defRPr sz="2400" b="1">
          <a:solidFill>
            <a:srgbClr val="FA9106"/>
          </a:solidFill>
          <a:latin typeface="Arial" charset="0"/>
          <a:cs typeface="Arial" charset="0"/>
        </a:defRPr>
      </a:lvl7pPr>
      <a:lvl8pPr marL="1371600" algn="l" rtl="0" fontAlgn="base">
        <a:spcBef>
          <a:spcPct val="0"/>
        </a:spcBef>
        <a:spcAft>
          <a:spcPct val="0"/>
        </a:spcAft>
        <a:defRPr sz="2400" b="1">
          <a:solidFill>
            <a:srgbClr val="FA9106"/>
          </a:solidFill>
          <a:latin typeface="Arial" charset="0"/>
          <a:cs typeface="Arial" charset="0"/>
        </a:defRPr>
      </a:lvl8pPr>
      <a:lvl9pPr marL="1828800" algn="l" rtl="0" fontAlgn="base">
        <a:spcBef>
          <a:spcPct val="0"/>
        </a:spcBef>
        <a:spcAft>
          <a:spcPct val="0"/>
        </a:spcAft>
        <a:defRPr sz="2400" b="1">
          <a:solidFill>
            <a:srgbClr val="FA9106"/>
          </a:solidFill>
          <a:latin typeface="Arial" charset="0"/>
          <a:cs typeface="Arial" charset="0"/>
        </a:defRPr>
      </a:lvl9pPr>
    </p:titleStyle>
    <p:bodyStyle>
      <a:lvl1pPr marL="342900" indent="-342900" algn="l" rtl="0" eaLnBrk="0" fontAlgn="base" hangingPunct="0">
        <a:spcBef>
          <a:spcPct val="20000"/>
        </a:spcBef>
        <a:spcAft>
          <a:spcPct val="0"/>
        </a:spcAft>
        <a:buChar char="•"/>
        <a:defRPr sz="2800">
          <a:solidFill>
            <a:srgbClr val="292929"/>
          </a:solidFill>
          <a:latin typeface="+mn-lt"/>
          <a:ea typeface="Arial" pitchFamily="21" charset="0"/>
          <a:cs typeface="+mn-cs"/>
        </a:defRPr>
      </a:lvl1pPr>
      <a:lvl2pPr marL="742950" indent="-285750" algn="l" rtl="0" eaLnBrk="0" fontAlgn="base" hangingPunct="0">
        <a:spcBef>
          <a:spcPct val="20000"/>
        </a:spcBef>
        <a:spcAft>
          <a:spcPct val="0"/>
        </a:spcAft>
        <a:buClr>
          <a:schemeClr val="accent6">
            <a:lumMod val="60000"/>
            <a:lumOff val="40000"/>
          </a:schemeClr>
        </a:buClr>
        <a:buFont typeface="Wingdings" charset="2"/>
        <a:buChar char="§"/>
        <a:defRPr sz="2400">
          <a:solidFill>
            <a:srgbClr val="292929"/>
          </a:solidFill>
          <a:latin typeface="+mn-lt"/>
          <a:ea typeface="Arial" pitchFamily="21" charset="0"/>
          <a:cs typeface="+mn-cs"/>
        </a:defRPr>
      </a:lvl2pPr>
      <a:lvl3pPr marL="1143000" indent="-228600" algn="l" rtl="0" eaLnBrk="0" fontAlgn="base" hangingPunct="0">
        <a:spcBef>
          <a:spcPct val="20000"/>
        </a:spcBef>
        <a:spcAft>
          <a:spcPct val="0"/>
        </a:spcAft>
        <a:buClr>
          <a:schemeClr val="accent6">
            <a:lumMod val="60000"/>
            <a:lumOff val="40000"/>
          </a:schemeClr>
        </a:buClr>
        <a:buFont typeface="Courier New"/>
        <a:buChar char="o"/>
        <a:defRPr sz="2000">
          <a:solidFill>
            <a:srgbClr val="292929"/>
          </a:solidFill>
          <a:latin typeface="+mn-lt"/>
          <a:ea typeface="Arial" pitchFamily="21" charset="0"/>
          <a:cs typeface="+mn-cs"/>
        </a:defRPr>
      </a:lvl3pPr>
      <a:lvl4pPr marL="1600200" indent="-228600" algn="l" rtl="0" eaLnBrk="0" fontAlgn="base" hangingPunct="0">
        <a:spcBef>
          <a:spcPct val="20000"/>
        </a:spcBef>
        <a:spcAft>
          <a:spcPct val="0"/>
        </a:spcAft>
        <a:buClr>
          <a:schemeClr val="accent6">
            <a:lumMod val="40000"/>
            <a:lumOff val="60000"/>
          </a:schemeClr>
        </a:buClr>
        <a:buFont typeface="Arial"/>
        <a:buChar char="•"/>
        <a:defRPr sz="1600">
          <a:solidFill>
            <a:srgbClr val="292929"/>
          </a:solidFill>
          <a:latin typeface="+mn-lt"/>
          <a:ea typeface="Arial" pitchFamily="21" charset="0"/>
          <a:cs typeface="+mn-cs"/>
        </a:defRPr>
      </a:lvl4pPr>
      <a:lvl5pPr marL="2057400" indent="-228600" algn="l" rtl="0" eaLnBrk="0" fontAlgn="base" hangingPunct="0">
        <a:spcBef>
          <a:spcPct val="20000"/>
        </a:spcBef>
        <a:spcAft>
          <a:spcPct val="0"/>
        </a:spcAft>
        <a:buClr>
          <a:schemeClr val="accent6">
            <a:lumMod val="40000"/>
            <a:lumOff val="60000"/>
          </a:schemeClr>
        </a:buClr>
        <a:buFont typeface="Wingdings" charset="2"/>
        <a:buChar char="§"/>
        <a:defRPr sz="1600">
          <a:solidFill>
            <a:srgbClr val="292929"/>
          </a:solidFill>
          <a:latin typeface="+mn-lt"/>
          <a:ea typeface="Arial" pitchFamily="21" charset="0"/>
          <a:cs typeface="+mn-cs"/>
        </a:defRPr>
      </a:lvl5pPr>
      <a:lvl6pPr marL="2514600" indent="-228600" algn="l" rtl="0" fontAlgn="base">
        <a:spcBef>
          <a:spcPct val="20000"/>
        </a:spcBef>
        <a:spcAft>
          <a:spcPct val="0"/>
        </a:spcAft>
        <a:buChar char="»"/>
        <a:defRPr sz="1600">
          <a:solidFill>
            <a:srgbClr val="292929"/>
          </a:solidFill>
          <a:latin typeface="+mn-lt"/>
          <a:cs typeface="+mn-cs"/>
        </a:defRPr>
      </a:lvl6pPr>
      <a:lvl7pPr marL="2971800" indent="-228600" algn="l" rtl="0" fontAlgn="base">
        <a:spcBef>
          <a:spcPct val="20000"/>
        </a:spcBef>
        <a:spcAft>
          <a:spcPct val="0"/>
        </a:spcAft>
        <a:buChar char="»"/>
        <a:defRPr sz="1600">
          <a:solidFill>
            <a:srgbClr val="292929"/>
          </a:solidFill>
          <a:latin typeface="+mn-lt"/>
          <a:cs typeface="+mn-cs"/>
        </a:defRPr>
      </a:lvl7pPr>
      <a:lvl8pPr marL="3429000" indent="-228600" algn="l" rtl="0" fontAlgn="base">
        <a:spcBef>
          <a:spcPct val="20000"/>
        </a:spcBef>
        <a:spcAft>
          <a:spcPct val="0"/>
        </a:spcAft>
        <a:buChar char="»"/>
        <a:defRPr sz="1600">
          <a:solidFill>
            <a:srgbClr val="292929"/>
          </a:solidFill>
          <a:latin typeface="+mn-lt"/>
          <a:cs typeface="+mn-cs"/>
        </a:defRPr>
      </a:lvl8pPr>
      <a:lvl9pPr marL="3886200" indent="-228600" algn="l" rtl="0" fontAlgn="base">
        <a:spcBef>
          <a:spcPct val="20000"/>
        </a:spcBef>
        <a:spcAft>
          <a:spcPct val="0"/>
        </a:spcAft>
        <a:buChar char="»"/>
        <a:defRPr sz="1600">
          <a:solidFill>
            <a:srgbClr val="292929"/>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ackground copy.jpg"/>
          <p:cNvPicPr>
            <a:picLocks noChangeAspect="1"/>
          </p:cNvPicPr>
          <p:nvPr/>
        </p:nvPicPr>
        <p:blipFill>
          <a:blip r:embed="rId19"/>
          <a:srcRect/>
          <a:stretch>
            <a:fillRect/>
          </a:stretch>
        </p:blipFill>
        <p:spPr bwMode="auto">
          <a:xfrm>
            <a:off x="0" y="0"/>
            <a:ext cx="9144000" cy="6854825"/>
          </a:xfrm>
          <a:prstGeom prst="rect">
            <a:avLst/>
          </a:prstGeom>
          <a:noFill/>
          <a:ln w="9525">
            <a:noFill/>
            <a:miter lim="800000"/>
            <a:headEnd/>
            <a:tailEnd/>
          </a:ln>
        </p:spPr>
      </p:pic>
      <p:sp>
        <p:nvSpPr>
          <p:cNvPr id="1027" name="Rectangle 2"/>
          <p:cNvSpPr>
            <a:spLocks noGrp="1" noChangeArrowheads="1"/>
          </p:cNvSpPr>
          <p:nvPr>
            <p:ph type="title"/>
          </p:nvPr>
        </p:nvSpPr>
        <p:spPr bwMode="auto">
          <a:xfrm>
            <a:off x="2819401" y="228600"/>
            <a:ext cx="6000222" cy="762000"/>
          </a:xfrm>
          <a:prstGeom prst="rect">
            <a:avLst/>
          </a:prstGeom>
          <a:noFill/>
          <a:ln w="9525">
            <a:noFill/>
            <a:miter lim="800000"/>
            <a:headEnd/>
            <a:tailEnd/>
          </a:ln>
          <a:effectLst>
            <a:outerShdw blurRad="50800" dist="25400" dir="2700000">
              <a:srgbClr val="000000">
                <a:alpha val="40000"/>
              </a:srgbClr>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a:p>
        </p:txBody>
      </p:sp>
      <p:sp>
        <p:nvSpPr>
          <p:cNvPr id="1028" name="Rectangle 3"/>
          <p:cNvSpPr>
            <a:spLocks noGrp="1" noChangeArrowheads="1"/>
          </p:cNvSpPr>
          <p:nvPr>
            <p:ph type="body" idx="1"/>
          </p:nvPr>
        </p:nvSpPr>
        <p:spPr bwMode="auto">
          <a:xfrm>
            <a:off x="457200" y="1295400"/>
            <a:ext cx="8229600" cy="5157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1991" name="Text Box 7"/>
          <p:cNvSpPr txBox="1">
            <a:spLocks noChangeArrowheads="1"/>
          </p:cNvSpPr>
          <p:nvPr/>
        </p:nvSpPr>
        <p:spPr bwMode="auto">
          <a:xfrm>
            <a:off x="314325" y="6453188"/>
            <a:ext cx="1981200" cy="246062"/>
          </a:xfrm>
          <a:prstGeom prst="rect">
            <a:avLst/>
          </a:prstGeom>
          <a:noFill/>
          <a:ln w="9525">
            <a:noFill/>
            <a:miter lim="800000"/>
            <a:headEnd/>
            <a:tailEnd/>
          </a:ln>
          <a:effectLst/>
        </p:spPr>
        <p:txBody>
          <a:bodyPr wrap="none">
            <a:prstTxWarp prst="textNoShape">
              <a:avLst/>
            </a:prstTxWarp>
            <a:spAutoFit/>
          </a:bodyPr>
          <a:lstStyle/>
          <a:p>
            <a:pPr>
              <a:spcBef>
                <a:spcPct val="0"/>
              </a:spcBef>
              <a:buFontTx/>
              <a:buNone/>
            </a:pPr>
            <a:r>
              <a:rPr lang="en-US" sz="1000" dirty="0" err="1">
                <a:solidFill>
                  <a:schemeClr val="bg2"/>
                </a:solidFill>
              </a:rPr>
              <a:t>www.thoughtworks-studios.com</a:t>
            </a:r>
            <a:endParaRPr lang="en-US" sz="1000" dirty="0">
              <a:solidFill>
                <a:schemeClr val="bg2"/>
              </a:solidFill>
            </a:endParaRPr>
          </a:p>
        </p:txBody>
      </p:sp>
      <p:sp>
        <p:nvSpPr>
          <p:cNvPr id="41994" name="Rectangle 10"/>
          <p:cNvSpPr>
            <a:spLocks noGrp="1" noChangeArrowheads="1"/>
          </p:cNvSpPr>
          <p:nvPr>
            <p:ph type="sldNum" sz="quarter" idx="4"/>
          </p:nvPr>
        </p:nvSpPr>
        <p:spPr bwMode="auto">
          <a:xfrm>
            <a:off x="6440488" y="6472238"/>
            <a:ext cx="2133600" cy="1889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900">
                <a:solidFill>
                  <a:schemeClr val="bg2"/>
                </a:solidFill>
              </a:defRPr>
            </a:lvl1pPr>
          </a:lstStyle>
          <a:p>
            <a:fld id="{DBF93456-1E22-C641-A4C5-062692281B3E}" type="slidenum">
              <a:rPr lang="en-US" smtClean="0"/>
              <a:pPr/>
              <a:t>‹#›</a:t>
            </a:fld>
            <a:endParaRPr lang="en-US" sz="1000"/>
          </a:p>
        </p:txBody>
      </p:sp>
      <p:pic>
        <p:nvPicPr>
          <p:cNvPr id="1032" name="Picture 8" descr="logo_1.png"/>
          <p:cNvPicPr>
            <a:picLocks noChangeAspect="1"/>
          </p:cNvPicPr>
          <p:nvPr/>
        </p:nvPicPr>
        <p:blipFill>
          <a:blip r:embed="rId20"/>
          <a:srcRect/>
          <a:stretch>
            <a:fillRect/>
          </a:stretch>
        </p:blipFill>
        <p:spPr bwMode="auto">
          <a:xfrm>
            <a:off x="242888" y="361950"/>
            <a:ext cx="1614487" cy="341313"/>
          </a:xfrm>
          <a:prstGeom prst="rect">
            <a:avLst/>
          </a:prstGeom>
          <a:noFill/>
          <a:ln w="9525">
            <a:noFill/>
            <a:miter lim="800000"/>
            <a:headEnd/>
            <a:tailEnd/>
          </a:ln>
        </p:spPr>
      </p:pic>
      <p:sp>
        <p:nvSpPr>
          <p:cNvPr id="9" name="TextBox 8"/>
          <p:cNvSpPr txBox="1"/>
          <p:nvPr/>
        </p:nvSpPr>
        <p:spPr>
          <a:xfrm>
            <a:off x="3733800" y="6459379"/>
            <a:ext cx="1954381" cy="246221"/>
          </a:xfrm>
          <a:prstGeom prst="rect">
            <a:avLst/>
          </a:prstGeom>
          <a:noFill/>
        </p:spPr>
        <p:txBody>
          <a:bodyPr wrap="none" rtlCol="0" anchor="ctr">
            <a:spAutoFit/>
          </a:bodyPr>
          <a:lstStyle/>
          <a:p>
            <a:pPr algn="ctr">
              <a:buNone/>
            </a:pPr>
            <a:r>
              <a:rPr lang="en-US" sz="1000" dirty="0" smtClean="0">
                <a:solidFill>
                  <a:schemeClr val="tx1">
                    <a:lumMod val="50000"/>
                    <a:lumOff val="50000"/>
                  </a:schemeClr>
                </a:solidFill>
                <a:latin typeface="Helvetica"/>
                <a:cs typeface="Helvetica"/>
              </a:rPr>
              <a:t>Copyright 2009 ThoughtWorks</a:t>
            </a:r>
            <a:endParaRPr lang="en-US" sz="1000" dirty="0">
              <a:solidFill>
                <a:schemeClr val="tx1">
                  <a:lumMod val="50000"/>
                  <a:lumOff val="50000"/>
                </a:schemeClr>
              </a:solidFill>
              <a:latin typeface="Helvetica"/>
              <a:cs typeface="Helvetica"/>
            </a:endParaRPr>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iming>
    <p:tnLst>
      <p:par>
        <p:cTn xmlns:p14="http://schemas.microsoft.com/office/powerpoint/2010/main" id="1" dur="indefinite" restart="never" nodeType="tmRoot"/>
      </p:par>
    </p:tnLst>
  </p:timing>
  <p:hf hdr="0" ftr="0" dt="0"/>
  <p:txStyles>
    <p:titleStyle>
      <a:lvl1pPr algn="r" rtl="0" eaLnBrk="1" fontAlgn="base" hangingPunct="1">
        <a:spcBef>
          <a:spcPct val="0"/>
        </a:spcBef>
        <a:spcAft>
          <a:spcPct val="0"/>
        </a:spcAft>
        <a:defRPr sz="3200" b="1">
          <a:solidFill>
            <a:srgbClr val="F15A22"/>
          </a:solidFill>
          <a:latin typeface="+mj-lt"/>
          <a:ea typeface="Arial" pitchFamily="21" charset="0"/>
          <a:cs typeface="+mj-cs"/>
        </a:defRPr>
      </a:lvl1pPr>
      <a:lvl2pPr algn="l" rtl="0" eaLnBrk="1" fontAlgn="base" hangingPunct="1">
        <a:spcBef>
          <a:spcPct val="0"/>
        </a:spcBef>
        <a:spcAft>
          <a:spcPct val="0"/>
        </a:spcAft>
        <a:defRPr sz="2400" b="1">
          <a:solidFill>
            <a:srgbClr val="F15A22"/>
          </a:solidFill>
          <a:latin typeface="Arial" charset="0"/>
          <a:ea typeface="Arial" pitchFamily="21" charset="0"/>
          <a:cs typeface="Arial" charset="0"/>
        </a:defRPr>
      </a:lvl2pPr>
      <a:lvl3pPr algn="l" rtl="0" eaLnBrk="1" fontAlgn="base" hangingPunct="1">
        <a:spcBef>
          <a:spcPct val="0"/>
        </a:spcBef>
        <a:spcAft>
          <a:spcPct val="0"/>
        </a:spcAft>
        <a:defRPr sz="2400" b="1">
          <a:solidFill>
            <a:srgbClr val="F15A22"/>
          </a:solidFill>
          <a:latin typeface="Arial" charset="0"/>
          <a:ea typeface="Arial" pitchFamily="21" charset="0"/>
          <a:cs typeface="Arial" charset="0"/>
        </a:defRPr>
      </a:lvl3pPr>
      <a:lvl4pPr algn="l" rtl="0" eaLnBrk="1" fontAlgn="base" hangingPunct="1">
        <a:spcBef>
          <a:spcPct val="0"/>
        </a:spcBef>
        <a:spcAft>
          <a:spcPct val="0"/>
        </a:spcAft>
        <a:defRPr sz="2400" b="1">
          <a:solidFill>
            <a:srgbClr val="F15A22"/>
          </a:solidFill>
          <a:latin typeface="Arial" charset="0"/>
          <a:ea typeface="Arial" pitchFamily="21" charset="0"/>
          <a:cs typeface="Arial" charset="0"/>
        </a:defRPr>
      </a:lvl4pPr>
      <a:lvl5pPr algn="l" rtl="0" eaLnBrk="1" fontAlgn="base" hangingPunct="1">
        <a:spcBef>
          <a:spcPct val="0"/>
        </a:spcBef>
        <a:spcAft>
          <a:spcPct val="0"/>
        </a:spcAft>
        <a:defRPr sz="2400" b="1">
          <a:solidFill>
            <a:srgbClr val="F15A22"/>
          </a:solidFill>
          <a:latin typeface="Arial" charset="0"/>
          <a:ea typeface="Arial" pitchFamily="21" charset="0"/>
          <a:cs typeface="Arial" charset="0"/>
        </a:defRPr>
      </a:lvl5pPr>
      <a:lvl6pPr marL="457200" algn="l" rtl="0" eaLnBrk="1" fontAlgn="base" hangingPunct="1">
        <a:spcBef>
          <a:spcPct val="0"/>
        </a:spcBef>
        <a:spcAft>
          <a:spcPct val="0"/>
        </a:spcAft>
        <a:defRPr sz="2400" b="1">
          <a:solidFill>
            <a:srgbClr val="FA9106"/>
          </a:solidFill>
          <a:latin typeface="Arial" charset="0"/>
          <a:cs typeface="Arial" charset="0"/>
        </a:defRPr>
      </a:lvl6pPr>
      <a:lvl7pPr marL="914400" algn="l" rtl="0" eaLnBrk="1" fontAlgn="base" hangingPunct="1">
        <a:spcBef>
          <a:spcPct val="0"/>
        </a:spcBef>
        <a:spcAft>
          <a:spcPct val="0"/>
        </a:spcAft>
        <a:defRPr sz="2400" b="1">
          <a:solidFill>
            <a:srgbClr val="FA9106"/>
          </a:solidFill>
          <a:latin typeface="Arial" charset="0"/>
          <a:cs typeface="Arial" charset="0"/>
        </a:defRPr>
      </a:lvl7pPr>
      <a:lvl8pPr marL="1371600" algn="l" rtl="0" eaLnBrk="1" fontAlgn="base" hangingPunct="1">
        <a:spcBef>
          <a:spcPct val="0"/>
        </a:spcBef>
        <a:spcAft>
          <a:spcPct val="0"/>
        </a:spcAft>
        <a:defRPr sz="2400" b="1">
          <a:solidFill>
            <a:srgbClr val="FA9106"/>
          </a:solidFill>
          <a:latin typeface="Arial" charset="0"/>
          <a:cs typeface="Arial" charset="0"/>
        </a:defRPr>
      </a:lvl8pPr>
      <a:lvl9pPr marL="1828800" algn="l" rtl="0" eaLnBrk="1" fontAlgn="base" hangingPunct="1">
        <a:spcBef>
          <a:spcPct val="0"/>
        </a:spcBef>
        <a:spcAft>
          <a:spcPct val="0"/>
        </a:spcAft>
        <a:defRPr sz="2400" b="1">
          <a:solidFill>
            <a:srgbClr val="FA9106"/>
          </a:solidFill>
          <a:latin typeface="Arial" charset="0"/>
          <a:cs typeface="Arial" charset="0"/>
        </a:defRPr>
      </a:lvl9pPr>
    </p:titleStyle>
    <p:bodyStyle>
      <a:lvl1pPr marL="342900" indent="-342900" algn="l" rtl="0" eaLnBrk="1" fontAlgn="base" hangingPunct="1">
        <a:spcBef>
          <a:spcPct val="20000"/>
        </a:spcBef>
        <a:spcAft>
          <a:spcPct val="0"/>
        </a:spcAft>
        <a:buChar char="•"/>
        <a:defRPr sz="2800">
          <a:solidFill>
            <a:srgbClr val="292929"/>
          </a:solidFill>
          <a:latin typeface="+mn-lt"/>
          <a:ea typeface="Arial" pitchFamily="21" charset="0"/>
          <a:cs typeface="+mn-cs"/>
        </a:defRPr>
      </a:lvl1pPr>
      <a:lvl2pPr marL="742950" indent="-285750" algn="l" rtl="0" eaLnBrk="1" fontAlgn="base" hangingPunct="1">
        <a:spcBef>
          <a:spcPct val="20000"/>
        </a:spcBef>
        <a:spcAft>
          <a:spcPct val="0"/>
        </a:spcAft>
        <a:buClr>
          <a:schemeClr val="accent6">
            <a:lumMod val="60000"/>
            <a:lumOff val="40000"/>
          </a:schemeClr>
        </a:buClr>
        <a:buFont typeface="Wingdings" charset="2"/>
        <a:buChar char="§"/>
        <a:defRPr sz="2400">
          <a:solidFill>
            <a:srgbClr val="292929"/>
          </a:solidFill>
          <a:latin typeface="+mn-lt"/>
          <a:ea typeface="Arial" pitchFamily="21" charset="0"/>
          <a:cs typeface="+mn-cs"/>
        </a:defRPr>
      </a:lvl2pPr>
      <a:lvl3pPr marL="1143000" indent="-228600" algn="l" rtl="0" eaLnBrk="1" fontAlgn="base" hangingPunct="1">
        <a:spcBef>
          <a:spcPct val="20000"/>
        </a:spcBef>
        <a:spcAft>
          <a:spcPct val="0"/>
        </a:spcAft>
        <a:buClr>
          <a:schemeClr val="accent6">
            <a:lumMod val="60000"/>
            <a:lumOff val="40000"/>
          </a:schemeClr>
        </a:buClr>
        <a:buFont typeface="Courier New"/>
        <a:buChar char="o"/>
        <a:defRPr sz="2000">
          <a:solidFill>
            <a:srgbClr val="292929"/>
          </a:solidFill>
          <a:latin typeface="+mn-lt"/>
          <a:ea typeface="Arial" pitchFamily="21" charset="0"/>
          <a:cs typeface="+mn-cs"/>
        </a:defRPr>
      </a:lvl3pPr>
      <a:lvl4pPr marL="1600200" indent="-228600" algn="l" rtl="0" eaLnBrk="1" fontAlgn="base" hangingPunct="1">
        <a:spcBef>
          <a:spcPct val="20000"/>
        </a:spcBef>
        <a:spcAft>
          <a:spcPct val="0"/>
        </a:spcAft>
        <a:buClr>
          <a:schemeClr val="accent6">
            <a:lumMod val="40000"/>
            <a:lumOff val="60000"/>
          </a:schemeClr>
        </a:buClr>
        <a:buFont typeface="Arial"/>
        <a:buChar char="•"/>
        <a:defRPr sz="1600">
          <a:solidFill>
            <a:srgbClr val="292929"/>
          </a:solidFill>
          <a:latin typeface="+mn-lt"/>
          <a:ea typeface="Arial" pitchFamily="21" charset="0"/>
          <a:cs typeface="+mn-cs"/>
        </a:defRPr>
      </a:lvl4pPr>
      <a:lvl5pPr marL="2057400" indent="-228600" algn="l" rtl="0" eaLnBrk="1" fontAlgn="base" hangingPunct="1">
        <a:spcBef>
          <a:spcPct val="20000"/>
        </a:spcBef>
        <a:spcAft>
          <a:spcPct val="0"/>
        </a:spcAft>
        <a:buClr>
          <a:schemeClr val="accent6">
            <a:lumMod val="40000"/>
            <a:lumOff val="60000"/>
          </a:schemeClr>
        </a:buClr>
        <a:buFont typeface="Wingdings" charset="2"/>
        <a:buChar char="§"/>
        <a:defRPr sz="1600">
          <a:solidFill>
            <a:srgbClr val="292929"/>
          </a:solidFill>
          <a:latin typeface="+mn-lt"/>
          <a:ea typeface="Arial" pitchFamily="21" charset="0"/>
          <a:cs typeface="+mn-cs"/>
        </a:defRPr>
      </a:lvl5pPr>
      <a:lvl6pPr marL="2514600" indent="-228600" algn="l" rtl="0" eaLnBrk="1" fontAlgn="base" hangingPunct="1">
        <a:spcBef>
          <a:spcPct val="20000"/>
        </a:spcBef>
        <a:spcAft>
          <a:spcPct val="0"/>
        </a:spcAft>
        <a:buChar char="»"/>
        <a:defRPr sz="1600">
          <a:solidFill>
            <a:srgbClr val="292929"/>
          </a:solidFill>
          <a:latin typeface="+mn-lt"/>
          <a:cs typeface="+mn-cs"/>
        </a:defRPr>
      </a:lvl6pPr>
      <a:lvl7pPr marL="2971800" indent="-228600" algn="l" rtl="0" eaLnBrk="1" fontAlgn="base" hangingPunct="1">
        <a:spcBef>
          <a:spcPct val="20000"/>
        </a:spcBef>
        <a:spcAft>
          <a:spcPct val="0"/>
        </a:spcAft>
        <a:buChar char="»"/>
        <a:defRPr sz="1600">
          <a:solidFill>
            <a:srgbClr val="292929"/>
          </a:solidFill>
          <a:latin typeface="+mn-lt"/>
          <a:cs typeface="+mn-cs"/>
        </a:defRPr>
      </a:lvl7pPr>
      <a:lvl8pPr marL="3429000" indent="-228600" algn="l" rtl="0" eaLnBrk="1" fontAlgn="base" hangingPunct="1">
        <a:spcBef>
          <a:spcPct val="20000"/>
        </a:spcBef>
        <a:spcAft>
          <a:spcPct val="0"/>
        </a:spcAft>
        <a:buChar char="»"/>
        <a:defRPr sz="1600">
          <a:solidFill>
            <a:srgbClr val="292929"/>
          </a:solidFill>
          <a:latin typeface="+mn-lt"/>
          <a:cs typeface="+mn-cs"/>
        </a:defRPr>
      </a:lvl8pPr>
      <a:lvl9pPr marL="3886200" indent="-228600" algn="l" rtl="0" eaLnBrk="1" fontAlgn="base" hangingPunct="1">
        <a:spcBef>
          <a:spcPct val="20000"/>
        </a:spcBef>
        <a:spcAft>
          <a:spcPct val="0"/>
        </a:spcAft>
        <a:buChar char="»"/>
        <a:defRPr sz="1600">
          <a:solidFill>
            <a:srgbClr val="292929"/>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 Id="rId3" Type="http://schemas.openxmlformats.org/officeDocument/2006/relationships/image" Target="../media/image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hyperlink" Target="http://blogs.agilefaqs.com/2010/06/13/pair-programming-public-demo/" TargetMode="External"/><Relationship Id="rId3" Type="http://schemas.openxmlformats.org/officeDocument/2006/relationships/hyperlink" Target="http://processpeoplepods.blogspot.com/search/label/Pair%20Programmi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 Id="rId3"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 Id="rId3"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 Id="rId3"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p:cNvSpPr>
            <a:spLocks noGrp="1"/>
          </p:cNvSpPr>
          <p:nvPr>
            <p:ph type="title"/>
          </p:nvPr>
        </p:nvSpPr>
        <p:spPr/>
        <p:txBody>
          <a:bodyPr/>
          <a:lstStyle/>
          <a:p>
            <a:r>
              <a:rPr lang="en-US" dirty="0" smtClean="0"/>
              <a:t>Pairing</a:t>
            </a:r>
            <a:endParaRPr lang="en-US" dirty="0"/>
          </a:p>
        </p:txBody>
      </p:sp>
      <p:sp>
        <p:nvSpPr>
          <p:cNvPr id="2" name="Slide Number Placeholder 1"/>
          <p:cNvSpPr>
            <a:spLocks noGrp="1"/>
          </p:cNvSpPr>
          <p:nvPr>
            <p:ph type="sldNum" sz="quarter" idx="10"/>
          </p:nvPr>
        </p:nvSpPr>
        <p:spPr/>
        <p:txBody>
          <a:bodyPr/>
          <a:lstStyle/>
          <a:p>
            <a:fld id="{782652CB-F8DA-C34A-AA91-2C10369BFC37}" type="slidenum">
              <a:rPr lang="en-US" smtClean="0"/>
              <a:pPr/>
              <a:t>1</a:t>
            </a:fld>
            <a:endParaRPr lang="en-US" sz="1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4986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350" y="0"/>
            <a:ext cx="88757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Tree>
    <p:extLst>
      <p:ext uri="{BB962C8B-B14F-4D97-AF65-F5344CB8AC3E}">
        <p14:creationId xmlns:p14="http://schemas.microsoft.com/office/powerpoint/2010/main" val="17582378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5191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350" y="0"/>
            <a:ext cx="88757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Tree>
    <p:extLst>
      <p:ext uri="{BB962C8B-B14F-4D97-AF65-F5344CB8AC3E}">
        <p14:creationId xmlns:p14="http://schemas.microsoft.com/office/powerpoint/2010/main" val="16584815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685800" y="2130425"/>
            <a:ext cx="7772400" cy="1470025"/>
          </a:xfrm>
          <a:ln/>
        </p:spPr>
        <p:txBody>
          <a:bodyPr/>
          <a:lstStyle/>
          <a:p>
            <a:r>
              <a:rPr lang="en-US" sz="6600">
                <a:solidFill>
                  <a:srgbClr val="FF0000"/>
                </a:solidFill>
              </a:rPr>
              <a:t>Pairing</a:t>
            </a:r>
          </a:p>
        </p:txBody>
      </p:sp>
      <p:sp>
        <p:nvSpPr>
          <p:cNvPr id="229379" name="Rectangle 3"/>
          <p:cNvSpPr>
            <a:spLocks noGrp="1" noChangeArrowheads="1"/>
          </p:cNvSpPr>
          <p:nvPr>
            <p:ph idx="1"/>
          </p:nvPr>
        </p:nvSpPr>
        <p:spPr>
          <a:xfrm>
            <a:off x="1066800" y="3886200"/>
            <a:ext cx="6858000" cy="2971800"/>
          </a:xfrm>
          <a:ln/>
        </p:spPr>
        <p:txBody>
          <a:bodyPr/>
          <a:lstStyle/>
          <a:p>
            <a:pPr marL="0" indent="0">
              <a:spcBef>
                <a:spcPct val="0"/>
              </a:spcBef>
              <a:buNone/>
            </a:pPr>
            <a:r>
              <a:rPr lang="en-US" dirty="0"/>
              <a:t>Why it sucks, and why you should hate it</a:t>
            </a:r>
          </a:p>
        </p:txBody>
      </p:sp>
    </p:spTree>
    <p:extLst>
      <p:ext uri="{BB962C8B-B14F-4D97-AF65-F5344CB8AC3E}">
        <p14:creationId xmlns:p14="http://schemas.microsoft.com/office/powerpoint/2010/main" val="7620990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685800" y="2130425"/>
            <a:ext cx="7772400" cy="1470025"/>
          </a:xfrm>
          <a:ln/>
        </p:spPr>
        <p:txBody>
          <a:bodyPr/>
          <a:lstStyle/>
          <a:p>
            <a:r>
              <a:rPr lang="en-US" sz="7200" dirty="0"/>
              <a:t>Its distracting!</a:t>
            </a:r>
          </a:p>
        </p:txBody>
      </p:sp>
      <p:sp>
        <p:nvSpPr>
          <p:cNvPr id="230403" name="Rectangle 3"/>
          <p:cNvSpPr>
            <a:spLocks noGrp="1" noChangeArrowheads="1"/>
          </p:cNvSpPr>
          <p:nvPr>
            <p:ph idx="1"/>
          </p:nvPr>
        </p:nvSpPr>
        <p:spPr>
          <a:xfrm>
            <a:off x="609601" y="3581400"/>
            <a:ext cx="7953746" cy="2648174"/>
          </a:xfrm>
          <a:ln/>
        </p:spPr>
        <p:txBody>
          <a:bodyPr/>
          <a:lstStyle/>
          <a:p>
            <a:pPr marL="0" indent="0">
              <a:spcBef>
                <a:spcPct val="0"/>
              </a:spcBef>
              <a:buNone/>
            </a:pPr>
            <a:r>
              <a:rPr lang="en-US" dirty="0"/>
              <a:t>Hard to focus on the problem at hand when your pair is sitting next to you talking</a:t>
            </a:r>
          </a:p>
        </p:txBody>
      </p:sp>
    </p:spTree>
    <p:extLst>
      <p:ext uri="{BB962C8B-B14F-4D97-AF65-F5344CB8AC3E}">
        <p14:creationId xmlns:p14="http://schemas.microsoft.com/office/powerpoint/2010/main" val="34014620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0403" name="Rectangle 3"/>
          <p:cNvSpPr>
            <a:spLocks noGrp="1" noChangeArrowheads="1"/>
          </p:cNvSpPr>
          <p:nvPr>
            <p:ph idx="1"/>
          </p:nvPr>
        </p:nvSpPr>
        <p:spPr>
          <a:xfrm>
            <a:off x="609601" y="1524000"/>
            <a:ext cx="7953746" cy="4705574"/>
          </a:xfrm>
          <a:ln/>
        </p:spPr>
        <p:txBody>
          <a:bodyPr/>
          <a:lstStyle/>
          <a:p>
            <a:pPr marL="0" indent="0">
              <a:spcBef>
                <a:spcPct val="0"/>
              </a:spcBef>
              <a:buNone/>
            </a:pPr>
            <a:r>
              <a:rPr lang="en-US" sz="3200" dirty="0" smtClean="0">
                <a:solidFill>
                  <a:srgbClr val="F15A22"/>
                </a:solidFill>
              </a:rPr>
              <a:t>Developers tend to waste a lot of time on:</a:t>
            </a:r>
          </a:p>
          <a:p>
            <a:pPr marL="0" indent="0">
              <a:spcBef>
                <a:spcPct val="0"/>
              </a:spcBef>
            </a:pPr>
            <a:r>
              <a:rPr lang="en-US" dirty="0" smtClean="0"/>
              <a:t> </a:t>
            </a:r>
            <a:r>
              <a:rPr lang="en-US" dirty="0" err="1" smtClean="0"/>
              <a:t>Facebook</a:t>
            </a:r>
            <a:r>
              <a:rPr lang="en-US" dirty="0" smtClean="0"/>
              <a:t>, Mail Forwards</a:t>
            </a:r>
          </a:p>
          <a:p>
            <a:pPr marL="0" indent="0">
              <a:spcBef>
                <a:spcPct val="0"/>
              </a:spcBef>
            </a:pPr>
            <a:r>
              <a:rPr lang="en-US" dirty="0" smtClean="0"/>
              <a:t> Checking Cricket score </a:t>
            </a:r>
          </a:p>
          <a:p>
            <a:pPr marL="0" indent="0">
              <a:spcBef>
                <a:spcPct val="0"/>
              </a:spcBef>
            </a:pPr>
            <a:r>
              <a:rPr lang="en-US" dirty="0" smtClean="0"/>
              <a:t> Long phone calls</a:t>
            </a:r>
          </a:p>
          <a:p>
            <a:pPr marL="0" indent="0">
              <a:spcBef>
                <a:spcPct val="0"/>
              </a:spcBef>
              <a:buNone/>
            </a:pPr>
            <a:endParaRPr lang="en-US" dirty="0" smtClean="0"/>
          </a:p>
          <a:p>
            <a:pPr marL="0" indent="0">
              <a:spcBef>
                <a:spcPct val="0"/>
              </a:spcBef>
              <a:buNone/>
            </a:pPr>
            <a:r>
              <a:rPr lang="en-US" sz="3200" dirty="0" smtClean="0">
                <a:solidFill>
                  <a:srgbClr val="F15A22"/>
                </a:solidFill>
              </a:rPr>
              <a:t>Pairing forces you to:</a:t>
            </a:r>
          </a:p>
          <a:p>
            <a:pPr marL="0" indent="0">
              <a:spcBef>
                <a:spcPct val="0"/>
              </a:spcBef>
            </a:pPr>
            <a:r>
              <a:rPr lang="en-US" dirty="0" smtClean="0"/>
              <a:t> Keep phone calls short</a:t>
            </a:r>
          </a:p>
          <a:p>
            <a:pPr marL="0" indent="0">
              <a:spcBef>
                <a:spcPct val="0"/>
              </a:spcBef>
            </a:pPr>
            <a:r>
              <a:rPr lang="en-US" dirty="0" smtClean="0"/>
              <a:t> Avoid distractions  </a:t>
            </a:r>
            <a:endParaRPr lang="en-US" dirty="0"/>
          </a:p>
        </p:txBody>
      </p:sp>
    </p:spTree>
    <p:extLst>
      <p:ext uri="{BB962C8B-B14F-4D97-AF65-F5344CB8AC3E}">
        <p14:creationId xmlns:p14="http://schemas.microsoft.com/office/powerpoint/2010/main" val="34014620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685800" y="2130425"/>
            <a:ext cx="7772400" cy="1470025"/>
          </a:xfrm>
          <a:ln/>
        </p:spPr>
        <p:txBody>
          <a:bodyPr/>
          <a:lstStyle/>
          <a:p>
            <a:r>
              <a:rPr lang="en-US" sz="8000"/>
              <a:t>Costly</a:t>
            </a:r>
          </a:p>
        </p:txBody>
      </p:sp>
      <p:sp>
        <p:nvSpPr>
          <p:cNvPr id="231427" name="Rectangle 3"/>
          <p:cNvSpPr>
            <a:spLocks noGrp="1" noChangeArrowheads="1"/>
          </p:cNvSpPr>
          <p:nvPr>
            <p:ph idx="1"/>
          </p:nvPr>
        </p:nvSpPr>
        <p:spPr>
          <a:xfrm>
            <a:off x="609601" y="3581400"/>
            <a:ext cx="7953746" cy="2648174"/>
          </a:xfrm>
          <a:ln/>
        </p:spPr>
        <p:txBody>
          <a:bodyPr/>
          <a:lstStyle/>
          <a:p>
            <a:pPr marL="0" indent="0" algn="ctr">
              <a:spcBef>
                <a:spcPct val="0"/>
              </a:spcBef>
              <a:buNone/>
            </a:pPr>
            <a:r>
              <a:rPr lang="en-US" dirty="0"/>
              <a:t>Two people doing the work of one</a:t>
            </a:r>
          </a:p>
        </p:txBody>
      </p:sp>
    </p:spTree>
    <p:extLst>
      <p:ext uri="{BB962C8B-B14F-4D97-AF65-F5344CB8AC3E}">
        <p14:creationId xmlns:p14="http://schemas.microsoft.com/office/powerpoint/2010/main" val="1218977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3962" name="Rectangle 10"/>
          <p:cNvSpPr>
            <a:spLocks/>
          </p:cNvSpPr>
          <p:nvPr/>
        </p:nvSpPr>
        <p:spPr bwMode="auto">
          <a:xfrm>
            <a:off x="762000" y="990600"/>
            <a:ext cx="76327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38100" tIns="38100" rIns="38100" bIns="38100"/>
          <a:lstStyle/>
          <a:p>
            <a:pPr>
              <a:spcBef>
                <a:spcPts val="1800"/>
              </a:spcBef>
            </a:pPr>
            <a:r>
              <a:rPr lang="en-US" sz="3200">
                <a:solidFill>
                  <a:srgbClr val="224B4F"/>
                </a:solidFill>
                <a:latin typeface="Hobo Std" charset="0"/>
                <a:ea typeface="ＭＳ Ｐゴシック" charset="0"/>
                <a:cs typeface="Hobo Std" charset="0"/>
                <a:sym typeface="Hobo Std" charset="0"/>
              </a:rPr>
              <a:t>110% * 2 = 220%</a:t>
            </a:r>
            <a:endParaRPr lang="en-US" sz="1800">
              <a:solidFill>
                <a:schemeClr val="tx1"/>
              </a:solidFill>
              <a:latin typeface="Trebuchet MS" charset="0"/>
              <a:ea typeface="ＭＳ Ｐゴシック" charset="0"/>
              <a:cs typeface="Lucida Grande" charset="0"/>
              <a:sym typeface="Trebuchet MS" charset="0"/>
            </a:endParaRPr>
          </a:p>
          <a:p>
            <a:pPr>
              <a:spcBef>
                <a:spcPts val="1800"/>
              </a:spcBef>
            </a:pPr>
            <a:r>
              <a:rPr lang="en-US" sz="3200">
                <a:solidFill>
                  <a:srgbClr val="224B4F"/>
                </a:solidFill>
                <a:latin typeface="Hobo Std" charset="0"/>
                <a:ea typeface="ＭＳ Ｐゴシック" charset="0"/>
                <a:cs typeface="Hobo Std" charset="0"/>
                <a:sym typeface="Hobo Std" charset="0"/>
              </a:rPr>
              <a:t>300%</a:t>
            </a:r>
            <a:endParaRPr lang="en-US" sz="1800">
              <a:solidFill>
                <a:schemeClr val="tx1"/>
              </a:solidFill>
              <a:latin typeface="Trebuchet MS" charset="0"/>
              <a:ea typeface="ＭＳ Ｐゴシック" charset="0"/>
              <a:cs typeface="Lucida Grande" charset="0"/>
              <a:sym typeface="Trebuchet MS" charset="0"/>
            </a:endParaRPr>
          </a:p>
          <a:p>
            <a:pPr>
              <a:spcBef>
                <a:spcPts val="1800"/>
              </a:spcBef>
            </a:pPr>
            <a:r>
              <a:rPr lang="en-US" sz="3200">
                <a:solidFill>
                  <a:srgbClr val="224B4F"/>
                </a:solidFill>
                <a:latin typeface="Hobo Std" charset="0"/>
                <a:ea typeface="ＭＳ Ｐゴシック" charset="0"/>
                <a:cs typeface="Hobo Std" charset="0"/>
                <a:sym typeface="Hobo Std" charset="0"/>
              </a:rPr>
              <a:t>300% - 220% = 80%</a:t>
            </a:r>
            <a:endParaRPr lang="en-US" sz="1800">
              <a:solidFill>
                <a:schemeClr val="tx1"/>
              </a:solidFill>
              <a:latin typeface="Trebuchet MS" charset="0"/>
              <a:ea typeface="ＭＳ Ｐゴシック" charset="0"/>
              <a:cs typeface="Lucida Grande" charset="0"/>
              <a:sym typeface="Trebuchet MS" charset="0"/>
            </a:endParaRPr>
          </a:p>
          <a:p>
            <a:pPr>
              <a:spcBef>
                <a:spcPts val="1800"/>
              </a:spcBef>
            </a:pPr>
            <a:r>
              <a:rPr lang="en-US" sz="3200">
                <a:solidFill>
                  <a:srgbClr val="224B4F"/>
                </a:solidFill>
                <a:latin typeface="Hobo Std" charset="0"/>
                <a:ea typeface="ＭＳ Ｐゴシック" charset="0"/>
                <a:cs typeface="Hobo Std" charset="0"/>
                <a:sym typeface="Hobo Std" charset="0"/>
              </a:rPr>
              <a:t>8 hours * .8 = 6.4 hours</a:t>
            </a:r>
            <a:endParaRPr lang="en-US" sz="1800">
              <a:solidFill>
                <a:schemeClr val="tx1"/>
              </a:solidFill>
              <a:latin typeface="Trebuchet MS" charset="0"/>
              <a:ea typeface="ＭＳ Ｐゴシック" charset="0"/>
              <a:cs typeface="Lucida Grande" charset="0"/>
              <a:sym typeface="Trebuchet MS" charset="0"/>
            </a:endParaRPr>
          </a:p>
          <a:p>
            <a:pPr>
              <a:spcBef>
                <a:spcPts val="1800"/>
              </a:spcBef>
            </a:pPr>
            <a:r>
              <a:rPr lang="en-US" sz="3200">
                <a:solidFill>
                  <a:srgbClr val="224B4F"/>
                </a:solidFill>
                <a:latin typeface="Hobo Std" charset="0"/>
                <a:ea typeface="ＭＳ Ｐゴシック" charset="0"/>
                <a:cs typeface="Hobo Std" charset="0"/>
                <a:sym typeface="Hobo Std" charset="0"/>
              </a:rPr>
              <a:t>6.4 * US$40 = US$256</a:t>
            </a:r>
            <a:endParaRPr lang="en-US" sz="1800">
              <a:solidFill>
                <a:schemeClr val="tx1"/>
              </a:solidFill>
              <a:latin typeface="Trebuchet MS" charset="0"/>
              <a:ea typeface="ＭＳ Ｐゴシック" charset="0"/>
              <a:cs typeface="Lucida Grande" charset="0"/>
              <a:sym typeface="Trebuchet MS" charset="0"/>
            </a:endParaRPr>
          </a:p>
          <a:p>
            <a:pPr>
              <a:spcBef>
                <a:spcPts val="1800"/>
              </a:spcBef>
            </a:pPr>
            <a:r>
              <a:rPr lang="en-US" sz="3200">
                <a:solidFill>
                  <a:srgbClr val="224B4F"/>
                </a:solidFill>
                <a:latin typeface="Hobo Std" charset="0"/>
                <a:ea typeface="ＭＳ Ｐゴシック" charset="0"/>
                <a:cs typeface="Hobo Std" charset="0"/>
                <a:sym typeface="Hobo Std" charset="0"/>
              </a:rPr>
              <a:t>US$256 * 1000 = US$256,000</a:t>
            </a:r>
          </a:p>
        </p:txBody>
      </p:sp>
    </p:spTree>
    <p:extLst>
      <p:ext uri="{BB962C8B-B14F-4D97-AF65-F5344CB8AC3E}">
        <p14:creationId xmlns:p14="http://schemas.microsoft.com/office/powerpoint/2010/main" val="6579585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8" presetClass="entr" presetSubtype="0" fill="hold" grpId="0" nodeType="clickEffect">
                                  <p:stCondLst>
                                    <p:cond delay="0"/>
                                  </p:stCondLst>
                                  <p:childTnLst>
                                    <p:set>
                                      <p:cBhvr>
                                        <p:cTn id="6" dur="1" fill="hold">
                                          <p:stCondLst>
                                            <p:cond delay="499"/>
                                          </p:stCondLst>
                                        </p:cTn>
                                        <p:tgtEl>
                                          <p:spTgt spid="2539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62"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685800" y="2130425"/>
            <a:ext cx="7772400" cy="1470025"/>
          </a:xfrm>
          <a:ln/>
        </p:spPr>
        <p:txBody>
          <a:bodyPr/>
          <a:lstStyle/>
          <a:p>
            <a:r>
              <a:rPr lang="en-US" sz="8000"/>
              <a:t>Low morale</a:t>
            </a:r>
          </a:p>
        </p:txBody>
      </p:sp>
      <p:sp>
        <p:nvSpPr>
          <p:cNvPr id="232451" name="Rectangle 3"/>
          <p:cNvSpPr>
            <a:spLocks noGrp="1" noChangeArrowheads="1"/>
          </p:cNvSpPr>
          <p:nvPr>
            <p:ph idx="1"/>
          </p:nvPr>
        </p:nvSpPr>
        <p:spPr>
          <a:xfrm>
            <a:off x="609601" y="3657600"/>
            <a:ext cx="7953746" cy="2571974"/>
          </a:xfrm>
          <a:ln/>
        </p:spPr>
        <p:txBody>
          <a:bodyPr/>
          <a:lstStyle/>
          <a:p>
            <a:pPr marL="0" indent="0">
              <a:spcBef>
                <a:spcPct val="0"/>
              </a:spcBef>
              <a:buNone/>
            </a:pPr>
            <a:r>
              <a:rPr lang="en-US" dirty="0"/>
              <a:t>Only spend 50% of your time doing any actual work</a:t>
            </a:r>
          </a:p>
        </p:txBody>
      </p:sp>
    </p:spTree>
    <p:extLst>
      <p:ext uri="{BB962C8B-B14F-4D97-AF65-F5344CB8AC3E}">
        <p14:creationId xmlns:p14="http://schemas.microsoft.com/office/powerpoint/2010/main" val="5471836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12" name="Rectangle 12"/>
          <p:cNvSpPr>
            <a:spLocks noGrp="1" noChangeArrowheads="1"/>
          </p:cNvSpPr>
          <p:nvPr>
            <p:ph type="title"/>
          </p:nvPr>
        </p:nvSpPr>
        <p:spPr>
          <a:ln/>
        </p:spPr>
        <p:txBody>
          <a:bodyPr lIns="88900" tIns="88900" rIns="88900" bIns="88900"/>
          <a:lstStyle/>
          <a:p>
            <a:r>
              <a:rPr lang="en-US"/>
              <a:t>Other references</a:t>
            </a:r>
          </a:p>
        </p:txBody>
      </p:sp>
      <p:sp>
        <p:nvSpPr>
          <p:cNvPr id="256010" name="Rectangle 10"/>
          <p:cNvSpPr>
            <a:spLocks/>
          </p:cNvSpPr>
          <p:nvPr/>
        </p:nvSpPr>
        <p:spPr bwMode="auto">
          <a:xfrm>
            <a:off x="762000" y="1371600"/>
            <a:ext cx="8394700" cy="271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38100" tIns="38100" rIns="38100" bIns="38100"/>
          <a:lstStyle/>
          <a:p>
            <a:pPr algn="l">
              <a:spcBef>
                <a:spcPts val="1200"/>
              </a:spcBef>
            </a:pPr>
            <a:r>
              <a:rPr lang="en-US" sz="1800" dirty="0">
                <a:solidFill>
                  <a:schemeClr val="tx1"/>
                </a:solidFill>
                <a:latin typeface="Trebuchet MS" charset="0"/>
                <a:ea typeface="ＭＳ Ｐゴシック" charset="0"/>
                <a:cs typeface="Trebuchet MS" charset="0"/>
                <a:sym typeface="Trebuchet MS" charset="0"/>
              </a:rPr>
              <a:t>Public demo - </a:t>
            </a:r>
            <a:r>
              <a:rPr lang="en-US" sz="1800" u="sng" dirty="0">
                <a:solidFill>
                  <a:srgbClr val="009999"/>
                </a:solidFill>
                <a:latin typeface="Trebuchet MS" charset="0"/>
                <a:ea typeface="ＭＳ Ｐゴシック" charset="0"/>
                <a:cs typeface="Trebuchet MS" charset="0"/>
                <a:sym typeface="Trebuchet MS" charset="0"/>
                <a:hlinkClick r:id="rId2"/>
              </a:rPr>
              <a:t>http://blogs.agilefaqs.com/2010/06/13/pair-programming-public-demo/</a:t>
            </a:r>
            <a:endParaRPr lang="en-US" sz="1800" dirty="0">
              <a:solidFill>
                <a:schemeClr val="tx1"/>
              </a:solidFill>
              <a:latin typeface="Trebuchet MS" charset="0"/>
              <a:ea typeface="ＭＳ Ｐゴシック" charset="0"/>
              <a:cs typeface="Lucida Grande" charset="0"/>
              <a:sym typeface="Trebuchet MS" charset="0"/>
            </a:endParaRPr>
          </a:p>
          <a:p>
            <a:pPr algn="l">
              <a:spcBef>
                <a:spcPts val="1200"/>
              </a:spcBef>
            </a:pPr>
            <a:r>
              <a:rPr lang="en-US" sz="1800" dirty="0" err="1">
                <a:solidFill>
                  <a:schemeClr val="tx1"/>
                </a:solidFill>
                <a:latin typeface="Trebuchet MS" charset="0"/>
                <a:ea typeface="ＭＳ Ｐゴシック" charset="0"/>
                <a:cs typeface="Trebuchet MS" charset="0"/>
                <a:sym typeface="Trebuchet MS" charset="0"/>
              </a:rPr>
              <a:t>Blog</a:t>
            </a:r>
            <a:r>
              <a:rPr lang="en-US" sz="1800" dirty="0">
                <a:solidFill>
                  <a:schemeClr val="tx1"/>
                </a:solidFill>
                <a:latin typeface="Trebuchet MS" charset="0"/>
                <a:ea typeface="ＭＳ Ｐゴシック" charset="0"/>
                <a:cs typeface="Trebuchet MS" charset="0"/>
                <a:sym typeface="Trebuchet MS" charset="0"/>
              </a:rPr>
              <a:t> by Fred George - </a:t>
            </a:r>
            <a:r>
              <a:rPr lang="en-US" sz="1800" u="sng" dirty="0">
                <a:solidFill>
                  <a:srgbClr val="009999"/>
                </a:solidFill>
                <a:latin typeface="Trebuchet MS" charset="0"/>
                <a:ea typeface="ＭＳ Ｐゴシック" charset="0"/>
                <a:cs typeface="Trebuchet MS" charset="0"/>
                <a:sym typeface="Trebuchet MS" charset="0"/>
              </a:rPr>
              <a:t>http://processpeoplepods.blogspot.com/search/label/Pair%20Programmi</a:t>
            </a:r>
            <a:r>
              <a:rPr lang="en-US" sz="1800" u="sng" dirty="0">
                <a:solidFill>
                  <a:srgbClr val="009999"/>
                </a:solidFill>
                <a:latin typeface="Trebuchet MS" charset="0"/>
                <a:ea typeface="ＭＳ Ｐゴシック" charset="0"/>
                <a:cs typeface="Trebuchet MS" charset="0"/>
                <a:sym typeface="Trebuchet MS" charset="0"/>
                <a:hlinkClick r:id="rId3"/>
              </a:rPr>
              <a:t>ng</a:t>
            </a:r>
            <a:endParaRPr lang="en-US" sz="1800" dirty="0">
              <a:solidFill>
                <a:schemeClr val="tx1"/>
              </a:solidFill>
              <a:latin typeface="Trebuchet MS" charset="0"/>
              <a:ea typeface="ＭＳ Ｐゴシック" charset="0"/>
              <a:cs typeface="Lucida Grande" charset="0"/>
              <a:sym typeface="Trebuchet MS" charset="0"/>
              <a:hlinkClick r:id="rId3"/>
            </a:endParaRPr>
          </a:p>
          <a:p>
            <a:pPr algn="l">
              <a:spcBef>
                <a:spcPts val="1800"/>
              </a:spcBef>
            </a:pPr>
            <a:r>
              <a:rPr lang="en-US" sz="1800" i="1" dirty="0">
                <a:solidFill>
                  <a:schemeClr val="tx1"/>
                </a:solidFill>
                <a:latin typeface="Trebuchet MS" charset="0"/>
                <a:ea typeface="ＭＳ Ｐゴシック" charset="0"/>
                <a:cs typeface="Trebuchet MS" charset="0"/>
                <a:sym typeface="Trebuchet MS" charset="0"/>
                <a:hlinkClick r:id="rId3"/>
              </a:rPr>
              <a:t>Based on a survey </a:t>
            </a:r>
            <a:endParaRPr lang="en-US" sz="1800" dirty="0">
              <a:solidFill>
                <a:schemeClr val="tx1"/>
              </a:solidFill>
              <a:latin typeface="Trebuchet MS" charset="0"/>
              <a:ea typeface="ＭＳ Ｐゴシック" charset="0"/>
              <a:cs typeface="Lucida Grande" charset="0"/>
              <a:sym typeface="Trebuchet MS" charset="0"/>
              <a:hlinkClick r:id="rId3"/>
            </a:endParaRPr>
          </a:p>
          <a:p>
            <a:pPr algn="l">
              <a:spcBef>
                <a:spcPts val="475"/>
              </a:spcBef>
            </a:pPr>
            <a:r>
              <a:rPr lang="en-US" sz="1800" dirty="0">
                <a:solidFill>
                  <a:schemeClr val="tx1"/>
                </a:solidFill>
                <a:latin typeface="Trebuchet MS" charset="0"/>
                <a:ea typeface="ＭＳ Ｐゴシック" charset="0"/>
                <a:cs typeface="Trebuchet MS" charset="0"/>
                <a:sym typeface="Trebuchet MS" charset="0"/>
                <a:hlinkClick r:id="rId3"/>
              </a:rPr>
              <a:t>100% agreed that they had more confidence in th</a:t>
            </a:r>
            <a:r>
              <a:rPr lang="en-US" sz="1800" dirty="0">
                <a:solidFill>
                  <a:schemeClr val="tx1"/>
                </a:solidFill>
                <a:latin typeface="Trebuchet MS" charset="0"/>
                <a:ea typeface="ＭＳ Ｐゴシック" charset="0"/>
                <a:cs typeface="Trebuchet MS" charset="0"/>
                <a:sym typeface="Trebuchet MS" charset="0"/>
              </a:rPr>
              <a:t>eir solution than when they program alone</a:t>
            </a:r>
            <a:endParaRPr lang="en-US" sz="1800" dirty="0">
              <a:solidFill>
                <a:schemeClr val="tx1"/>
              </a:solidFill>
              <a:latin typeface="Trebuchet MS" charset="0"/>
              <a:ea typeface="ＭＳ Ｐゴシック" charset="0"/>
              <a:cs typeface="Lucida Grande" charset="0"/>
              <a:sym typeface="Trebuchet MS" charset="0"/>
            </a:endParaRPr>
          </a:p>
          <a:p>
            <a:pPr algn="l">
              <a:spcBef>
                <a:spcPts val="475"/>
              </a:spcBef>
            </a:pPr>
            <a:r>
              <a:rPr lang="en-US" sz="1800" dirty="0">
                <a:solidFill>
                  <a:schemeClr val="tx1"/>
                </a:solidFill>
                <a:latin typeface="Trebuchet MS" charset="0"/>
                <a:ea typeface="ＭＳ Ｐゴシック" charset="0"/>
                <a:cs typeface="Trebuchet MS" charset="0"/>
                <a:sym typeface="Trebuchet MS" charset="0"/>
              </a:rPr>
              <a:t>96% agreed that they enjoy their job more than when programming alone</a:t>
            </a:r>
          </a:p>
        </p:txBody>
      </p:sp>
      <p:sp>
        <p:nvSpPr>
          <p:cNvPr id="256011" name="Rectangle 11"/>
          <p:cNvSpPr>
            <a:spLocks/>
          </p:cNvSpPr>
          <p:nvPr/>
        </p:nvSpPr>
        <p:spPr bwMode="auto">
          <a:xfrm>
            <a:off x="609600" y="5867400"/>
            <a:ext cx="81661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38100" tIns="38100" rIns="38100" bIns="38100"/>
          <a:lstStyle/>
          <a:p>
            <a:pPr algn="l">
              <a:spcBef>
                <a:spcPts val="238"/>
              </a:spcBef>
            </a:pPr>
            <a:r>
              <a:rPr lang="en-US" sz="1000">
                <a:solidFill>
                  <a:schemeClr val="tx1"/>
                </a:solidFill>
                <a:latin typeface="Trebuchet MS" charset="0"/>
                <a:ea typeface="ＭＳ Ｐゴシック" charset="0"/>
                <a:cs typeface="Trebuchet MS" charset="0"/>
                <a:sym typeface="Trebuchet MS" charset="0"/>
              </a:rPr>
              <a:t>http://www.google.co.in/url?sa=t&amp;source=web&amp;cd=5&amp;ved=0CDcQFjAE&amp;url=http%3A%2F%2Fciteseerx.ist.psu.edu%2Fviewdoc%2Fdownload%3Fdoi%3D10.1.1.140.1522%26rep%3Drep1%26type%3Dpdf&amp;ei=sawtTMT3C9DCrAeCt_HzBQ&amp;usg=AFQjCNFtguL_Wf_1aHLgr8Z0gjZ4YbvSLQ&amp;sig2=vleHOi_mQ6rKMI-G2jmPtw</a:t>
            </a:r>
          </a:p>
        </p:txBody>
      </p:sp>
    </p:spTree>
    <p:extLst>
      <p:ext uri="{BB962C8B-B14F-4D97-AF65-F5344CB8AC3E}">
        <p14:creationId xmlns:p14="http://schemas.microsoft.com/office/powerpoint/2010/main" val="35919708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685800" y="1273175"/>
            <a:ext cx="7772400" cy="3184525"/>
          </a:xfrm>
          <a:ln/>
        </p:spPr>
        <p:txBody>
          <a:bodyPr/>
          <a:lstStyle/>
          <a:p>
            <a:r>
              <a:rPr lang="en-US" sz="8000"/>
              <a:t>Stop slowing me down!</a:t>
            </a:r>
          </a:p>
        </p:txBody>
      </p:sp>
      <p:sp>
        <p:nvSpPr>
          <p:cNvPr id="234499" name="Rectangle 3"/>
          <p:cNvSpPr>
            <a:spLocks noGrp="1" noChangeArrowheads="1"/>
          </p:cNvSpPr>
          <p:nvPr>
            <p:ph idx="1"/>
          </p:nvPr>
        </p:nvSpPr>
        <p:spPr>
          <a:xfrm>
            <a:off x="1371600" y="4495800"/>
            <a:ext cx="6400800" cy="2362200"/>
          </a:xfrm>
          <a:ln/>
        </p:spPr>
        <p:txBody>
          <a:bodyPr/>
          <a:lstStyle/>
          <a:p>
            <a:pPr marL="0" indent="0">
              <a:spcBef>
                <a:spcPct val="0"/>
              </a:spcBef>
              <a:buNone/>
            </a:pPr>
            <a:r>
              <a:rPr lang="en-US" dirty="0"/>
              <a:t>Explaining thoughts to my pair will slow me down</a:t>
            </a:r>
          </a:p>
        </p:txBody>
      </p:sp>
    </p:spTree>
    <p:extLst>
      <p:ext uri="{BB962C8B-B14F-4D97-AF65-F5344CB8AC3E}">
        <p14:creationId xmlns:p14="http://schemas.microsoft.com/office/powerpoint/2010/main" val="25676816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6554" name="Rectangle 10"/>
          <p:cNvSpPr>
            <a:spLocks noGrp="1" noChangeArrowheads="1"/>
          </p:cNvSpPr>
          <p:nvPr>
            <p:ph type="title"/>
          </p:nvPr>
        </p:nvSpPr>
        <p:spPr>
          <a:ln/>
        </p:spPr>
        <p:txBody>
          <a:bodyPr lIns="88900" tIns="88900" rIns="88900" bIns="88900" anchor="ctr"/>
          <a:lstStyle/>
          <a:p>
            <a:r>
              <a:rPr lang="en-US"/>
              <a:t>Development</a:t>
            </a:r>
            <a:br>
              <a:rPr lang="en-US"/>
            </a:br>
            <a:r>
              <a:rPr lang="en-US"/>
              <a:t>The Waterfall Way</a:t>
            </a:r>
          </a:p>
        </p:txBody>
      </p:sp>
    </p:spTree>
    <p:extLst>
      <p:ext uri="{BB962C8B-B14F-4D97-AF65-F5344CB8AC3E}">
        <p14:creationId xmlns:p14="http://schemas.microsoft.com/office/powerpoint/2010/main" val="3048852887"/>
      </p:ext>
    </p:extLst>
  </p:cSld>
  <p:clrMapOvr>
    <a:masterClrMapping/>
  </p:clrMapOvr>
  <p:transition xmlns:p14="http://schemas.microsoft.com/office/powerpoint/2010/mai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0403" name="Rectangle 3"/>
          <p:cNvSpPr>
            <a:spLocks noGrp="1" noChangeArrowheads="1"/>
          </p:cNvSpPr>
          <p:nvPr>
            <p:ph idx="1"/>
          </p:nvPr>
        </p:nvSpPr>
        <p:spPr>
          <a:xfrm>
            <a:off x="609601" y="1524000"/>
            <a:ext cx="7953746" cy="4705574"/>
          </a:xfrm>
          <a:ln/>
        </p:spPr>
        <p:txBody>
          <a:bodyPr/>
          <a:lstStyle/>
          <a:p>
            <a:pPr marL="0" indent="0">
              <a:spcBef>
                <a:spcPct val="0"/>
              </a:spcBef>
              <a:buNone/>
            </a:pPr>
            <a:r>
              <a:rPr lang="en-US" sz="3200" dirty="0" smtClean="0">
                <a:solidFill>
                  <a:srgbClr val="F15A22"/>
                </a:solidFill>
              </a:rPr>
              <a:t>Pairing leads to:</a:t>
            </a:r>
          </a:p>
          <a:p>
            <a:pPr marL="0" indent="0">
              <a:spcBef>
                <a:spcPct val="0"/>
              </a:spcBef>
            </a:pPr>
            <a:r>
              <a:rPr lang="en-US" dirty="0" smtClean="0"/>
              <a:t> Faster Knowledge Transfer</a:t>
            </a:r>
          </a:p>
          <a:p>
            <a:pPr marL="0" indent="0">
              <a:spcBef>
                <a:spcPct val="0"/>
              </a:spcBef>
            </a:pPr>
            <a:r>
              <a:rPr lang="en-US" dirty="0" smtClean="0"/>
              <a:t> Everyone understands and agrees on the Technical architecture and decisions made</a:t>
            </a:r>
          </a:p>
          <a:p>
            <a:pPr marL="0" indent="0">
              <a:spcBef>
                <a:spcPct val="0"/>
              </a:spcBef>
            </a:pPr>
            <a:r>
              <a:rPr lang="en-US" dirty="0" smtClean="0"/>
              <a:t> Avoid Information Silos</a:t>
            </a:r>
            <a:endParaRPr lang="en-US" dirty="0"/>
          </a:p>
        </p:txBody>
      </p:sp>
    </p:spTree>
    <p:extLst>
      <p:ext uri="{BB962C8B-B14F-4D97-AF65-F5344CB8AC3E}">
        <p14:creationId xmlns:p14="http://schemas.microsoft.com/office/powerpoint/2010/main" val="34014620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How to Pair</a:t>
            </a:r>
            <a:br>
              <a:rPr lang="en-US" dirty="0" smtClean="0"/>
            </a:br>
            <a:r>
              <a:rPr lang="en-US" sz="2000" b="0" i="1" dirty="0" smtClean="0">
                <a:solidFill>
                  <a:schemeClr val="tx1"/>
                </a:solidFill>
                <a:effectLst/>
              </a:rPr>
              <a:t>http://www.wikihow.com/Pair-Program</a:t>
            </a:r>
            <a:endParaRPr lang="en-US" sz="2000" b="0" i="1" dirty="0">
              <a:solidFill>
                <a:schemeClr val="tx1"/>
              </a:solidFill>
              <a:effectLst/>
            </a:endParaRPr>
          </a:p>
        </p:txBody>
      </p:sp>
      <p:sp>
        <p:nvSpPr>
          <p:cNvPr id="3" name="Slide Number Placeholder 2"/>
          <p:cNvSpPr>
            <a:spLocks noGrp="1"/>
          </p:cNvSpPr>
          <p:nvPr>
            <p:ph type="sldNum" sz="quarter" idx="10"/>
          </p:nvPr>
        </p:nvSpPr>
        <p:spPr/>
        <p:txBody>
          <a:bodyPr/>
          <a:lstStyle/>
          <a:p>
            <a:fld id="{DBF93456-1E22-C641-A4C5-062692281B3E}" type="slidenum">
              <a:rPr lang="en-US" smtClean="0"/>
              <a:pPr/>
              <a:t>21</a:t>
            </a:fld>
            <a:endParaRPr lang="en-US" sz="1000"/>
          </a:p>
        </p:txBody>
      </p:sp>
      <p:sp>
        <p:nvSpPr>
          <p:cNvPr id="18" name="TextBox 17"/>
          <p:cNvSpPr txBox="1"/>
          <p:nvPr/>
        </p:nvSpPr>
        <p:spPr>
          <a:xfrm>
            <a:off x="457200" y="1371600"/>
            <a:ext cx="8229600" cy="4495800"/>
          </a:xfrm>
          <a:prstGeom prst="rect">
            <a:avLst/>
          </a:prstGeom>
          <a:noFill/>
        </p:spPr>
        <p:txBody>
          <a:bodyPr wrap="square" rtlCol="0" anchor="ctr" anchorCtr="0">
            <a:normAutofit/>
          </a:bodyPr>
          <a:lstStyle/>
          <a:p>
            <a:pPr marL="236538" indent="-185738"/>
            <a:r>
              <a:rPr lang="en-US" sz="2800" dirty="0" smtClean="0"/>
              <a:t>Start with a reasonably well-defined task before you sit down</a:t>
            </a:r>
          </a:p>
          <a:p>
            <a:pPr marL="236538" indent="-185738"/>
            <a:r>
              <a:rPr lang="en-US" sz="2800" dirty="0" smtClean="0"/>
              <a:t>Agree on one tiny goal at a time</a:t>
            </a:r>
          </a:p>
          <a:p>
            <a:pPr marL="236538" indent="-185738"/>
            <a:r>
              <a:rPr lang="en-US" sz="2800" dirty="0" smtClean="0"/>
              <a:t>Rely on your partner, support your partner</a:t>
            </a:r>
          </a:p>
          <a:p>
            <a:pPr marL="236538" indent="-185738"/>
            <a:r>
              <a:rPr lang="en-US" sz="2800" dirty="0" smtClean="0"/>
              <a:t>Talk a lot!</a:t>
            </a:r>
          </a:p>
          <a:p>
            <a:pPr marL="236538" indent="-185738"/>
            <a:r>
              <a:rPr lang="en-US" sz="2800" dirty="0" smtClean="0"/>
              <a:t>Sync up frequently</a:t>
            </a:r>
          </a:p>
          <a:p>
            <a:pPr marL="236538" indent="-185738"/>
            <a:r>
              <a:rPr lang="en-US" sz="2800" dirty="0" smtClean="0"/>
              <a:t>Take a moment to celebrate as you complete tasks and overcome problems</a:t>
            </a:r>
          </a:p>
          <a:p>
            <a:pPr marL="236538" indent="-185738"/>
            <a:r>
              <a:rPr lang="en-US" sz="2800" dirty="0" smtClean="0"/>
              <a:t>Switch roles often—at least every </a:t>
            </a:r>
            <a:r>
              <a:rPr lang="en-US" sz="2800" smtClean="0"/>
              <a:t>15 min</a:t>
            </a:r>
            <a:endParaRPr lang="en-US" sz="2800"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sz="4000" dirty="0" smtClean="0"/>
              <a:t>Pairing</a:t>
            </a:r>
            <a:r>
              <a:rPr lang="en-US" dirty="0" smtClean="0"/>
              <a:t/>
            </a:r>
            <a:br>
              <a:rPr lang="en-US" dirty="0" smtClean="0"/>
            </a:br>
            <a:r>
              <a:rPr lang="en-US" dirty="0" smtClean="0"/>
              <a:t>Infrastructure</a:t>
            </a:r>
            <a:endParaRPr lang="en-US" dirty="0"/>
          </a:p>
        </p:txBody>
      </p:sp>
      <p:sp>
        <p:nvSpPr>
          <p:cNvPr id="3" name="Slide Number Placeholder 2"/>
          <p:cNvSpPr>
            <a:spLocks noGrp="1"/>
          </p:cNvSpPr>
          <p:nvPr>
            <p:ph type="sldNum" sz="quarter" idx="10"/>
          </p:nvPr>
        </p:nvSpPr>
        <p:spPr/>
        <p:txBody>
          <a:bodyPr/>
          <a:lstStyle/>
          <a:p>
            <a:fld id="{DBF93456-1E22-C641-A4C5-062692281B3E}" type="slidenum">
              <a:rPr lang="en-US" smtClean="0"/>
              <a:pPr/>
              <a:t>22</a:t>
            </a:fld>
            <a:endParaRPr lang="en-US" sz="1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Monitors</a:t>
            </a:r>
            <a:endParaRPr lang="en-US" dirty="0"/>
          </a:p>
        </p:txBody>
      </p:sp>
      <p:sp>
        <p:nvSpPr>
          <p:cNvPr id="4" name="Slide Number Placeholder 3"/>
          <p:cNvSpPr>
            <a:spLocks noGrp="1"/>
          </p:cNvSpPr>
          <p:nvPr>
            <p:ph type="sldNum" sz="quarter" idx="10"/>
          </p:nvPr>
        </p:nvSpPr>
        <p:spPr/>
        <p:txBody>
          <a:bodyPr/>
          <a:lstStyle/>
          <a:p>
            <a:fld id="{B117DE84-7A92-954B-BDB8-CCAD0FEF7872}" type="slidenum">
              <a:rPr lang="en-US" smtClean="0"/>
              <a:pPr/>
              <a:t>23</a:t>
            </a:fld>
            <a:endParaRPr lang="en-US" sz="1000"/>
          </a:p>
        </p:txBody>
      </p:sp>
      <p:sp>
        <p:nvSpPr>
          <p:cNvPr id="6" name="Text Placeholder 5"/>
          <p:cNvSpPr>
            <a:spLocks noGrp="1"/>
          </p:cNvSpPr>
          <p:nvPr>
            <p:ph type="body" sz="quarter" idx="11"/>
          </p:nvPr>
        </p:nvSpPr>
        <p:spPr/>
        <p:txBody>
          <a:bodyPr/>
          <a:lstStyle/>
          <a:p>
            <a:pPr>
              <a:buNone/>
            </a:pPr>
            <a:r>
              <a:rPr lang="en-US" sz="2400" b="1" dirty="0" smtClean="0"/>
              <a:t>One Monitor</a:t>
            </a:r>
          </a:p>
          <a:p>
            <a:r>
              <a:rPr lang="en-US" sz="2400" dirty="0" smtClean="0"/>
              <a:t>Both Pairs are looking at the same location</a:t>
            </a:r>
          </a:p>
          <a:p>
            <a:r>
              <a:rPr lang="en-US" sz="2400" dirty="0" smtClean="0"/>
              <a:t>Smaller Desktop</a:t>
            </a:r>
            <a:endParaRPr lang="en-US" sz="2400" b="1" dirty="0" smtClean="0"/>
          </a:p>
          <a:p>
            <a:pPr>
              <a:buNone/>
            </a:pPr>
            <a:r>
              <a:rPr lang="en-US" sz="2400" b="1" dirty="0" smtClean="0"/>
              <a:t>Two Monitors – Mirrored</a:t>
            </a:r>
          </a:p>
          <a:p>
            <a:r>
              <a:rPr lang="en-US" sz="2400" dirty="0" smtClean="0"/>
              <a:t>Pairs not looking at the same location</a:t>
            </a:r>
          </a:p>
          <a:p>
            <a:r>
              <a:rPr lang="en-US" sz="2400" dirty="0" smtClean="0"/>
              <a:t>Smaller Desktop</a:t>
            </a:r>
          </a:p>
          <a:p>
            <a:r>
              <a:rPr lang="en-US" sz="2400" dirty="0" smtClean="0"/>
              <a:t>Conversations don’t come as easily</a:t>
            </a:r>
          </a:p>
          <a:p>
            <a:pPr>
              <a:buNone/>
            </a:pPr>
            <a:r>
              <a:rPr lang="en-US" sz="2400" b="1" dirty="0" smtClean="0"/>
              <a:t>Two Monitors – Spanned</a:t>
            </a:r>
          </a:p>
          <a:p>
            <a:r>
              <a:rPr lang="en-US" sz="2400" dirty="0" smtClean="0"/>
              <a:t>Both Pairs are looking at the same location</a:t>
            </a:r>
          </a:p>
          <a:p>
            <a:r>
              <a:rPr lang="en-US" sz="2400" dirty="0" smtClean="0"/>
              <a:t>One Huge Desktop</a:t>
            </a:r>
          </a:p>
          <a:p>
            <a:r>
              <a:rPr lang="en-US" sz="2400" dirty="0" smtClean="0"/>
              <a:t>Enables more non-verbal communication</a:t>
            </a:r>
          </a:p>
          <a:p>
            <a:pPr>
              <a:buNone/>
            </a:pPr>
            <a:endParaRPr lang="en-US" sz="2400" b="1" dirty="0" smtClean="0"/>
          </a:p>
          <a:p>
            <a:endParaRPr lang="en-US" sz="2400" dirty="0" smtClean="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Keyboard and Mouse</a:t>
            </a:r>
            <a:endParaRPr lang="en-US" dirty="0"/>
          </a:p>
        </p:txBody>
      </p:sp>
      <p:sp>
        <p:nvSpPr>
          <p:cNvPr id="4" name="Slide Number Placeholder 3"/>
          <p:cNvSpPr>
            <a:spLocks noGrp="1"/>
          </p:cNvSpPr>
          <p:nvPr>
            <p:ph type="sldNum" sz="quarter" idx="10"/>
          </p:nvPr>
        </p:nvSpPr>
        <p:spPr/>
        <p:txBody>
          <a:bodyPr/>
          <a:lstStyle/>
          <a:p>
            <a:fld id="{B117DE84-7A92-954B-BDB8-CCAD0FEF7872}" type="slidenum">
              <a:rPr lang="en-US" smtClean="0"/>
              <a:pPr/>
              <a:t>24</a:t>
            </a:fld>
            <a:endParaRPr lang="en-US" sz="1000"/>
          </a:p>
        </p:txBody>
      </p:sp>
      <p:sp>
        <p:nvSpPr>
          <p:cNvPr id="14" name="Text Placeholder 13"/>
          <p:cNvSpPr>
            <a:spLocks noGrp="1"/>
          </p:cNvSpPr>
          <p:nvPr>
            <p:ph type="body" sz="quarter" idx="11"/>
          </p:nvPr>
        </p:nvSpPr>
        <p:spPr/>
        <p:txBody>
          <a:bodyPr/>
          <a:lstStyle/>
          <a:p>
            <a:pPr>
              <a:buNone/>
            </a:pPr>
            <a:r>
              <a:rPr lang="en-US" b="1" dirty="0" smtClean="0"/>
              <a:t>One Shared</a:t>
            </a:r>
          </a:p>
          <a:p>
            <a:r>
              <a:rPr lang="en-US" dirty="0" smtClean="0"/>
              <a:t>Encourages Communication</a:t>
            </a:r>
          </a:p>
          <a:p>
            <a:r>
              <a:rPr lang="en-US" dirty="0" smtClean="0"/>
              <a:t>Must either express yourself or ask for the keyboard</a:t>
            </a:r>
          </a:p>
          <a:p>
            <a:pPr>
              <a:buNone/>
            </a:pPr>
            <a:r>
              <a:rPr lang="en-US" b="1" dirty="0" smtClean="0"/>
              <a:t>Two (One for each person)</a:t>
            </a:r>
          </a:p>
          <a:p>
            <a:r>
              <a:rPr lang="en-US" dirty="0" smtClean="0"/>
              <a:t>Faster to take control</a:t>
            </a:r>
          </a:p>
          <a:p>
            <a:r>
              <a:rPr lang="en-US" dirty="0" smtClean="0"/>
              <a:t>Less physical movement</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dirty="0" smtClean="0"/>
              <a:t>Pair Rotation Techniques</a:t>
            </a:r>
            <a:endParaRPr lang="en-US" dirty="0"/>
          </a:p>
        </p:txBody>
      </p:sp>
      <p:sp>
        <p:nvSpPr>
          <p:cNvPr id="4" name="Slide Number Placeholder 3"/>
          <p:cNvSpPr>
            <a:spLocks noGrp="1"/>
          </p:cNvSpPr>
          <p:nvPr>
            <p:ph type="sldNum" sz="quarter" idx="10"/>
          </p:nvPr>
        </p:nvSpPr>
        <p:spPr/>
        <p:txBody>
          <a:bodyPr/>
          <a:lstStyle/>
          <a:p>
            <a:fld id="{B117DE84-7A92-954B-BDB8-CCAD0FEF7872}" type="slidenum">
              <a:rPr lang="en-US" smtClean="0"/>
              <a:pPr/>
              <a:t>25</a:t>
            </a:fld>
            <a:endParaRPr lang="en-US" sz="1000"/>
          </a:p>
        </p:txBody>
      </p:sp>
      <p:sp>
        <p:nvSpPr>
          <p:cNvPr id="13" name="Text Placeholder 12"/>
          <p:cNvSpPr>
            <a:spLocks noGrp="1"/>
          </p:cNvSpPr>
          <p:nvPr>
            <p:ph type="body" sz="quarter" idx="11"/>
          </p:nvPr>
        </p:nvSpPr>
        <p:spPr/>
        <p:txBody>
          <a:bodyPr/>
          <a:lstStyle/>
          <a:p>
            <a:pPr>
              <a:buNone/>
            </a:pPr>
            <a:r>
              <a:rPr lang="en-US" b="1" dirty="0" smtClean="0"/>
              <a:t>Timer </a:t>
            </a:r>
            <a:r>
              <a:rPr lang="en-US" b="1" dirty="0" smtClean="0"/>
              <a:t>/ Chess Clock</a:t>
            </a:r>
          </a:p>
          <a:p>
            <a:r>
              <a:rPr lang="en-US" dirty="0" smtClean="0"/>
              <a:t>Encourages rotation of roles within a pair</a:t>
            </a:r>
          </a:p>
          <a:p>
            <a:r>
              <a:rPr lang="en-US" dirty="0" smtClean="0"/>
              <a:t>Driver swapping</a:t>
            </a:r>
          </a:p>
          <a:p>
            <a:pPr>
              <a:buNone/>
            </a:pPr>
            <a:r>
              <a:rPr lang="en-US" b="1" dirty="0" smtClean="0"/>
              <a:t>Pair </a:t>
            </a:r>
            <a:r>
              <a:rPr lang="en-US" b="1" dirty="0" smtClean="0"/>
              <a:t>Stair/Pairing Matrix</a:t>
            </a:r>
            <a:endParaRPr lang="en-US" b="1" dirty="0" smtClean="0"/>
          </a:p>
          <a:p>
            <a:r>
              <a:rPr lang="en-US" dirty="0" smtClean="0"/>
              <a:t>Encourages working with</a:t>
            </a:r>
            <a:br>
              <a:rPr lang="en-US" dirty="0" smtClean="0"/>
            </a:br>
            <a:r>
              <a:rPr lang="en-US" dirty="0" smtClean="0"/>
              <a:t>everybody</a:t>
            </a:r>
            <a:endParaRPr lang="en-US" dirty="0"/>
          </a:p>
        </p:txBody>
      </p:sp>
      <p:graphicFrame>
        <p:nvGraphicFramePr>
          <p:cNvPr id="14" name="Table 13"/>
          <p:cNvGraphicFramePr>
            <a:graphicFrameLocks noGrp="1"/>
          </p:cNvGraphicFramePr>
          <p:nvPr/>
        </p:nvGraphicFramePr>
        <p:xfrm>
          <a:off x="4876800" y="2819400"/>
          <a:ext cx="4038597" cy="3291840"/>
        </p:xfrm>
        <a:graphic>
          <a:graphicData uri="http://schemas.openxmlformats.org/drawingml/2006/table">
            <a:tbl>
              <a:tblPr>
                <a:tableStyleId>{D7AC3CCA-C797-4891-BE02-D94E43425B78}</a:tableStyleId>
              </a:tblPr>
              <a:tblGrid>
                <a:gridCol w="448733"/>
                <a:gridCol w="448733"/>
                <a:gridCol w="448733"/>
                <a:gridCol w="448733"/>
                <a:gridCol w="448733"/>
                <a:gridCol w="448733"/>
                <a:gridCol w="448733"/>
                <a:gridCol w="448733"/>
                <a:gridCol w="448733"/>
              </a:tblGrid>
              <a:tr h="345440">
                <a:tc>
                  <a:txBody>
                    <a:bodyPr/>
                    <a:lstStyle/>
                    <a:p>
                      <a:r>
                        <a:rPr lang="en-US" b="1" i="0" dirty="0" smtClean="0"/>
                        <a:t>H</a:t>
                      </a:r>
                      <a:endParaRPr lang="en-US" b="1" i="0" dirty="0"/>
                    </a:p>
                  </a:txBody>
                  <a:tcPr anchor="ctr" anchorCtr="1"/>
                </a:tc>
                <a:tc>
                  <a:txBody>
                    <a:bodyPr/>
                    <a:lstStyle/>
                    <a:p>
                      <a:endParaRPr lang="en-US" dirty="0"/>
                    </a:p>
                  </a:txBody>
                  <a:tcPr anchor="ctr" anchorCtr="1">
                    <a:solidFill>
                      <a:schemeClr val="tx1"/>
                    </a:solidFill>
                  </a:tcPr>
                </a:tc>
                <a:tc>
                  <a:txBody>
                    <a:bodyPr/>
                    <a:lstStyle/>
                    <a:p>
                      <a:endParaRPr lang="en-US" dirty="0"/>
                    </a:p>
                  </a:txBody>
                  <a:tcPr anchor="ctr" anchorCtr="1">
                    <a:solidFill>
                      <a:schemeClr val="tx1"/>
                    </a:solidFill>
                  </a:tcPr>
                </a:tc>
                <a:tc>
                  <a:txBody>
                    <a:bodyPr/>
                    <a:lstStyle/>
                    <a:p>
                      <a:endParaRPr lang="en-US"/>
                    </a:p>
                  </a:txBody>
                  <a:tcPr anchor="ctr" anchorCtr="1">
                    <a:solidFill>
                      <a:schemeClr val="tx1"/>
                    </a:solidFill>
                  </a:tcPr>
                </a:tc>
                <a:tc>
                  <a:txBody>
                    <a:bodyPr/>
                    <a:lstStyle/>
                    <a:p>
                      <a:endParaRPr lang="en-US"/>
                    </a:p>
                  </a:txBody>
                  <a:tcPr anchor="ctr" anchorCtr="1">
                    <a:solidFill>
                      <a:schemeClr val="tx1"/>
                    </a:solidFill>
                  </a:tcPr>
                </a:tc>
                <a:tc>
                  <a:txBody>
                    <a:bodyPr/>
                    <a:lstStyle/>
                    <a:p>
                      <a:endParaRPr lang="en-US"/>
                    </a:p>
                  </a:txBody>
                  <a:tcPr anchor="ctr" anchorCtr="1">
                    <a:solidFill>
                      <a:schemeClr val="tx1"/>
                    </a:solidFill>
                  </a:tcPr>
                </a:tc>
                <a:tc>
                  <a:txBody>
                    <a:bodyPr/>
                    <a:lstStyle/>
                    <a:p>
                      <a:endParaRPr lang="en-US"/>
                    </a:p>
                  </a:txBody>
                  <a:tcPr anchor="ctr" anchorCtr="1">
                    <a:solidFill>
                      <a:schemeClr val="tx1"/>
                    </a:solidFill>
                  </a:tcPr>
                </a:tc>
                <a:tc>
                  <a:txBody>
                    <a:bodyPr/>
                    <a:lstStyle/>
                    <a:p>
                      <a:endParaRPr lang="en-US" dirty="0"/>
                    </a:p>
                  </a:txBody>
                  <a:tcPr anchor="ctr" anchorCtr="1">
                    <a:solidFill>
                      <a:schemeClr val="tx1"/>
                    </a:solidFill>
                  </a:tcPr>
                </a:tc>
                <a:tc>
                  <a:txBody>
                    <a:bodyPr/>
                    <a:lstStyle/>
                    <a:p>
                      <a:endParaRPr lang="en-US" dirty="0"/>
                    </a:p>
                  </a:txBody>
                  <a:tcPr anchor="ctr" anchorCtr="1">
                    <a:solidFill>
                      <a:schemeClr val="tx1"/>
                    </a:solidFill>
                  </a:tcPr>
                </a:tc>
              </a:tr>
              <a:tr h="345440">
                <a:tc>
                  <a:txBody>
                    <a:bodyPr/>
                    <a:lstStyle/>
                    <a:p>
                      <a:r>
                        <a:rPr lang="en-US" b="1" i="0" dirty="0" smtClean="0"/>
                        <a:t>G</a:t>
                      </a:r>
                      <a:endParaRPr lang="en-US" b="1" i="0" dirty="0"/>
                    </a:p>
                  </a:txBody>
                  <a:tcPr anchor="ctr" anchorCtr="1"/>
                </a:tc>
                <a:tc>
                  <a:txBody>
                    <a:bodyPr/>
                    <a:lstStyle/>
                    <a:p>
                      <a:endParaRPr lang="en-US" dirty="0"/>
                    </a:p>
                  </a:txBody>
                  <a:tcPr anchor="ctr" anchorCtr="1">
                    <a:solidFill>
                      <a:schemeClr val="tx1"/>
                    </a:solidFill>
                  </a:tcPr>
                </a:tc>
                <a:tc>
                  <a:txBody>
                    <a:bodyPr/>
                    <a:lstStyle/>
                    <a:p>
                      <a:endParaRPr lang="en-US" dirty="0"/>
                    </a:p>
                  </a:txBody>
                  <a:tcPr anchor="ctr" anchorCtr="1">
                    <a:solidFill>
                      <a:schemeClr val="tx1"/>
                    </a:solidFill>
                  </a:tcPr>
                </a:tc>
                <a:tc>
                  <a:txBody>
                    <a:bodyPr/>
                    <a:lstStyle/>
                    <a:p>
                      <a:endParaRPr lang="en-US" dirty="0"/>
                    </a:p>
                  </a:txBody>
                  <a:tcPr anchor="ctr" anchorCtr="1">
                    <a:solidFill>
                      <a:schemeClr val="tx1"/>
                    </a:solidFill>
                  </a:tcPr>
                </a:tc>
                <a:tc>
                  <a:txBody>
                    <a:bodyPr/>
                    <a:lstStyle/>
                    <a:p>
                      <a:endParaRPr lang="en-US"/>
                    </a:p>
                  </a:txBody>
                  <a:tcPr anchor="ctr" anchorCtr="1">
                    <a:solidFill>
                      <a:schemeClr val="tx1"/>
                    </a:solidFill>
                  </a:tcPr>
                </a:tc>
                <a:tc>
                  <a:txBody>
                    <a:bodyPr/>
                    <a:lstStyle/>
                    <a:p>
                      <a:endParaRPr lang="en-US"/>
                    </a:p>
                  </a:txBody>
                  <a:tcPr anchor="ctr" anchorCtr="1">
                    <a:solidFill>
                      <a:schemeClr val="tx1"/>
                    </a:solidFill>
                  </a:tcPr>
                </a:tc>
                <a:tc>
                  <a:txBody>
                    <a:bodyPr/>
                    <a:lstStyle/>
                    <a:p>
                      <a:endParaRPr lang="en-US"/>
                    </a:p>
                  </a:txBody>
                  <a:tcPr anchor="ctr" anchorCtr="1">
                    <a:solidFill>
                      <a:schemeClr val="tx1"/>
                    </a:solidFill>
                  </a:tcPr>
                </a:tc>
                <a:tc>
                  <a:txBody>
                    <a:bodyPr/>
                    <a:lstStyle/>
                    <a:p>
                      <a:endParaRPr lang="en-US" dirty="0"/>
                    </a:p>
                  </a:txBody>
                  <a:tcPr anchor="ctr" anchorCtr="1">
                    <a:solidFill>
                      <a:schemeClr val="tx1"/>
                    </a:solidFill>
                  </a:tcPr>
                </a:tc>
                <a:tc>
                  <a:txBody>
                    <a:bodyPr/>
                    <a:lstStyle/>
                    <a:p>
                      <a:r>
                        <a:rPr lang="en-US" dirty="0" smtClean="0"/>
                        <a:t>1</a:t>
                      </a:r>
                      <a:endParaRPr lang="en-US" dirty="0"/>
                    </a:p>
                  </a:txBody>
                  <a:tcPr anchor="ctr" anchorCtr="1"/>
                </a:tc>
              </a:tr>
              <a:tr h="345440">
                <a:tc>
                  <a:txBody>
                    <a:bodyPr/>
                    <a:lstStyle/>
                    <a:p>
                      <a:r>
                        <a:rPr lang="en-US" b="1" i="0" dirty="0" smtClean="0"/>
                        <a:t>F</a:t>
                      </a:r>
                      <a:endParaRPr lang="en-US" b="1" i="0" dirty="0"/>
                    </a:p>
                  </a:txBody>
                  <a:tcPr anchor="ctr" anchorCtr="1"/>
                </a:tc>
                <a:tc>
                  <a:txBody>
                    <a:bodyPr/>
                    <a:lstStyle/>
                    <a:p>
                      <a:endParaRPr lang="en-US"/>
                    </a:p>
                  </a:txBody>
                  <a:tcPr anchor="ctr" anchorCtr="1">
                    <a:solidFill>
                      <a:schemeClr val="tx1"/>
                    </a:solidFill>
                  </a:tcPr>
                </a:tc>
                <a:tc>
                  <a:txBody>
                    <a:bodyPr/>
                    <a:lstStyle/>
                    <a:p>
                      <a:endParaRPr lang="en-US" dirty="0"/>
                    </a:p>
                  </a:txBody>
                  <a:tcPr anchor="ctr" anchorCtr="1">
                    <a:solidFill>
                      <a:schemeClr val="tx1"/>
                    </a:solidFill>
                  </a:tcPr>
                </a:tc>
                <a:tc>
                  <a:txBody>
                    <a:bodyPr/>
                    <a:lstStyle/>
                    <a:p>
                      <a:endParaRPr lang="en-US"/>
                    </a:p>
                  </a:txBody>
                  <a:tcPr anchor="ctr" anchorCtr="1">
                    <a:solidFill>
                      <a:schemeClr val="tx1"/>
                    </a:solidFill>
                  </a:tcPr>
                </a:tc>
                <a:tc>
                  <a:txBody>
                    <a:bodyPr/>
                    <a:lstStyle/>
                    <a:p>
                      <a:endParaRPr lang="en-US"/>
                    </a:p>
                  </a:txBody>
                  <a:tcPr anchor="ctr" anchorCtr="1">
                    <a:solidFill>
                      <a:schemeClr val="tx1"/>
                    </a:solidFill>
                  </a:tcPr>
                </a:tc>
                <a:tc>
                  <a:txBody>
                    <a:bodyPr/>
                    <a:lstStyle/>
                    <a:p>
                      <a:endParaRPr lang="en-US" dirty="0"/>
                    </a:p>
                  </a:txBody>
                  <a:tcPr anchor="ctr" anchorCtr="1">
                    <a:solidFill>
                      <a:schemeClr val="tx1"/>
                    </a:solidFill>
                  </a:tcPr>
                </a:tc>
                <a:tc>
                  <a:txBody>
                    <a:bodyPr/>
                    <a:lstStyle/>
                    <a:p>
                      <a:endParaRPr lang="en-US" dirty="0"/>
                    </a:p>
                  </a:txBody>
                  <a:tcPr anchor="ctr" anchorCtr="1">
                    <a:solidFill>
                      <a:schemeClr val="tx1"/>
                    </a:solidFill>
                  </a:tcPr>
                </a:tc>
                <a:tc>
                  <a:txBody>
                    <a:bodyPr/>
                    <a:lstStyle/>
                    <a:p>
                      <a:r>
                        <a:rPr lang="en-US" dirty="0" smtClean="0"/>
                        <a:t>2</a:t>
                      </a:r>
                      <a:endParaRPr lang="en-US" dirty="0"/>
                    </a:p>
                  </a:txBody>
                  <a:tcPr anchor="ctr" anchorCtr="1"/>
                </a:tc>
                <a:tc>
                  <a:txBody>
                    <a:bodyPr/>
                    <a:lstStyle/>
                    <a:p>
                      <a:r>
                        <a:rPr lang="en-US" dirty="0" smtClean="0"/>
                        <a:t>3</a:t>
                      </a:r>
                      <a:endParaRPr lang="en-US" dirty="0"/>
                    </a:p>
                  </a:txBody>
                  <a:tcPr anchor="ctr" anchorCtr="1"/>
                </a:tc>
              </a:tr>
              <a:tr h="345440">
                <a:tc>
                  <a:txBody>
                    <a:bodyPr/>
                    <a:lstStyle/>
                    <a:p>
                      <a:r>
                        <a:rPr lang="en-US" b="1" i="0" dirty="0" smtClean="0"/>
                        <a:t>E</a:t>
                      </a:r>
                      <a:endParaRPr lang="en-US" b="1" i="0" dirty="0"/>
                    </a:p>
                  </a:txBody>
                  <a:tcPr anchor="ctr" anchorCtr="1"/>
                </a:tc>
                <a:tc>
                  <a:txBody>
                    <a:bodyPr/>
                    <a:lstStyle/>
                    <a:p>
                      <a:endParaRPr lang="en-US"/>
                    </a:p>
                  </a:txBody>
                  <a:tcPr anchor="ctr" anchorCtr="1">
                    <a:solidFill>
                      <a:schemeClr val="tx1"/>
                    </a:solidFill>
                  </a:tcPr>
                </a:tc>
                <a:tc>
                  <a:txBody>
                    <a:bodyPr/>
                    <a:lstStyle/>
                    <a:p>
                      <a:endParaRPr lang="en-US" dirty="0"/>
                    </a:p>
                  </a:txBody>
                  <a:tcPr anchor="ctr" anchorCtr="1">
                    <a:solidFill>
                      <a:schemeClr val="tx1"/>
                    </a:solidFill>
                  </a:tcPr>
                </a:tc>
                <a:tc>
                  <a:txBody>
                    <a:bodyPr/>
                    <a:lstStyle/>
                    <a:p>
                      <a:endParaRPr lang="en-US"/>
                    </a:p>
                  </a:txBody>
                  <a:tcPr anchor="ctr" anchorCtr="1">
                    <a:solidFill>
                      <a:schemeClr val="tx1"/>
                    </a:solidFill>
                  </a:tcPr>
                </a:tc>
                <a:tc>
                  <a:txBody>
                    <a:bodyPr/>
                    <a:lstStyle/>
                    <a:p>
                      <a:endParaRPr lang="en-US" dirty="0"/>
                    </a:p>
                  </a:txBody>
                  <a:tcPr anchor="ctr" anchorCtr="1">
                    <a:solidFill>
                      <a:schemeClr val="tx1"/>
                    </a:solidFill>
                  </a:tcPr>
                </a:tc>
                <a:tc>
                  <a:txBody>
                    <a:bodyPr/>
                    <a:lstStyle/>
                    <a:p>
                      <a:endParaRPr lang="en-US" dirty="0"/>
                    </a:p>
                  </a:txBody>
                  <a:tcPr anchor="ctr" anchorCtr="1">
                    <a:solidFill>
                      <a:schemeClr val="tx1"/>
                    </a:solidFill>
                  </a:tcPr>
                </a:tc>
                <a:tc>
                  <a:txBody>
                    <a:bodyPr/>
                    <a:lstStyle/>
                    <a:p>
                      <a:r>
                        <a:rPr lang="en-US" dirty="0" smtClean="0"/>
                        <a:t>1</a:t>
                      </a:r>
                      <a:endParaRPr lang="en-US" dirty="0"/>
                    </a:p>
                  </a:txBody>
                  <a:tcPr anchor="ctr" anchorCtr="1"/>
                </a:tc>
                <a:tc>
                  <a:txBody>
                    <a:bodyPr/>
                    <a:lstStyle/>
                    <a:p>
                      <a:r>
                        <a:rPr lang="en-US" dirty="0" smtClean="0"/>
                        <a:t>3</a:t>
                      </a:r>
                      <a:endParaRPr lang="en-US" dirty="0"/>
                    </a:p>
                  </a:txBody>
                  <a:tcPr anchor="ctr" anchorCtr="1"/>
                </a:tc>
                <a:tc>
                  <a:txBody>
                    <a:bodyPr/>
                    <a:lstStyle/>
                    <a:p>
                      <a:endParaRPr lang="en-US" dirty="0"/>
                    </a:p>
                  </a:txBody>
                  <a:tcPr anchor="ctr" anchorCtr="1"/>
                </a:tc>
              </a:tr>
              <a:tr h="345440">
                <a:tc>
                  <a:txBody>
                    <a:bodyPr/>
                    <a:lstStyle/>
                    <a:p>
                      <a:r>
                        <a:rPr lang="en-US" b="1" i="0" dirty="0" smtClean="0"/>
                        <a:t>D</a:t>
                      </a:r>
                      <a:endParaRPr lang="en-US" b="1" i="0" dirty="0"/>
                    </a:p>
                  </a:txBody>
                  <a:tcPr anchor="ctr" anchorCtr="1"/>
                </a:tc>
                <a:tc>
                  <a:txBody>
                    <a:bodyPr/>
                    <a:lstStyle/>
                    <a:p>
                      <a:endParaRPr lang="en-US"/>
                    </a:p>
                  </a:txBody>
                  <a:tcPr anchor="ctr" anchorCtr="1">
                    <a:solidFill>
                      <a:schemeClr val="tx1"/>
                    </a:solidFill>
                  </a:tcPr>
                </a:tc>
                <a:tc>
                  <a:txBody>
                    <a:bodyPr/>
                    <a:lstStyle/>
                    <a:p>
                      <a:endParaRPr lang="en-US"/>
                    </a:p>
                  </a:txBody>
                  <a:tcPr anchor="ctr" anchorCtr="1">
                    <a:solidFill>
                      <a:schemeClr val="tx1"/>
                    </a:solidFill>
                  </a:tcPr>
                </a:tc>
                <a:tc>
                  <a:txBody>
                    <a:bodyPr/>
                    <a:lstStyle/>
                    <a:p>
                      <a:endParaRPr lang="en-US" dirty="0"/>
                    </a:p>
                  </a:txBody>
                  <a:tcPr anchor="ctr" anchorCtr="1">
                    <a:solidFill>
                      <a:schemeClr val="tx1"/>
                    </a:solidFill>
                  </a:tcPr>
                </a:tc>
                <a:tc>
                  <a:txBody>
                    <a:bodyPr/>
                    <a:lstStyle/>
                    <a:p>
                      <a:endParaRPr lang="en-US" dirty="0"/>
                    </a:p>
                  </a:txBody>
                  <a:tcPr anchor="ctr" anchorCtr="1">
                    <a:solidFill>
                      <a:schemeClr val="tx1"/>
                    </a:solidFill>
                  </a:tcPr>
                </a:tc>
                <a:tc>
                  <a:txBody>
                    <a:bodyPr/>
                    <a:lstStyle/>
                    <a:p>
                      <a:r>
                        <a:rPr lang="en-US" dirty="0" smtClean="0"/>
                        <a:t>2</a:t>
                      </a:r>
                      <a:endParaRPr lang="en-US" dirty="0"/>
                    </a:p>
                  </a:txBody>
                  <a:tcPr anchor="ctr" anchorCtr="1"/>
                </a:tc>
                <a:tc>
                  <a:txBody>
                    <a:bodyPr/>
                    <a:lstStyle/>
                    <a:p>
                      <a:endParaRPr lang="en-US" dirty="0"/>
                    </a:p>
                  </a:txBody>
                  <a:tcPr anchor="ctr" anchorCtr="1"/>
                </a:tc>
                <a:tc>
                  <a:txBody>
                    <a:bodyPr/>
                    <a:lstStyle/>
                    <a:p>
                      <a:endParaRPr lang="en-US" dirty="0"/>
                    </a:p>
                  </a:txBody>
                  <a:tcPr anchor="ctr" anchorCtr="1"/>
                </a:tc>
                <a:tc>
                  <a:txBody>
                    <a:bodyPr/>
                    <a:lstStyle/>
                    <a:p>
                      <a:endParaRPr lang="en-US" dirty="0"/>
                    </a:p>
                  </a:txBody>
                  <a:tcPr anchor="ctr" anchorCtr="1"/>
                </a:tc>
              </a:tr>
              <a:tr h="345440">
                <a:tc>
                  <a:txBody>
                    <a:bodyPr/>
                    <a:lstStyle/>
                    <a:p>
                      <a:r>
                        <a:rPr lang="en-US" b="1" i="0" dirty="0" smtClean="0"/>
                        <a:t>C</a:t>
                      </a:r>
                      <a:endParaRPr lang="en-US" b="1" i="0" dirty="0"/>
                    </a:p>
                  </a:txBody>
                  <a:tcPr anchor="ctr" anchorCtr="1"/>
                </a:tc>
                <a:tc>
                  <a:txBody>
                    <a:bodyPr/>
                    <a:lstStyle/>
                    <a:p>
                      <a:endParaRPr lang="en-US"/>
                    </a:p>
                  </a:txBody>
                  <a:tcPr anchor="ctr" anchorCtr="1">
                    <a:solidFill>
                      <a:schemeClr val="tx1"/>
                    </a:solidFill>
                  </a:tcPr>
                </a:tc>
                <a:tc>
                  <a:txBody>
                    <a:bodyPr/>
                    <a:lstStyle/>
                    <a:p>
                      <a:endParaRPr lang="en-US"/>
                    </a:p>
                  </a:txBody>
                  <a:tcPr anchor="ctr" anchorCtr="1">
                    <a:solidFill>
                      <a:schemeClr val="tx1"/>
                    </a:solidFill>
                  </a:tcPr>
                </a:tc>
                <a:tc>
                  <a:txBody>
                    <a:bodyPr/>
                    <a:lstStyle/>
                    <a:p>
                      <a:endParaRPr lang="en-US" dirty="0"/>
                    </a:p>
                  </a:txBody>
                  <a:tcPr anchor="ctr" anchorCtr="1">
                    <a:solidFill>
                      <a:schemeClr val="tx1"/>
                    </a:solidFill>
                  </a:tcPr>
                </a:tc>
                <a:tc>
                  <a:txBody>
                    <a:bodyPr/>
                    <a:lstStyle/>
                    <a:p>
                      <a:r>
                        <a:rPr lang="en-US" dirty="0" smtClean="0"/>
                        <a:t>1</a:t>
                      </a:r>
                      <a:endParaRPr lang="en-US" dirty="0"/>
                    </a:p>
                  </a:txBody>
                  <a:tcPr anchor="ctr" anchorCtr="1"/>
                </a:tc>
                <a:tc>
                  <a:txBody>
                    <a:bodyPr/>
                    <a:lstStyle/>
                    <a:p>
                      <a:endParaRPr lang="en-US" dirty="0"/>
                    </a:p>
                  </a:txBody>
                  <a:tcPr anchor="ctr" anchorCtr="1"/>
                </a:tc>
                <a:tc>
                  <a:txBody>
                    <a:bodyPr/>
                    <a:lstStyle/>
                    <a:p>
                      <a:endParaRPr lang="en-US" dirty="0"/>
                    </a:p>
                  </a:txBody>
                  <a:tcPr anchor="ctr" anchorCtr="1"/>
                </a:tc>
                <a:tc>
                  <a:txBody>
                    <a:bodyPr/>
                    <a:lstStyle/>
                    <a:p>
                      <a:endParaRPr lang="en-US" dirty="0"/>
                    </a:p>
                  </a:txBody>
                  <a:tcPr anchor="ctr" anchorCtr="1"/>
                </a:tc>
                <a:tc>
                  <a:txBody>
                    <a:bodyPr/>
                    <a:lstStyle/>
                    <a:p>
                      <a:endParaRPr lang="en-US" dirty="0"/>
                    </a:p>
                  </a:txBody>
                  <a:tcPr anchor="ctr" anchorCtr="1"/>
                </a:tc>
              </a:tr>
              <a:tr h="345440">
                <a:tc>
                  <a:txBody>
                    <a:bodyPr/>
                    <a:lstStyle/>
                    <a:p>
                      <a:r>
                        <a:rPr lang="en-US" b="1" i="0" dirty="0" smtClean="0"/>
                        <a:t>B</a:t>
                      </a:r>
                      <a:endParaRPr lang="en-US" b="1" i="0" dirty="0"/>
                    </a:p>
                  </a:txBody>
                  <a:tcPr anchor="ctr" anchorCtr="1"/>
                </a:tc>
                <a:tc>
                  <a:txBody>
                    <a:bodyPr/>
                    <a:lstStyle/>
                    <a:p>
                      <a:endParaRPr lang="en-US" dirty="0"/>
                    </a:p>
                  </a:txBody>
                  <a:tcPr anchor="ctr" anchorCtr="1">
                    <a:solidFill>
                      <a:schemeClr val="tx1"/>
                    </a:solidFill>
                  </a:tcPr>
                </a:tc>
                <a:tc>
                  <a:txBody>
                    <a:bodyPr/>
                    <a:lstStyle/>
                    <a:p>
                      <a:endParaRPr lang="en-US" dirty="0"/>
                    </a:p>
                  </a:txBody>
                  <a:tcPr anchor="ctr" anchorCtr="1">
                    <a:solidFill>
                      <a:schemeClr val="tx1"/>
                    </a:solidFill>
                  </a:tcPr>
                </a:tc>
                <a:tc>
                  <a:txBody>
                    <a:bodyPr/>
                    <a:lstStyle/>
                    <a:p>
                      <a:r>
                        <a:rPr lang="en-US" dirty="0" smtClean="0"/>
                        <a:t>2</a:t>
                      </a:r>
                      <a:endParaRPr lang="en-US" dirty="0"/>
                    </a:p>
                  </a:txBody>
                  <a:tcPr anchor="ctr" anchorCtr="1"/>
                </a:tc>
                <a:tc>
                  <a:txBody>
                    <a:bodyPr/>
                    <a:lstStyle/>
                    <a:p>
                      <a:r>
                        <a:rPr lang="en-US" dirty="0" smtClean="0"/>
                        <a:t>3</a:t>
                      </a:r>
                      <a:endParaRPr lang="en-US" dirty="0"/>
                    </a:p>
                  </a:txBody>
                  <a:tcPr anchor="ctr" anchorCtr="1"/>
                </a:tc>
                <a:tc>
                  <a:txBody>
                    <a:bodyPr/>
                    <a:lstStyle/>
                    <a:p>
                      <a:endParaRPr lang="en-US" dirty="0"/>
                    </a:p>
                  </a:txBody>
                  <a:tcPr anchor="ctr" anchorCtr="1"/>
                </a:tc>
                <a:tc>
                  <a:txBody>
                    <a:bodyPr/>
                    <a:lstStyle/>
                    <a:p>
                      <a:endParaRPr lang="en-US" dirty="0"/>
                    </a:p>
                  </a:txBody>
                  <a:tcPr anchor="ctr" anchorCtr="1"/>
                </a:tc>
                <a:tc>
                  <a:txBody>
                    <a:bodyPr/>
                    <a:lstStyle/>
                    <a:p>
                      <a:endParaRPr lang="en-US" dirty="0"/>
                    </a:p>
                  </a:txBody>
                  <a:tcPr anchor="ctr" anchorCtr="1"/>
                </a:tc>
                <a:tc>
                  <a:txBody>
                    <a:bodyPr/>
                    <a:lstStyle/>
                    <a:p>
                      <a:endParaRPr lang="en-US" dirty="0"/>
                    </a:p>
                  </a:txBody>
                  <a:tcPr anchor="ctr" anchorCtr="1"/>
                </a:tc>
              </a:tr>
              <a:tr h="345440">
                <a:tc>
                  <a:txBody>
                    <a:bodyPr/>
                    <a:lstStyle/>
                    <a:p>
                      <a:r>
                        <a:rPr lang="en-US" b="1" i="0" dirty="0" smtClean="0"/>
                        <a:t>A</a:t>
                      </a:r>
                      <a:endParaRPr lang="en-US" b="1" i="0" dirty="0"/>
                    </a:p>
                  </a:txBody>
                  <a:tcPr anchor="ctr" anchorCtr="1"/>
                </a:tc>
                <a:tc>
                  <a:txBody>
                    <a:bodyPr/>
                    <a:lstStyle/>
                    <a:p>
                      <a:endParaRPr lang="en-US" dirty="0"/>
                    </a:p>
                  </a:txBody>
                  <a:tcPr anchor="ctr" anchorCtr="1">
                    <a:solidFill>
                      <a:schemeClr val="tx1"/>
                    </a:solidFill>
                  </a:tcPr>
                </a:tc>
                <a:tc>
                  <a:txBody>
                    <a:bodyPr/>
                    <a:lstStyle/>
                    <a:p>
                      <a:r>
                        <a:rPr lang="en-US" dirty="0" smtClean="0"/>
                        <a:t>1</a:t>
                      </a:r>
                      <a:endParaRPr lang="en-US" dirty="0"/>
                    </a:p>
                  </a:txBody>
                  <a:tcPr anchor="ctr" anchorCtr="1"/>
                </a:tc>
                <a:tc>
                  <a:txBody>
                    <a:bodyPr/>
                    <a:lstStyle/>
                    <a:p>
                      <a:r>
                        <a:rPr lang="en-US" dirty="0" smtClean="0"/>
                        <a:t>3</a:t>
                      </a:r>
                      <a:endParaRPr lang="en-US" dirty="0"/>
                    </a:p>
                  </a:txBody>
                  <a:tcPr anchor="ctr" anchorCtr="1"/>
                </a:tc>
                <a:tc>
                  <a:txBody>
                    <a:bodyPr/>
                    <a:lstStyle/>
                    <a:p>
                      <a:endParaRPr lang="en-US" dirty="0"/>
                    </a:p>
                  </a:txBody>
                  <a:tcPr anchor="ctr" anchorCtr="1"/>
                </a:tc>
                <a:tc>
                  <a:txBody>
                    <a:bodyPr/>
                    <a:lstStyle/>
                    <a:p>
                      <a:endParaRPr lang="en-US" dirty="0"/>
                    </a:p>
                  </a:txBody>
                  <a:tcPr anchor="ctr" anchorCtr="1"/>
                </a:tc>
                <a:tc>
                  <a:txBody>
                    <a:bodyPr/>
                    <a:lstStyle/>
                    <a:p>
                      <a:endParaRPr lang="en-US" dirty="0"/>
                    </a:p>
                  </a:txBody>
                  <a:tcPr anchor="ctr" anchorCtr="1"/>
                </a:tc>
                <a:tc>
                  <a:txBody>
                    <a:bodyPr/>
                    <a:lstStyle/>
                    <a:p>
                      <a:endParaRPr lang="en-US" dirty="0"/>
                    </a:p>
                  </a:txBody>
                  <a:tcPr anchor="ctr" anchorCtr="1"/>
                </a:tc>
                <a:tc>
                  <a:txBody>
                    <a:bodyPr/>
                    <a:lstStyle/>
                    <a:p>
                      <a:r>
                        <a:rPr lang="en-US" dirty="0" smtClean="0"/>
                        <a:t>2</a:t>
                      </a:r>
                      <a:endParaRPr lang="en-US" dirty="0"/>
                    </a:p>
                  </a:txBody>
                  <a:tcPr anchor="ctr" anchorCtr="1"/>
                </a:tc>
              </a:tr>
              <a:tr h="345440">
                <a:tc>
                  <a:txBody>
                    <a:bodyPr/>
                    <a:lstStyle/>
                    <a:p>
                      <a:endParaRPr lang="en-US"/>
                    </a:p>
                  </a:txBody>
                  <a:tcPr anchor="ctr" anchorCtr="1"/>
                </a:tc>
                <a:tc>
                  <a:txBody>
                    <a:bodyPr/>
                    <a:lstStyle/>
                    <a:p>
                      <a:r>
                        <a:rPr lang="en-US" b="1" i="0" dirty="0" smtClean="0"/>
                        <a:t>A</a:t>
                      </a:r>
                      <a:endParaRPr lang="en-US" b="1" i="0" dirty="0"/>
                    </a:p>
                  </a:txBody>
                  <a:tcPr anchor="ctr" anchorCtr="1"/>
                </a:tc>
                <a:tc>
                  <a:txBody>
                    <a:bodyPr/>
                    <a:lstStyle/>
                    <a:p>
                      <a:r>
                        <a:rPr lang="en-US" b="1" i="0" dirty="0" smtClean="0"/>
                        <a:t>B</a:t>
                      </a:r>
                      <a:endParaRPr lang="en-US" b="1" i="0" dirty="0"/>
                    </a:p>
                  </a:txBody>
                  <a:tcPr anchor="ctr" anchorCtr="1"/>
                </a:tc>
                <a:tc>
                  <a:txBody>
                    <a:bodyPr/>
                    <a:lstStyle/>
                    <a:p>
                      <a:r>
                        <a:rPr lang="en-US" b="1" i="0" dirty="0" smtClean="0"/>
                        <a:t>C</a:t>
                      </a:r>
                      <a:endParaRPr lang="en-US" b="1" i="0" dirty="0"/>
                    </a:p>
                  </a:txBody>
                  <a:tcPr anchor="ctr" anchorCtr="1"/>
                </a:tc>
                <a:tc>
                  <a:txBody>
                    <a:bodyPr/>
                    <a:lstStyle/>
                    <a:p>
                      <a:r>
                        <a:rPr lang="en-US" b="1" i="0" dirty="0" smtClean="0"/>
                        <a:t>D</a:t>
                      </a:r>
                      <a:endParaRPr lang="en-US" b="1" i="0" dirty="0"/>
                    </a:p>
                  </a:txBody>
                  <a:tcPr anchor="ctr" anchorCtr="1"/>
                </a:tc>
                <a:tc>
                  <a:txBody>
                    <a:bodyPr/>
                    <a:lstStyle/>
                    <a:p>
                      <a:r>
                        <a:rPr lang="en-US" b="1" i="0" dirty="0" smtClean="0"/>
                        <a:t>E</a:t>
                      </a:r>
                      <a:endParaRPr lang="en-US" b="1" i="0" dirty="0"/>
                    </a:p>
                  </a:txBody>
                  <a:tcPr anchor="ctr" anchorCtr="1"/>
                </a:tc>
                <a:tc>
                  <a:txBody>
                    <a:bodyPr/>
                    <a:lstStyle/>
                    <a:p>
                      <a:r>
                        <a:rPr lang="en-US" b="1" i="0" dirty="0" smtClean="0"/>
                        <a:t>F</a:t>
                      </a:r>
                      <a:endParaRPr lang="en-US" b="1" i="0" dirty="0"/>
                    </a:p>
                  </a:txBody>
                  <a:tcPr anchor="ctr" anchorCtr="1"/>
                </a:tc>
                <a:tc>
                  <a:txBody>
                    <a:bodyPr/>
                    <a:lstStyle/>
                    <a:p>
                      <a:r>
                        <a:rPr lang="en-US" b="1" i="0" dirty="0" smtClean="0"/>
                        <a:t>G</a:t>
                      </a:r>
                      <a:endParaRPr lang="en-US" b="1" i="0" dirty="0"/>
                    </a:p>
                  </a:txBody>
                  <a:tcPr anchor="ctr" anchorCtr="1"/>
                </a:tc>
                <a:tc>
                  <a:txBody>
                    <a:bodyPr/>
                    <a:lstStyle/>
                    <a:p>
                      <a:r>
                        <a:rPr lang="en-US" b="1" i="0" dirty="0" smtClean="0"/>
                        <a:t>H</a:t>
                      </a:r>
                      <a:endParaRPr lang="en-US" b="1" i="0" dirty="0"/>
                    </a:p>
                  </a:txBody>
                  <a:tcPr anchor="ctr" anchorCtr="1"/>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38602" name="Picture 1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738" y="50800"/>
            <a:ext cx="8521700" cy="666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a:tailEnd/>
              </a14:hiddenLine>
            </a:ext>
          </a:extLst>
        </p:spPr>
      </p:pic>
    </p:spTree>
    <p:extLst>
      <p:ext uri="{BB962C8B-B14F-4D97-AF65-F5344CB8AC3E}">
        <p14:creationId xmlns:p14="http://schemas.microsoft.com/office/powerpoint/2010/main" val="30440606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4065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350" y="0"/>
            <a:ext cx="88757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Tree>
    <p:extLst>
      <p:ext uri="{BB962C8B-B14F-4D97-AF65-F5344CB8AC3E}">
        <p14:creationId xmlns:p14="http://schemas.microsoft.com/office/powerpoint/2010/main" val="4944949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685800" y="2130425"/>
            <a:ext cx="7772400" cy="1470025"/>
          </a:xfrm>
          <a:ln/>
        </p:spPr>
        <p:txBody>
          <a:bodyPr/>
          <a:lstStyle/>
          <a:p>
            <a:r>
              <a:rPr lang="en-US" sz="6600">
                <a:solidFill>
                  <a:srgbClr val="13C112"/>
                </a:solidFill>
              </a:rPr>
              <a:t>Pairing</a:t>
            </a:r>
          </a:p>
        </p:txBody>
      </p:sp>
      <p:sp>
        <p:nvSpPr>
          <p:cNvPr id="235523" name="Rectangle 3"/>
          <p:cNvSpPr>
            <a:spLocks noGrp="1" noChangeArrowheads="1"/>
          </p:cNvSpPr>
          <p:nvPr>
            <p:ph idx="1"/>
          </p:nvPr>
        </p:nvSpPr>
        <p:spPr>
          <a:xfrm>
            <a:off x="1066800" y="3886200"/>
            <a:ext cx="6858000" cy="2971800"/>
          </a:xfrm>
          <a:ln/>
        </p:spPr>
        <p:txBody>
          <a:bodyPr/>
          <a:lstStyle/>
          <a:p>
            <a:pPr marL="0" indent="0">
              <a:spcBef>
                <a:spcPct val="0"/>
              </a:spcBef>
              <a:buNone/>
            </a:pPr>
            <a:r>
              <a:rPr lang="en-US" dirty="0"/>
              <a:t>Now let</a:t>
            </a:r>
            <a:r>
              <a:rPr lang="ja-JP" altLang="en-US" dirty="0">
                <a:latin typeface="Arial"/>
              </a:rPr>
              <a:t>’</a:t>
            </a:r>
            <a:r>
              <a:rPr lang="en-US" dirty="0"/>
              <a:t>s talk about the reasons you should do it</a:t>
            </a:r>
          </a:p>
        </p:txBody>
      </p:sp>
    </p:spTree>
    <p:extLst>
      <p:ext uri="{BB962C8B-B14F-4D97-AF65-F5344CB8AC3E}">
        <p14:creationId xmlns:p14="http://schemas.microsoft.com/office/powerpoint/2010/main" val="9550199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42698" name="Rectangle 10"/>
          <p:cNvSpPr>
            <a:spLocks noGrp="1" noChangeArrowheads="1"/>
          </p:cNvSpPr>
          <p:nvPr>
            <p:ph type="title"/>
          </p:nvPr>
        </p:nvSpPr>
        <p:spPr>
          <a:ln/>
        </p:spPr>
        <p:txBody>
          <a:bodyPr lIns="88900" tIns="88900" rIns="88900" bIns="88900" anchor="ctr"/>
          <a:lstStyle/>
          <a:p>
            <a:r>
              <a:rPr lang="en-US"/>
              <a:t>The Agile Way: Pairing</a:t>
            </a:r>
          </a:p>
        </p:txBody>
      </p:sp>
    </p:spTree>
    <p:extLst>
      <p:ext uri="{BB962C8B-B14F-4D97-AF65-F5344CB8AC3E}">
        <p14:creationId xmlns:p14="http://schemas.microsoft.com/office/powerpoint/2010/main" val="20755914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426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8"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4746" name="Rectangle 10"/>
          <p:cNvSpPr>
            <a:spLocks/>
          </p:cNvSpPr>
          <p:nvPr/>
        </p:nvSpPr>
        <p:spPr bwMode="auto">
          <a:xfrm>
            <a:off x="762000" y="609600"/>
            <a:ext cx="7886700" cy="5537200"/>
          </a:xfrm>
          <a:prstGeom prst="rect">
            <a:avLst/>
          </a:prstGeom>
          <a:solidFill>
            <a:schemeClr val="accent1"/>
          </a:solidFill>
          <a:ln>
            <a:noFill/>
          </a:ln>
          <a:extLst>
            <a:ext uri="{91240B29-F687-4f45-9708-019B960494DF}">
              <a14:hiddenLine xmlns:a14="http://schemas.microsoft.com/office/drawing/2010/main" w="12700" cap="rnd">
                <a:solidFill>
                  <a:schemeClr val="tx1"/>
                </a:solidFill>
                <a:round/>
                <a:headEnd type="none" w="med" len="med"/>
                <a:tailEnd type="none" w="med" len="med"/>
              </a14:hiddenLine>
            </a:ext>
          </a:extLst>
        </p:spPr>
        <p:txBody>
          <a:bodyPr lIns="38100" tIns="38100" rIns="38100" bIns="38100"/>
          <a:lstStyle/>
          <a:p>
            <a:pPr algn="l">
              <a:spcBef>
                <a:spcPts val="613"/>
              </a:spcBef>
            </a:pPr>
            <a:r>
              <a:rPr lang="ja-JP" altLang="en-US" sz="2400">
                <a:solidFill>
                  <a:schemeClr val="tx1"/>
                </a:solidFill>
                <a:latin typeface="Arial"/>
                <a:ea typeface="ＭＳ Ｐゴシック" charset="0"/>
                <a:cs typeface="Arial" charset="0"/>
                <a:sym typeface="Arial" charset="0"/>
              </a:rPr>
              <a:t>“</a:t>
            </a:r>
            <a:r>
              <a:rPr lang="en-US" sz="2400">
                <a:solidFill>
                  <a:schemeClr val="tx1"/>
                </a:solidFill>
                <a:latin typeface="Arial" charset="0"/>
                <a:ea typeface="ＭＳ Ｐゴシック" charset="0"/>
                <a:cs typeface="Arial" charset="0"/>
                <a:sym typeface="Arial" charset="0"/>
              </a:rPr>
              <a:t>Pair programming is a software development technique in which two programmers work together at one work station. One types in code while the other reviews each line of code as it's typed in. The person typing is called the driver. The person reviewing the code is called the observer or navigator. The two programmers switch roles periodically.</a:t>
            </a:r>
            <a:endParaRPr lang="en-US" sz="1800">
              <a:solidFill>
                <a:srgbClr val="292929"/>
              </a:solidFill>
              <a:latin typeface="Arial" charset="0"/>
              <a:ea typeface="ＭＳ Ｐゴシック" charset="0"/>
              <a:cs typeface="Lucida Grande" charset="0"/>
              <a:sym typeface="Arial" charset="0"/>
            </a:endParaRPr>
          </a:p>
          <a:p>
            <a:pPr algn="l">
              <a:spcBef>
                <a:spcPts val="613"/>
              </a:spcBef>
            </a:pPr>
            <a:r>
              <a:rPr lang="ja-JP" altLang="en-US" sz="2400">
                <a:solidFill>
                  <a:schemeClr val="tx1"/>
                </a:solidFill>
                <a:latin typeface="Arial"/>
                <a:ea typeface="ＭＳ Ｐゴシック" charset="0"/>
                <a:cs typeface="Arial" charset="0"/>
                <a:sym typeface="Arial" charset="0"/>
              </a:rPr>
              <a:t>“</a:t>
            </a:r>
            <a:r>
              <a:rPr lang="en-US" sz="2400">
                <a:solidFill>
                  <a:schemeClr val="tx1"/>
                </a:solidFill>
                <a:latin typeface="Arial" charset="0"/>
                <a:ea typeface="ＭＳ Ｐゴシック" charset="0"/>
                <a:cs typeface="Arial" charset="0"/>
                <a:sym typeface="Arial" charset="0"/>
              </a:rPr>
              <a:t>While reviewing, the observer also considers the strategic direction of the work, coming up with ideas for improvements and likely future problems to address. This frees the driver to focus all of his or her attention on the "tactical" aspects of completing the current task, using the observer as a safety net and guide.</a:t>
            </a:r>
            <a:r>
              <a:rPr lang="ja-JP" altLang="en-US" sz="2400">
                <a:solidFill>
                  <a:schemeClr val="tx1"/>
                </a:solidFill>
                <a:latin typeface="Arial"/>
                <a:ea typeface="ＭＳ Ｐゴシック" charset="0"/>
                <a:cs typeface="Arial" charset="0"/>
                <a:sym typeface="Arial" charset="0"/>
              </a:rPr>
              <a:t>”</a:t>
            </a:r>
            <a:endParaRPr lang="en-US" sz="1800">
              <a:solidFill>
                <a:srgbClr val="292929"/>
              </a:solidFill>
              <a:latin typeface="Arial" charset="0"/>
              <a:ea typeface="ＭＳ Ｐゴシック" charset="0"/>
              <a:cs typeface="Lucida Grande" charset="0"/>
              <a:sym typeface="Arial" charset="0"/>
            </a:endParaRPr>
          </a:p>
          <a:p>
            <a:pPr algn="l">
              <a:spcBef>
                <a:spcPts val="613"/>
              </a:spcBef>
            </a:pPr>
            <a:endParaRPr lang="en-US" sz="2400">
              <a:solidFill>
                <a:schemeClr val="tx1"/>
              </a:solidFill>
              <a:latin typeface="Arial Italic" charset="0"/>
              <a:ea typeface="ＭＳ Ｐゴシック" charset="0"/>
              <a:cs typeface="Lucida Grande" charset="0"/>
              <a:sym typeface="Arial Italic" charset="0"/>
            </a:endParaRPr>
          </a:p>
          <a:p>
            <a:pPr algn="r">
              <a:spcBef>
                <a:spcPts val="475"/>
              </a:spcBef>
            </a:pPr>
            <a:r>
              <a:rPr lang="en-US" sz="1800">
                <a:solidFill>
                  <a:schemeClr val="tx1"/>
                </a:solidFill>
                <a:latin typeface="Arial Italic" charset="0"/>
                <a:ea typeface="ＭＳ Ｐゴシック" charset="0"/>
                <a:cs typeface="Arial Italic" charset="0"/>
                <a:sym typeface="Arial Italic" charset="0"/>
              </a:rPr>
              <a:t>http://en.wikipedia.org/wiki/Pair_programming</a:t>
            </a:r>
          </a:p>
        </p:txBody>
      </p:sp>
    </p:spTree>
    <p:extLst>
      <p:ext uri="{BB962C8B-B14F-4D97-AF65-F5344CB8AC3E}">
        <p14:creationId xmlns:p14="http://schemas.microsoft.com/office/powerpoint/2010/main" val="11329251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4577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350" y="0"/>
            <a:ext cx="88757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Tree>
    <p:extLst>
      <p:ext uri="{BB962C8B-B14F-4D97-AF65-F5344CB8AC3E}">
        <p14:creationId xmlns:p14="http://schemas.microsoft.com/office/powerpoint/2010/main" val="6388158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4781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350" y="0"/>
            <a:ext cx="88757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chemeClr val="tx1"/>
                </a:solidFill>
                <a:round/>
                <a:headEnd/>
                <a:tailEnd/>
              </a14:hiddenLine>
            </a:ext>
          </a:extLst>
        </p:spPr>
      </p:pic>
    </p:spTree>
    <p:extLst>
      <p:ext uri="{BB962C8B-B14F-4D97-AF65-F5344CB8AC3E}">
        <p14:creationId xmlns:p14="http://schemas.microsoft.com/office/powerpoint/2010/main" val="535599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theme/theme1.xml><?xml version="1.0" encoding="utf-8"?>
<a:theme xmlns:a="http://schemas.openxmlformats.org/drawingml/2006/main" name="TW Studios Template">
  <a:themeElements>
    <a:clrScheme name="Default w/ L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w/ Lin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Char char="•"/>
          <a:tabLst/>
          <a:defRPr kumimoji="0" lang="en-US" sz="2000" b="0" i="0" u="none" strike="noStrike" cap="none" normalizeH="0" baseline="0" smtClean="0">
            <a:ln>
              <a:noFill/>
            </a:ln>
            <a:solidFill>
              <a:srgbClr val="292929"/>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Char char="•"/>
          <a:tabLst/>
          <a:defRPr kumimoji="0" lang="en-US" sz="2000" b="0" i="0" u="none" strike="noStrike" cap="none" normalizeH="0" baseline="0" smtClean="0">
            <a:ln>
              <a:noFill/>
            </a:ln>
            <a:solidFill>
              <a:srgbClr val="292929"/>
            </a:solidFill>
            <a:effectLst/>
            <a:latin typeface="Arial" charset="0"/>
            <a:cs typeface="Arial" charset="0"/>
          </a:defRPr>
        </a:defPPr>
      </a:lstStyle>
    </a:lnDef>
  </a:objectDefaults>
  <a:extraClrSchemeLst>
    <a:extraClrScheme>
      <a:clrScheme name="Default w/ L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w/ Lin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w/ Lin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w/ Lin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w/ Lin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w/ Lin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w/ Lin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w/ Lin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w/ Lin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w/ Lin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w/ Lin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w/ Lin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WS Doc white marble">
  <a:themeElements>
    <a:clrScheme name="Default w/ L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w/ Lin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Char char="•"/>
          <a:tabLst/>
          <a:defRPr kumimoji="0" lang="en-US" sz="2000" b="0" i="0" u="none" strike="noStrike" cap="none" normalizeH="0" baseline="0" smtClean="0">
            <a:ln>
              <a:noFill/>
            </a:ln>
            <a:solidFill>
              <a:srgbClr val="292929"/>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Char char="•"/>
          <a:tabLst/>
          <a:defRPr kumimoji="0" lang="en-US" sz="2000" b="0" i="0" u="none" strike="noStrike" cap="none" normalizeH="0" baseline="0" smtClean="0">
            <a:ln>
              <a:noFill/>
            </a:ln>
            <a:solidFill>
              <a:srgbClr val="292929"/>
            </a:solidFill>
            <a:effectLst/>
            <a:latin typeface="Arial" charset="0"/>
            <a:cs typeface="Arial" charset="0"/>
          </a:defRPr>
        </a:defPPr>
      </a:lstStyle>
    </a:lnDef>
  </a:objectDefaults>
  <a:extraClrSchemeLst>
    <a:extraClrScheme>
      <a:clrScheme name="Default w/ L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w/ Lin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w/ Lin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w/ Lin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w/ Lin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w/ Lin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w/ Lin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w/ Lin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w/ Lin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w/ Lin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w/ Lin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w/ Lin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TW Studios Template.potx</Template>
  <TotalTime>4708</TotalTime>
  <Words>3263</Words>
  <Application>Microsoft Macintosh PowerPoint</Application>
  <PresentationFormat>On-screen Show (4:3)</PresentationFormat>
  <Paragraphs>250</Paragraphs>
  <Slides>25</Slides>
  <Notes>11</Notes>
  <HiddenSlides>19</HiddenSlides>
  <MMClips>0</MMClip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TW Studios Template</vt:lpstr>
      <vt:lpstr>TWS Doc white marble</vt:lpstr>
      <vt:lpstr>Pairing</vt:lpstr>
      <vt:lpstr>Development The Waterfall Way</vt:lpstr>
      <vt:lpstr>PowerPoint Presentation</vt:lpstr>
      <vt:lpstr>PowerPoint Presentation</vt:lpstr>
      <vt:lpstr>Pairing</vt:lpstr>
      <vt:lpstr>The Agile Way: Pairing</vt:lpstr>
      <vt:lpstr>PowerPoint Presentation</vt:lpstr>
      <vt:lpstr>PowerPoint Presentation</vt:lpstr>
      <vt:lpstr>PowerPoint Presentation</vt:lpstr>
      <vt:lpstr>PowerPoint Presentation</vt:lpstr>
      <vt:lpstr>PowerPoint Presentation</vt:lpstr>
      <vt:lpstr>Pairing</vt:lpstr>
      <vt:lpstr>Its distracting!</vt:lpstr>
      <vt:lpstr>PowerPoint Presentation</vt:lpstr>
      <vt:lpstr>Costly</vt:lpstr>
      <vt:lpstr>PowerPoint Presentation</vt:lpstr>
      <vt:lpstr>Low morale</vt:lpstr>
      <vt:lpstr>Other references</vt:lpstr>
      <vt:lpstr>Stop slowing me down!</vt:lpstr>
      <vt:lpstr>PowerPoint Presentation</vt:lpstr>
      <vt:lpstr>How to Pair http://www.wikihow.com/Pair-Program</vt:lpstr>
      <vt:lpstr>Pairing Infrastructure</vt:lpstr>
      <vt:lpstr>Monitors</vt:lpstr>
      <vt:lpstr>Keyboard and Mouse</vt:lpstr>
      <vt:lpstr>Pair Rotation Techniques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Pairing</dc:title>
  <dc:creator>Thought Works</dc:creator>
  <cp:lastModifiedBy>Sunit Parekh</cp:lastModifiedBy>
  <cp:revision>32</cp:revision>
  <dcterms:created xsi:type="dcterms:W3CDTF">2011-07-05T05:27:48Z</dcterms:created>
  <dcterms:modified xsi:type="dcterms:W3CDTF">2011-08-02T08:15:37Z</dcterms:modified>
</cp:coreProperties>
</file>