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1"/>
    <p:sldMasterId id="2147483666" r:id="rId2"/>
  </p:sldMasterIdLst>
  <p:notesMasterIdLst>
    <p:notesMasterId r:id="rId27"/>
  </p:notesMasterIdLst>
  <p:handoutMasterIdLst>
    <p:handoutMasterId r:id="rId28"/>
  </p:handoutMasterIdLst>
  <p:sldIdLst>
    <p:sldId id="377" r:id="rId3"/>
    <p:sldId id="378" r:id="rId4"/>
    <p:sldId id="351"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49" r:id="rId19"/>
    <p:sldId id="376" r:id="rId20"/>
    <p:sldId id="375" r:id="rId21"/>
    <p:sldId id="374" r:id="rId22"/>
    <p:sldId id="370" r:id="rId23"/>
    <p:sldId id="371" r:id="rId24"/>
    <p:sldId id="372" r:id="rId25"/>
    <p:sldId id="373" r:id="rId26"/>
  </p:sldIdLst>
  <p:sldSz cx="9144000" cy="6858000" type="screen4x3"/>
  <p:notesSz cx="6858000" cy="9144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22"/>
    <a:srgbClr val="F1FAFD"/>
    <a:srgbClr val="E9F7FB"/>
    <a:srgbClr val="E55725"/>
    <a:srgbClr val="BDE6F2"/>
    <a:srgbClr val="292929"/>
    <a:srgbClr val="5F5F5F"/>
    <a:srgbClr val="FA9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79785" autoAdjust="0"/>
  </p:normalViewPr>
  <p:slideViewPr>
    <p:cSldViewPr>
      <p:cViewPr>
        <p:scale>
          <a:sx n="75" d="100"/>
          <a:sy n="75" d="100"/>
        </p:scale>
        <p:origin x="-2652"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8/3/2011</a:t>
            </a:fld>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4075976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8/3/2011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76693292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281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227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2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107667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372715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486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691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896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101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0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61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817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022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Test-Driven Design / Test-First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Test-driven development (TDD) is a software development technique that uses short development iterations based on pre-written test cases that define desired improvements or new functions. Each iteration produces code necessary to pass that iteration's tests. Finally, the programmer or team refactors the code to accommodate changes. A key TDD concept is that preparing tests before coding facilitates rapid feedback changes. Note that test-driven development is a software design method, not merely a method of testing.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hlinkClick r:id="rId3"/>
              </a:rPr>
              <a:t>http://en.wikipedia.org/wiki/Test-driven_development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First figure out how to determine if you</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ve succeeded, then build it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Waterfall version</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Barefoot, primitive man with idea of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tells someone else what he</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thinking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constructing something in his cave</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Other man delivers something that is outrageous, and loosely like shoes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Original man wearing (things), looking unhappy and confused</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making shoes – they must fit the foot</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 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 barefoot, primitive man with idea of shoes – walking over stones, through streams, kicking a (coconut),…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stepping on rocks, painful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DEVELOP</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attaching cords/strips of leather to a piece of bark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PASS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with piece of bark strapped to foot, satisfied look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REFACTOR</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cuts bark to shape of foot</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Frame:</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Text: TEST FAILS</a:t>
            </a:r>
            <a:endParaRPr lang="en-US" sz="600">
              <a:solidFill>
                <a:srgbClr val="000000"/>
              </a:solidFill>
              <a:latin typeface="Trebuchet MS" charset="0"/>
              <a:cs typeface="Lucida Grande" charset="0"/>
              <a:sym typeface="Trebuchet MS" charset="0"/>
            </a:endParaRPr>
          </a:p>
          <a:p>
            <a:pPr marL="1371600" lvl="2">
              <a:lnSpc>
                <a:spcPct val="80000"/>
              </a:lnSpc>
            </a:pPr>
            <a:r>
              <a:rPr lang="en-US" sz="600">
                <a:solidFill>
                  <a:srgbClr val="000000"/>
                </a:solidFill>
                <a:latin typeface="Trebuchet MS" charset="0"/>
                <a:cs typeface="Trebuchet MS" charset="0"/>
                <a:sym typeface="Trebuchet MS" charset="0"/>
              </a:rPr>
              <a:t>Image: man walking under falling pebbles, pebbles hitting top of foot, man looking pained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a:pPr/>
              <a:t>‹#›</a:t>
            </a:fld>
            <a:endParaRPr lang="en-US"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a:pPr/>
              <a:t>‹#›</a:t>
            </a:fld>
            <a:endParaRPr lang="en-US" sz="10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a:pPr/>
              <a:t>‹#›</a:t>
            </a:fld>
            <a:endParaRPr lang="en-US"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a:pPr/>
              <a:t>‹#›</a:t>
            </a:fld>
            <a:endParaRPr lang="en-US"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a:pPr/>
              <a:t>‹#›</a:t>
            </a:fld>
            <a:endParaRPr lang="en-US" sz="10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dirty="0"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a:pPr/>
              <a:t>‹#›</a:t>
            </a:fld>
            <a:endParaRPr lang="en-US"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smtClean="0"/>
              <a:pPr/>
              <a:t>‹#›</a:t>
            </a:fld>
            <a:endParaRPr lang="en-US"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DBF93456-1E22-C641-A4C5-062692281B3E}" type="slidenum">
              <a:rPr lang="en-US" smtClean="0"/>
              <a:pPr/>
              <a:t>‹#›</a:t>
            </a:fld>
            <a:endParaRPr lang="en-US" sz="1000"/>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4" name="TextBox 3"/>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smtClean="0"/>
              <a:pPr/>
              <a:t>‹#›</a:t>
            </a:fld>
            <a:endParaRPr lang="en-US" sz="100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smtClean="0"/>
              <a:pPr/>
              <a:t>‹#›</a:t>
            </a:fld>
            <a:endParaRPr lang="en-US" sz="1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smtClean="0"/>
              <a:pPr/>
              <a:t>‹#›</a:t>
            </a:fld>
            <a:endParaRPr lang="en-US" sz="10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smtClean="0"/>
              <a:pPr/>
              <a:t>‹#›</a:t>
            </a:fld>
            <a:endParaRPr lang="en-US" sz="10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smtClean="0"/>
              <a:pPr/>
              <a:t>‹#›</a:t>
            </a:fld>
            <a:endParaRPr lang="en-US" sz="10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smtClean="0"/>
              <a:pPr/>
              <a:t>‹#›</a:t>
            </a:fld>
            <a:endParaRPr lang="en-US"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smtClean="0"/>
              <a:pPr/>
              <a:t>‹#›</a:t>
            </a:fld>
            <a:endParaRPr lang="en-US" sz="10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smtClean="0"/>
              <a:pPr/>
              <a:t>‹#›</a:t>
            </a:fld>
            <a:endParaRPr lang="en-US" sz="10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smtClean="0"/>
              <a:pPr/>
              <a:t>‹#›</a:t>
            </a:fld>
            <a:endParaRPr lang="en-US" sz="10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smtClean="0"/>
              <a:pPr/>
              <a:t>‹#›</a:t>
            </a:fld>
            <a:endParaRPr lang="en-US"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971800"/>
            <a:ext cx="9144000" cy="838200"/>
          </a:xfrm>
        </p:spPr>
        <p:txBody>
          <a:bodyPr lIns="182880" tIns="91440" rIns="182880" bIns="91440"/>
          <a:lstStyle>
            <a:lvl1pPr algn="ctr">
              <a:defRPr sz="4800">
                <a:effectLst>
                  <a:outerShdw blurRad="50800" dist="25400" dir="2700000">
                    <a:srgbClr val="000000">
                      <a:alpha val="40000"/>
                    </a:srgbClr>
                  </a:outerShdw>
                </a:effectLst>
              </a:defRPr>
            </a:lvl1pPr>
          </a:lstStyle>
          <a:p>
            <a:r>
              <a:rPr lang="en-US" dirty="0" smtClean="0"/>
              <a:t>Click to edit Master title style</a:t>
            </a:r>
            <a:endParaRPr lang="en-US" dirty="0"/>
          </a:p>
        </p:txBody>
      </p:sp>
      <p:sp>
        <p:nvSpPr>
          <p:cNvPr id="4" name="TextBox 3"/>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smtClean="0"/>
              <a:pPr/>
              <a:t>‹#›</a:t>
            </a:fld>
            <a:endParaRPr lang="en-US" sz="100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13511314"/>
      </p:ext>
    </p:extLst>
  </p:cSld>
  <p:clrMapOvr>
    <a:masterClrMapping/>
  </p:clrMapOvr>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a:pPr/>
              <a:t>‹#›</a:t>
            </a:fld>
            <a:endParaRPr lang="en-US"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a:pPr/>
              <a:t>‹#›</a:t>
            </a:fld>
            <a:endParaRPr lang="en-US"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a:pPr/>
              <a:t>‹#›</a:t>
            </a:fld>
            <a:endParaRPr lang="en-US"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a:pPr/>
              <a:t>‹#›</a:t>
            </a:fld>
            <a:endParaRPr lang="en-US"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a:pPr/>
              <a:t>‹#›</a:t>
            </a:fld>
            <a:endParaRPr lang="en-US" sz="10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a:pPr/>
              <a:t>‹#›</a:t>
            </a:fld>
            <a:endParaRPr lang="en-US" sz="10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jpe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16"/>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1143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74688" y="1600200"/>
            <a:ext cx="8229600" cy="4852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a:pPr/>
              <a:t>‹#›</a:t>
            </a:fld>
            <a:endParaRPr lang="en-US" sz="1000"/>
          </a:p>
        </p:txBody>
      </p:sp>
      <p:pic>
        <p:nvPicPr>
          <p:cNvPr id="1032" name="Picture 8" descr="logo_1.png"/>
          <p:cNvPicPr>
            <a:picLocks noChangeAspect="1"/>
          </p:cNvPicPr>
          <p:nvPr/>
        </p:nvPicPr>
        <p:blipFill>
          <a:blip r:embed="rId17"/>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 id="2147483654" r:id="rId12"/>
    <p:sldLayoutId id="2147483653" r:id="rId13"/>
    <p:sldLayoutId id="2147483652" r:id="rId14"/>
  </p:sldLayoutIdLst>
  <p:hf hdr="0" ftr="0" dt="0"/>
  <p:txStyles>
    <p:titleStyle>
      <a:lvl1pPr algn="r" rtl="0" eaLnBrk="0" fontAlgn="base" hangingPunct="0">
        <a:spcBef>
          <a:spcPct val="0"/>
        </a:spcBef>
        <a:spcAft>
          <a:spcPct val="0"/>
        </a:spcAft>
        <a:defRPr sz="3200" b="1">
          <a:solidFill>
            <a:srgbClr val="F15A22"/>
          </a:solidFill>
          <a:latin typeface="+mj-lt"/>
          <a:ea typeface="Arial" pitchFamily="21" charset="0"/>
          <a:cs typeface="+mj-cs"/>
        </a:defRPr>
      </a:lvl1pPr>
      <a:lvl2pPr algn="l" rtl="0" eaLnBrk="0" fontAlgn="base" hangingPunct="0">
        <a:spcBef>
          <a:spcPct val="0"/>
        </a:spcBef>
        <a:spcAft>
          <a:spcPct val="0"/>
        </a:spcAft>
        <a:defRPr sz="2400" b="1">
          <a:solidFill>
            <a:srgbClr val="F15A22"/>
          </a:solidFill>
          <a:latin typeface="Arial" charset="0"/>
          <a:ea typeface="Arial" pitchFamily="21" charset="0"/>
          <a:cs typeface="Arial" charset="0"/>
        </a:defRPr>
      </a:lvl2pPr>
      <a:lvl3pPr algn="l" rtl="0" eaLnBrk="0" fontAlgn="base" hangingPunct="0">
        <a:spcBef>
          <a:spcPct val="0"/>
        </a:spcBef>
        <a:spcAft>
          <a:spcPct val="0"/>
        </a:spcAft>
        <a:defRPr sz="2400" b="1">
          <a:solidFill>
            <a:srgbClr val="F15A22"/>
          </a:solidFill>
          <a:latin typeface="Arial" charset="0"/>
          <a:ea typeface="Arial" pitchFamily="21" charset="0"/>
          <a:cs typeface="Arial" charset="0"/>
        </a:defRPr>
      </a:lvl3pPr>
      <a:lvl4pPr algn="l" rtl="0" eaLnBrk="0" fontAlgn="base" hangingPunct="0">
        <a:spcBef>
          <a:spcPct val="0"/>
        </a:spcBef>
        <a:spcAft>
          <a:spcPct val="0"/>
        </a:spcAft>
        <a:defRPr sz="2400" b="1">
          <a:solidFill>
            <a:srgbClr val="F15A22"/>
          </a:solidFill>
          <a:latin typeface="Arial" charset="0"/>
          <a:ea typeface="Arial" pitchFamily="21" charset="0"/>
          <a:cs typeface="Arial" charset="0"/>
        </a:defRPr>
      </a:lvl4pPr>
      <a:lvl5pPr algn="l" rtl="0" eaLnBrk="0" fontAlgn="base" hangingPunct="0">
        <a:spcBef>
          <a:spcPct val="0"/>
        </a:spcBef>
        <a:spcAft>
          <a:spcPct val="0"/>
        </a:spcAft>
        <a:defRPr sz="2400" b="1">
          <a:solidFill>
            <a:srgbClr val="F15A22"/>
          </a:solidFill>
          <a:latin typeface="Arial" charset="0"/>
          <a:ea typeface="Arial" pitchFamily="21" charset="0"/>
          <a:cs typeface="Arial" charset="0"/>
        </a:defRPr>
      </a:lvl5pPr>
      <a:lvl6pPr marL="457200" algn="l" rtl="0" fontAlgn="base">
        <a:spcBef>
          <a:spcPct val="0"/>
        </a:spcBef>
        <a:spcAft>
          <a:spcPct val="0"/>
        </a:spcAft>
        <a:defRPr sz="2400" b="1">
          <a:solidFill>
            <a:srgbClr val="FA9106"/>
          </a:solidFill>
          <a:latin typeface="Arial" charset="0"/>
          <a:cs typeface="Arial" charset="0"/>
        </a:defRPr>
      </a:lvl6pPr>
      <a:lvl7pPr marL="914400" algn="l" rtl="0" fontAlgn="base">
        <a:spcBef>
          <a:spcPct val="0"/>
        </a:spcBef>
        <a:spcAft>
          <a:spcPct val="0"/>
        </a:spcAft>
        <a:defRPr sz="2400" b="1">
          <a:solidFill>
            <a:srgbClr val="FA9106"/>
          </a:solidFill>
          <a:latin typeface="Arial" charset="0"/>
          <a:cs typeface="Arial" charset="0"/>
        </a:defRPr>
      </a:lvl7pPr>
      <a:lvl8pPr marL="1371600" algn="l" rtl="0" fontAlgn="base">
        <a:spcBef>
          <a:spcPct val="0"/>
        </a:spcBef>
        <a:spcAft>
          <a:spcPct val="0"/>
        </a:spcAft>
        <a:defRPr sz="2400" b="1">
          <a:solidFill>
            <a:srgbClr val="FA9106"/>
          </a:solidFill>
          <a:latin typeface="Arial" charset="0"/>
          <a:cs typeface="Arial" charset="0"/>
        </a:defRPr>
      </a:lvl8pPr>
      <a:lvl9pPr marL="1828800" algn="l" rtl="0" fontAlgn="base">
        <a:spcBef>
          <a:spcPct val="0"/>
        </a:spcBef>
        <a:spcAft>
          <a:spcPct val="0"/>
        </a:spcAft>
        <a:defRPr sz="2400" b="1">
          <a:solidFill>
            <a:srgbClr val="FA9106"/>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292929"/>
          </a:solidFill>
          <a:latin typeface="+mn-lt"/>
          <a:ea typeface="Arial" pitchFamily="21" charset="0"/>
          <a:cs typeface="+mn-cs"/>
        </a:defRPr>
      </a:lvl1pPr>
      <a:lvl2pPr marL="742950" indent="-285750" algn="l" rtl="0" eaLnBrk="0" fontAlgn="base" hangingPunct="0">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0" fontAlgn="base" hangingPunct="0">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0" fontAlgn="base" hangingPunct="0">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0" fontAlgn="base" hangingPunct="0">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fontAlgn="base">
        <a:spcBef>
          <a:spcPct val="20000"/>
        </a:spcBef>
        <a:spcAft>
          <a:spcPct val="0"/>
        </a:spcAft>
        <a:buChar char="»"/>
        <a:defRPr sz="1600">
          <a:solidFill>
            <a:srgbClr val="292929"/>
          </a:solidFill>
          <a:latin typeface="+mn-lt"/>
          <a:cs typeface="+mn-cs"/>
        </a:defRPr>
      </a:lvl6pPr>
      <a:lvl7pPr marL="2971800" indent="-228600" algn="l" rtl="0" fontAlgn="base">
        <a:spcBef>
          <a:spcPct val="20000"/>
        </a:spcBef>
        <a:spcAft>
          <a:spcPct val="0"/>
        </a:spcAft>
        <a:buChar char="»"/>
        <a:defRPr sz="1600">
          <a:solidFill>
            <a:srgbClr val="292929"/>
          </a:solidFill>
          <a:latin typeface="+mn-lt"/>
          <a:cs typeface="+mn-cs"/>
        </a:defRPr>
      </a:lvl7pPr>
      <a:lvl8pPr marL="3429000" indent="-228600" algn="l" rtl="0" fontAlgn="base">
        <a:spcBef>
          <a:spcPct val="20000"/>
        </a:spcBef>
        <a:spcAft>
          <a:spcPct val="0"/>
        </a:spcAft>
        <a:buChar char="»"/>
        <a:defRPr sz="1600">
          <a:solidFill>
            <a:srgbClr val="292929"/>
          </a:solidFill>
          <a:latin typeface="+mn-lt"/>
          <a:cs typeface="+mn-cs"/>
        </a:defRPr>
      </a:lvl8pPr>
      <a:lvl9pPr marL="3886200" indent="-228600" algn="l" rtl="0" fontAlgn="base">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19"/>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20"/>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a:t>
            </a:r>
            <a:r>
              <a:rPr lang="en-US" smtClean="0"/>
              <a:t>Engineering Practices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41960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42" name="Rectangle 10"/>
          <p:cNvSpPr>
            <a:spLocks noGrp="1" noChangeArrowheads="1"/>
          </p:cNvSpPr>
          <p:nvPr>
            <p:ph type="title"/>
          </p:nvPr>
        </p:nvSpPr>
        <p:spPr>
          <a:ln/>
        </p:spPr>
        <p:txBody>
          <a:bodyPr/>
          <a:lstStyle/>
          <a:p>
            <a:r>
              <a:rPr lang="en-US"/>
              <a:t>Test-Driven Development</a:t>
            </a:r>
          </a:p>
        </p:txBody>
      </p:sp>
    </p:spTree>
    <p:extLst>
      <p:ext uri="{BB962C8B-B14F-4D97-AF65-F5344CB8AC3E}">
        <p14:creationId xmlns:p14="http://schemas.microsoft.com/office/powerpoint/2010/main" val="36619991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67" name="Rectangle 11"/>
          <p:cNvSpPr>
            <a:spLocks noGrp="1" noChangeArrowheads="1"/>
          </p:cNvSpPr>
          <p:nvPr>
            <p:ph type="title"/>
          </p:nvPr>
        </p:nvSpPr>
        <p:spPr>
          <a:ln/>
        </p:spPr>
        <p:txBody>
          <a:bodyPr/>
          <a:lstStyle/>
          <a:p>
            <a:r>
              <a:rPr lang="en-US"/>
              <a:t>A User Story</a:t>
            </a:r>
          </a:p>
        </p:txBody>
      </p:sp>
      <p:pic>
        <p:nvPicPr>
          <p:cNvPr id="1730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152400"/>
            <a:ext cx="56213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17306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013" y="1217613"/>
            <a:ext cx="7297737"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3893023258"/>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15" name="Rectangle 11"/>
          <p:cNvSpPr>
            <a:spLocks noGrp="1" noChangeArrowheads="1"/>
          </p:cNvSpPr>
          <p:nvPr>
            <p:ph type="title"/>
          </p:nvPr>
        </p:nvSpPr>
        <p:spPr>
          <a:ln/>
        </p:spPr>
        <p:txBody>
          <a:bodyPr/>
          <a:lstStyle/>
          <a:p>
            <a:pPr algn="r"/>
            <a:r>
              <a:rPr lang="en-US" sz="3200"/>
              <a:t>Test First</a:t>
            </a:r>
          </a:p>
        </p:txBody>
      </p:sp>
      <p:pic>
        <p:nvPicPr>
          <p:cNvPr id="1751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0"/>
            <a:ext cx="8347075"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308259868"/>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71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8305800" cy="641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4300082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92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9238"/>
            <a:ext cx="8228013"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766142045"/>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12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0"/>
            <a:ext cx="8281987"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054777096"/>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307" name="Rectangle 11"/>
          <p:cNvSpPr>
            <a:spLocks noGrp="1" noChangeArrowheads="1"/>
          </p:cNvSpPr>
          <p:nvPr>
            <p:ph type="title"/>
          </p:nvPr>
        </p:nvSpPr>
        <p:spPr>
          <a:ln/>
        </p:spPr>
        <p:txBody>
          <a:bodyPr/>
          <a:lstStyle/>
          <a:p>
            <a:pPr algn="l"/>
            <a:r>
              <a:rPr lang="en-US"/>
              <a:t>Add Tests</a:t>
            </a:r>
          </a:p>
        </p:txBody>
      </p:sp>
      <p:pic>
        <p:nvPicPr>
          <p:cNvPr id="1833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6341"/>
            <a:ext cx="8784976" cy="638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3106098571"/>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Test Driven Development</a:t>
            </a:r>
            <a:endParaRPr lang="en-US" sz="2000" b="0" i="1" dirty="0">
              <a:solidFill>
                <a:schemeClr val="tx1"/>
              </a:solidFill>
            </a:endParaRPr>
          </a:p>
        </p:txBody>
      </p:sp>
      <p:sp>
        <p:nvSpPr>
          <p:cNvPr id="3" name="Slide Number Placeholder 2"/>
          <p:cNvSpPr>
            <a:spLocks noGrp="1"/>
          </p:cNvSpPr>
          <p:nvPr>
            <p:ph type="sldNum" sz="quarter" idx="10"/>
          </p:nvPr>
        </p:nvSpPr>
        <p:spPr/>
        <p:txBody>
          <a:bodyPr/>
          <a:lstStyle/>
          <a:p>
            <a:fld id="{DBF93456-1E22-C641-A4C5-062692281B3E}" type="slidenum">
              <a:rPr lang="en-US" smtClean="0"/>
              <a:pPr/>
              <a:t>17</a:t>
            </a:fld>
            <a:endParaRPr lang="en-US" sz="1000"/>
          </a:p>
        </p:txBody>
      </p:sp>
      <p:sp>
        <p:nvSpPr>
          <p:cNvPr id="18" name="TextBox 17"/>
          <p:cNvSpPr txBox="1"/>
          <p:nvPr/>
        </p:nvSpPr>
        <p:spPr>
          <a:xfrm>
            <a:off x="457200" y="1828800"/>
            <a:ext cx="8229600" cy="4267200"/>
          </a:xfrm>
          <a:prstGeom prst="rect">
            <a:avLst/>
          </a:prstGeom>
          <a:noFill/>
        </p:spPr>
        <p:txBody>
          <a:bodyPr wrap="square" rtlCol="0" anchor="t" anchorCtr="0">
            <a:normAutofit/>
          </a:bodyPr>
          <a:lstStyle/>
          <a:p>
            <a:pPr marL="457200" indent="-457200"/>
            <a:r>
              <a:rPr lang="en-US" sz="2400" dirty="0" smtClean="0"/>
              <a:t>All your code is testable </a:t>
            </a:r>
            <a:r>
              <a:rPr lang="en-US" sz="2400" i="1" dirty="0" smtClean="0"/>
              <a:t>by definition</a:t>
            </a:r>
            <a:endParaRPr lang="en-US" sz="2400" dirty="0" smtClean="0"/>
          </a:p>
          <a:p>
            <a:pPr marL="457200" indent="-457200"/>
            <a:r>
              <a:rPr lang="en-US" sz="2400" dirty="0" smtClean="0"/>
              <a:t>Encourages better design by enforcing loose coupling</a:t>
            </a:r>
          </a:p>
          <a:p>
            <a:pPr marL="457200" indent="-457200"/>
            <a:r>
              <a:rPr lang="en-US" sz="2400" dirty="0" smtClean="0"/>
              <a:t>Tests as documentation</a:t>
            </a:r>
          </a:p>
          <a:p>
            <a:pPr marL="914400" lvl="1" indent="-457200"/>
            <a:r>
              <a:rPr lang="en-US" sz="2400" dirty="0" smtClean="0"/>
              <a:t>Clear examples of how to use APIs</a:t>
            </a:r>
          </a:p>
          <a:p>
            <a:pPr marL="914400" lvl="1" indent="-457200"/>
            <a:r>
              <a:rPr lang="en-US" sz="2400" dirty="0" smtClean="0"/>
              <a:t>Provably correct documentation</a:t>
            </a:r>
          </a:p>
          <a:p>
            <a:pPr marL="457200" indent="-457200"/>
            <a:r>
              <a:rPr lang="en-US" sz="2400" dirty="0" smtClean="0"/>
              <a:t>Confidence to allow refactoring</a:t>
            </a:r>
          </a:p>
          <a:p>
            <a:pPr marL="914400" lvl="1" indent="-457200"/>
            <a:r>
              <a:rPr lang="en-US" sz="2400" dirty="0" smtClean="0"/>
              <a:t>Can change the underlying design without changing behavior</a:t>
            </a:r>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Why TDD?</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Demo</a:t>
            </a:r>
            <a:endParaRPr lang="en-US" dirty="0"/>
          </a:p>
        </p:txBody>
      </p:sp>
      <p:sp>
        <p:nvSpPr>
          <p:cNvPr id="3" name="Slide Number Placeholder 2"/>
          <p:cNvSpPr>
            <a:spLocks noGrp="1"/>
          </p:cNvSpPr>
          <p:nvPr>
            <p:ph type="sldNum" sz="quarter" idx="10"/>
          </p:nvPr>
        </p:nvSpPr>
        <p:spPr/>
        <p:txBody>
          <a:bodyPr/>
          <a:lstStyle/>
          <a:p>
            <a:fld id="{DBF93456-1E22-C641-A4C5-062692281B3E}" type="slidenum">
              <a:rPr lang="en-US" smtClean="0"/>
              <a:pPr/>
              <a:t>18</a:t>
            </a:fld>
            <a:endParaRPr lang="en-US" sz="1000"/>
          </a:p>
        </p:txBody>
      </p:sp>
    </p:spTree>
    <p:extLst>
      <p:ext uri="{BB962C8B-B14F-4D97-AF65-F5344CB8AC3E}">
        <p14:creationId xmlns:p14="http://schemas.microsoft.com/office/powerpoint/2010/main" val="3132131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 Green - Refactor</a:t>
            </a:r>
            <a:endParaRPr lang="en-US" dirty="0"/>
          </a:p>
        </p:txBody>
      </p:sp>
      <p:sp>
        <p:nvSpPr>
          <p:cNvPr id="3" name="Slide Number Placeholder 2"/>
          <p:cNvSpPr>
            <a:spLocks noGrp="1"/>
          </p:cNvSpPr>
          <p:nvPr>
            <p:ph type="sldNum" sz="quarter" idx="10"/>
          </p:nvPr>
        </p:nvSpPr>
        <p:spPr/>
        <p:txBody>
          <a:bodyPr/>
          <a:lstStyle/>
          <a:p>
            <a:fld id="{DBF93456-1E22-C641-A4C5-062692281B3E}" type="slidenum">
              <a:rPr lang="en-US" smtClean="0"/>
              <a:pPr/>
              <a:t>19</a:t>
            </a:fld>
            <a:endParaRPr lang="en-US" sz="1000"/>
          </a:p>
        </p:txBody>
      </p:sp>
      <p:sp>
        <p:nvSpPr>
          <p:cNvPr id="4" name="TextBox 3"/>
          <p:cNvSpPr txBox="1"/>
          <p:nvPr/>
        </p:nvSpPr>
        <p:spPr>
          <a:xfrm>
            <a:off x="395536" y="1052736"/>
            <a:ext cx="8352928" cy="5435335"/>
          </a:xfrm>
          <a:prstGeom prst="rect">
            <a:avLst/>
          </a:prstGeom>
          <a:noFill/>
        </p:spPr>
        <p:txBody>
          <a:bodyPr wrap="square" rtlCol="0">
            <a:spAutoFit/>
          </a:bodyPr>
          <a:lstStyle/>
          <a:p>
            <a:pPr>
              <a:buNone/>
            </a:pPr>
            <a:r>
              <a:rPr lang="en-US" sz="2800" b="1" dirty="0">
                <a:solidFill>
                  <a:srgbClr val="FF0000"/>
                </a:solidFill>
              </a:rPr>
              <a:t>Red</a:t>
            </a:r>
          </a:p>
          <a:p>
            <a:pPr>
              <a:buNone/>
            </a:pPr>
            <a:r>
              <a:rPr lang="en-US" sz="2800" dirty="0"/>
              <a:t>The development of every new feature should start with a failing </a:t>
            </a:r>
            <a:r>
              <a:rPr lang="en-US" sz="2800" dirty="0" smtClean="0"/>
              <a:t>test</a:t>
            </a:r>
          </a:p>
          <a:p>
            <a:endParaRPr lang="en-US" sz="2800" dirty="0"/>
          </a:p>
          <a:p>
            <a:pPr>
              <a:buNone/>
            </a:pPr>
            <a:r>
              <a:rPr lang="en-US" sz="2800" b="1" dirty="0">
                <a:solidFill>
                  <a:srgbClr val="008000"/>
                </a:solidFill>
              </a:rPr>
              <a:t>Green</a:t>
            </a:r>
          </a:p>
          <a:p>
            <a:pPr>
              <a:buNone/>
            </a:pPr>
            <a:r>
              <a:rPr lang="en-US" sz="2800" dirty="0"/>
              <a:t>Enough production code should be written to make the test pass</a:t>
            </a:r>
            <a:r>
              <a:rPr lang="en-US" sz="2800" dirty="0" smtClean="0"/>
              <a:t>.</a:t>
            </a:r>
          </a:p>
          <a:p>
            <a:pPr>
              <a:buNone/>
            </a:pPr>
            <a:endParaRPr lang="en-US" sz="2800" dirty="0"/>
          </a:p>
          <a:p>
            <a:pPr>
              <a:buNone/>
            </a:pPr>
            <a:r>
              <a:rPr lang="en-US" sz="2800" b="1" dirty="0"/>
              <a:t>Refactor</a:t>
            </a:r>
          </a:p>
          <a:p>
            <a:pPr>
              <a:buNone/>
            </a:pPr>
            <a:r>
              <a:rPr lang="en-US" sz="2800" dirty="0"/>
              <a:t>Improve the structure of the code to ease future changes and maintenance.</a:t>
            </a:r>
          </a:p>
        </p:txBody>
      </p:sp>
    </p:spTree>
    <p:extLst>
      <p:ext uri="{BB962C8B-B14F-4D97-AF65-F5344CB8AC3E}">
        <p14:creationId xmlns:p14="http://schemas.microsoft.com/office/powerpoint/2010/main" val="1436340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Introductions</a:t>
            </a:r>
          </a:p>
          <a:p>
            <a:r>
              <a:rPr lang="en-US" dirty="0" smtClean="0"/>
              <a:t>Test Driven Development</a:t>
            </a:r>
          </a:p>
          <a:p>
            <a:r>
              <a:rPr lang="en-US" dirty="0" smtClean="0"/>
              <a:t>Pair Programming</a:t>
            </a:r>
          </a:p>
          <a:p>
            <a:r>
              <a:rPr lang="en-US" dirty="0" smtClean="0"/>
              <a:t>Refactoring</a:t>
            </a:r>
          </a:p>
          <a:p>
            <a:r>
              <a:rPr lang="en-US" dirty="0" smtClean="0"/>
              <a:t>Mocking</a:t>
            </a:r>
          </a:p>
          <a:p>
            <a:r>
              <a:rPr lang="en-US" dirty="0" smtClean="0"/>
              <a:t>BDD</a:t>
            </a:r>
          </a:p>
          <a:p>
            <a:r>
              <a:rPr lang="en-US" dirty="0" smtClean="0"/>
              <a:t>Continuous Integration</a:t>
            </a:r>
          </a:p>
          <a:p>
            <a:r>
              <a:rPr lang="en-US" dirty="0" smtClean="0"/>
              <a:t>Retrospective</a:t>
            </a:r>
          </a:p>
          <a:p>
            <a:endParaRPr lang="en-US" dirty="0"/>
          </a:p>
        </p:txBody>
      </p:sp>
    </p:spTree>
    <p:extLst>
      <p:ext uri="{BB962C8B-B14F-4D97-AF65-F5344CB8AC3E}">
        <p14:creationId xmlns:p14="http://schemas.microsoft.com/office/powerpoint/2010/main" val="340418915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Test Driven Development</a:t>
            </a:r>
            <a:endParaRPr lang="en-US" sz="2000" b="0" i="1" dirty="0">
              <a:solidFill>
                <a:schemeClr val="tx1"/>
              </a:solidFill>
            </a:endParaRPr>
          </a:p>
        </p:txBody>
      </p:sp>
      <p:sp>
        <p:nvSpPr>
          <p:cNvPr id="3" name="Slide Number Placeholder 2"/>
          <p:cNvSpPr>
            <a:spLocks noGrp="1"/>
          </p:cNvSpPr>
          <p:nvPr>
            <p:ph type="sldNum" sz="quarter" idx="10"/>
          </p:nvPr>
        </p:nvSpPr>
        <p:spPr/>
        <p:txBody>
          <a:bodyPr/>
          <a:lstStyle/>
          <a:p>
            <a:fld id="{DBF93456-1E22-C641-A4C5-062692281B3E}" type="slidenum">
              <a:rPr lang="en-US" smtClean="0"/>
              <a:pPr/>
              <a:t>20</a:t>
            </a:fld>
            <a:endParaRPr lang="en-US" sz="1000"/>
          </a:p>
        </p:txBody>
      </p:sp>
      <p:sp>
        <p:nvSpPr>
          <p:cNvPr id="18" name="TextBox 17"/>
          <p:cNvSpPr txBox="1"/>
          <p:nvPr/>
        </p:nvSpPr>
        <p:spPr>
          <a:xfrm>
            <a:off x="457200" y="1828800"/>
            <a:ext cx="8229600" cy="4267200"/>
          </a:xfrm>
          <a:prstGeom prst="rect">
            <a:avLst/>
          </a:prstGeom>
          <a:noFill/>
        </p:spPr>
        <p:txBody>
          <a:bodyPr wrap="square" rtlCol="0" anchor="ctr" anchorCtr="0">
            <a:normAutofit/>
          </a:bodyPr>
          <a:lstStyle/>
          <a:p>
            <a:pPr marL="457200" indent="-457200">
              <a:buAutoNum type="arabicPeriod"/>
            </a:pPr>
            <a:r>
              <a:rPr lang="en-US" sz="2400" dirty="0" smtClean="0"/>
              <a:t>You are not allowed to write any production code unless it is to make a failing unit test pass</a:t>
            </a:r>
          </a:p>
          <a:p>
            <a:pPr marL="457200" indent="-457200">
              <a:buNone/>
            </a:pPr>
            <a:endParaRPr lang="en-US" sz="2400" dirty="0" smtClean="0"/>
          </a:p>
          <a:p>
            <a:pPr marL="457200" indent="-457200">
              <a:buAutoNum type="arabicPeriod"/>
            </a:pPr>
            <a:r>
              <a:rPr lang="en-US" sz="2400" dirty="0" smtClean="0"/>
              <a:t>You are not allowed to write any more of a unit test than is sufficient to fail; and compilation failures are failures</a:t>
            </a:r>
          </a:p>
          <a:p>
            <a:pPr marL="457200" indent="-457200">
              <a:buNone/>
            </a:pPr>
            <a:endParaRPr lang="en-US" sz="2400" dirty="0" smtClean="0"/>
          </a:p>
          <a:p>
            <a:pPr marL="457200" indent="-457200">
              <a:buAutoNum type="arabicPeriod"/>
            </a:pPr>
            <a:r>
              <a:rPr lang="en-US" sz="2400" dirty="0" smtClean="0"/>
              <a:t>You are not allowed to write any more production code than is sufficient to pass the one failing unit test</a:t>
            </a:r>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Uncle Bob Martin’s Three Laws of TDD</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Tree>
    <p:extLst>
      <p:ext uri="{BB962C8B-B14F-4D97-AF65-F5344CB8AC3E}">
        <p14:creationId xmlns:p14="http://schemas.microsoft.com/office/powerpoint/2010/main" val="285711257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of writing unit test</a:t>
            </a:r>
            <a:endParaRPr lang="en-US" dirty="0"/>
          </a:p>
        </p:txBody>
      </p:sp>
      <p:sp>
        <p:nvSpPr>
          <p:cNvPr id="3" name="Text Placeholder 2"/>
          <p:cNvSpPr>
            <a:spLocks noGrp="1"/>
          </p:cNvSpPr>
          <p:nvPr>
            <p:ph type="body" sz="quarter" idx="11"/>
          </p:nvPr>
        </p:nvSpPr>
        <p:spPr/>
        <p:txBody>
          <a:bodyPr/>
          <a:lstStyle/>
          <a:p>
            <a:r>
              <a:rPr lang="en-US" dirty="0" smtClean="0"/>
              <a:t>Setup</a:t>
            </a:r>
          </a:p>
          <a:p>
            <a:r>
              <a:rPr lang="en-US" dirty="0" smtClean="0"/>
              <a:t>Execute</a:t>
            </a:r>
          </a:p>
          <a:p>
            <a:r>
              <a:rPr lang="en-US" dirty="0" smtClean="0"/>
              <a:t>Verify</a:t>
            </a:r>
            <a:endParaRPr lang="en-US" dirty="0"/>
          </a:p>
        </p:txBody>
      </p:sp>
    </p:spTree>
    <p:extLst>
      <p:ext uri="{BB962C8B-B14F-4D97-AF65-F5344CB8AC3E}">
        <p14:creationId xmlns:p14="http://schemas.microsoft.com/office/powerpoint/2010/main" val="251689290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Tests	</a:t>
            </a:r>
            <a:endParaRPr lang="en-US" dirty="0"/>
          </a:p>
        </p:txBody>
      </p:sp>
      <p:sp>
        <p:nvSpPr>
          <p:cNvPr id="3" name="Text Placeholder 2"/>
          <p:cNvSpPr>
            <a:spLocks noGrp="1"/>
          </p:cNvSpPr>
          <p:nvPr>
            <p:ph type="body" sz="quarter" idx="11"/>
          </p:nvPr>
        </p:nvSpPr>
        <p:spPr/>
        <p:txBody>
          <a:bodyPr/>
          <a:lstStyle/>
          <a:p>
            <a:r>
              <a:rPr lang="en-US" dirty="0" smtClean="0"/>
              <a:t>One test class per class</a:t>
            </a:r>
          </a:p>
          <a:p>
            <a:r>
              <a:rPr lang="en-US" dirty="0" smtClean="0"/>
              <a:t>Test case per scenario</a:t>
            </a:r>
            <a:endParaRPr lang="en-US" dirty="0"/>
          </a:p>
        </p:txBody>
      </p:sp>
    </p:spTree>
    <p:extLst>
      <p:ext uri="{BB962C8B-B14F-4D97-AF65-F5344CB8AC3E}">
        <p14:creationId xmlns:p14="http://schemas.microsoft.com/office/powerpoint/2010/main" val="165816857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Points.</a:t>
            </a:r>
            <a:endParaRPr lang="en-US" dirty="0"/>
          </a:p>
        </p:txBody>
      </p:sp>
      <p:sp>
        <p:nvSpPr>
          <p:cNvPr id="3" name="Text Placeholder 2"/>
          <p:cNvSpPr>
            <a:spLocks noGrp="1"/>
          </p:cNvSpPr>
          <p:nvPr>
            <p:ph type="body" sz="quarter" idx="11"/>
          </p:nvPr>
        </p:nvSpPr>
        <p:spPr/>
        <p:txBody>
          <a:bodyPr/>
          <a:lstStyle/>
          <a:p>
            <a:pPr lvl="1"/>
            <a:r>
              <a:rPr lang="en-US" dirty="0" smtClean="0"/>
              <a:t>Test names should be ‘intentional’</a:t>
            </a:r>
          </a:p>
          <a:p>
            <a:pPr marL="457200" lvl="1" indent="0">
              <a:buNone/>
            </a:pPr>
            <a:endParaRPr lang="en-US" dirty="0" smtClean="0"/>
          </a:p>
          <a:p>
            <a:pPr lvl="1"/>
            <a:r>
              <a:rPr lang="en-US" dirty="0" smtClean="0"/>
              <a:t> Keep </a:t>
            </a:r>
            <a:r>
              <a:rPr lang="en-US" dirty="0"/>
              <a:t>Test Logic Out of Production </a:t>
            </a:r>
            <a:r>
              <a:rPr lang="en-US" dirty="0" smtClean="0"/>
              <a:t>Code</a:t>
            </a:r>
          </a:p>
          <a:p>
            <a:pPr lvl="2"/>
            <a:r>
              <a:rPr lang="en-US" dirty="0" smtClean="0"/>
              <a:t>There should be no code like  if(testing) … else …</a:t>
            </a:r>
          </a:p>
          <a:p>
            <a:pPr marL="914400" lvl="2" indent="0">
              <a:buNone/>
            </a:pPr>
            <a:endParaRPr lang="en-US" dirty="0" smtClean="0"/>
          </a:p>
          <a:p>
            <a:pPr lvl="1"/>
            <a:r>
              <a:rPr lang="en-US" dirty="0" smtClean="0"/>
              <a:t>Ideally one assert per test.</a:t>
            </a:r>
          </a:p>
        </p:txBody>
      </p:sp>
    </p:spTree>
    <p:extLst>
      <p:ext uri="{BB962C8B-B14F-4D97-AF65-F5344CB8AC3E}">
        <p14:creationId xmlns:p14="http://schemas.microsoft.com/office/powerpoint/2010/main" val="26413554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Michael Feathers Rule of thumb</a:t>
            </a:r>
            <a:endParaRPr lang="en-US" dirty="0"/>
          </a:p>
        </p:txBody>
      </p:sp>
      <p:sp>
        <p:nvSpPr>
          <p:cNvPr id="3" name="Text Placeholder 2"/>
          <p:cNvSpPr>
            <a:spLocks noGrp="1"/>
          </p:cNvSpPr>
          <p:nvPr>
            <p:ph type="body" sz="quarter" idx="11"/>
          </p:nvPr>
        </p:nvSpPr>
        <p:spPr/>
        <p:txBody>
          <a:bodyPr/>
          <a:lstStyle/>
          <a:p>
            <a:pPr marL="0" indent="0">
              <a:buNone/>
            </a:pPr>
            <a:r>
              <a:rPr lang="en-US" b="1" dirty="0"/>
              <a:t>A test is not a unit test if</a:t>
            </a:r>
            <a:r>
              <a:rPr lang="en-US" dirty="0"/>
              <a:t>:</a:t>
            </a:r>
            <a:endParaRPr lang="en-US" dirty="0" smtClean="0"/>
          </a:p>
          <a:p>
            <a:r>
              <a:rPr lang="en-US" dirty="0" smtClean="0"/>
              <a:t>It </a:t>
            </a:r>
            <a:r>
              <a:rPr lang="en-US" dirty="0"/>
              <a:t>talks to the database</a:t>
            </a:r>
          </a:p>
          <a:p>
            <a:r>
              <a:rPr lang="en-US" dirty="0"/>
              <a:t>It communicates across the network</a:t>
            </a:r>
          </a:p>
          <a:p>
            <a:r>
              <a:rPr lang="en-US" dirty="0"/>
              <a:t>It touches the file system</a:t>
            </a:r>
          </a:p>
          <a:p>
            <a:r>
              <a:rPr lang="en-US" dirty="0"/>
              <a:t>It can't run at the same time as any of your other unit tests</a:t>
            </a:r>
          </a:p>
          <a:p>
            <a:r>
              <a:rPr lang="en-US" dirty="0"/>
              <a:t>You have to do special things to your environment (such as editing </a:t>
            </a:r>
            <a:r>
              <a:rPr lang="en-US" dirty="0" err="1"/>
              <a:t>config</a:t>
            </a:r>
            <a:r>
              <a:rPr lang="en-US" dirty="0"/>
              <a:t> files) to run it.</a:t>
            </a:r>
          </a:p>
        </p:txBody>
      </p:sp>
    </p:spTree>
    <p:extLst>
      <p:ext uri="{BB962C8B-B14F-4D97-AF65-F5344CB8AC3E}">
        <p14:creationId xmlns:p14="http://schemas.microsoft.com/office/powerpoint/2010/main" val="319082934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dirty="0" smtClean="0"/>
              <a:t>Test Driven Development</a:t>
            </a:r>
            <a:endParaRPr lang="en-US" dirty="0"/>
          </a:p>
        </p:txBody>
      </p:sp>
      <p:sp>
        <p:nvSpPr>
          <p:cNvPr id="2" name="Slide Number Placeholder 1"/>
          <p:cNvSpPr>
            <a:spLocks noGrp="1"/>
          </p:cNvSpPr>
          <p:nvPr>
            <p:ph type="sldNum" sz="quarter" idx="10"/>
          </p:nvPr>
        </p:nvSpPr>
        <p:spPr/>
        <p:txBody>
          <a:bodyPr/>
          <a:lstStyle/>
          <a:p>
            <a:fld id="{782652CB-F8DA-C34A-AA91-2C10369BFC37}" type="slidenum">
              <a:rPr lang="en-US" smtClean="0"/>
              <a:pPr/>
              <a:t>3</a:t>
            </a:fld>
            <a:endParaRPr 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8" name="Rectangle 10"/>
          <p:cNvSpPr>
            <a:spLocks noGrp="1" noChangeArrowheads="1"/>
          </p:cNvSpPr>
          <p:nvPr>
            <p:ph type="title"/>
          </p:nvPr>
        </p:nvSpPr>
        <p:spPr>
          <a:ln/>
        </p:spPr>
        <p:txBody>
          <a:bodyPr/>
          <a:lstStyle/>
          <a:p>
            <a:r>
              <a:rPr lang="en-US"/>
              <a:t>Before Test-Driven</a:t>
            </a:r>
          </a:p>
        </p:txBody>
      </p:sp>
    </p:spTree>
    <p:extLst>
      <p:ext uri="{BB962C8B-B14F-4D97-AF65-F5344CB8AC3E}">
        <p14:creationId xmlns:p14="http://schemas.microsoft.com/office/powerpoint/2010/main" val="354009027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803" name="Rectangle 11"/>
          <p:cNvSpPr>
            <a:spLocks noGrp="1" noChangeArrowheads="1"/>
          </p:cNvSpPr>
          <p:nvPr>
            <p:ph type="title"/>
          </p:nvPr>
        </p:nvSpPr>
        <p:spPr/>
        <p:txBody>
          <a:bodyPr/>
          <a:lstStyle/>
          <a:p>
            <a:r>
              <a:rPr lang="en-US" smtClean="0"/>
              <a:t>An Idea</a:t>
            </a:r>
            <a:endParaRPr lang="en-US"/>
          </a:p>
        </p:txBody>
      </p:sp>
      <p:pic>
        <p:nvPicPr>
          <p:cNvPr id="1618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7975"/>
            <a:ext cx="8075613"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4248468090"/>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1" name="Rectangle 11"/>
          <p:cNvSpPr>
            <a:spLocks noGrp="1" noChangeArrowheads="1"/>
          </p:cNvSpPr>
          <p:nvPr>
            <p:ph type="title"/>
          </p:nvPr>
        </p:nvSpPr>
        <p:spPr/>
        <p:txBody>
          <a:bodyPr/>
          <a:lstStyle/>
          <a:p>
            <a:r>
              <a:rPr lang="en-US" smtClean="0"/>
              <a:t>Requirements</a:t>
            </a:r>
            <a:endParaRPr lang="en-US"/>
          </a:p>
        </p:txBody>
      </p:sp>
      <p:pic>
        <p:nvPicPr>
          <p:cNvPr id="1638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9238"/>
            <a:ext cx="8228013"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389732183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9" name="Rectangle 11"/>
          <p:cNvSpPr>
            <a:spLocks noGrp="1" noChangeArrowheads="1"/>
          </p:cNvSpPr>
          <p:nvPr>
            <p:ph type="title"/>
          </p:nvPr>
        </p:nvSpPr>
        <p:spPr>
          <a:ln/>
        </p:spPr>
        <p:txBody>
          <a:bodyPr/>
          <a:lstStyle/>
          <a:p>
            <a:r>
              <a:rPr lang="en-US"/>
              <a:t>Development</a:t>
            </a:r>
          </a:p>
        </p:txBody>
      </p:sp>
      <p:pic>
        <p:nvPicPr>
          <p:cNvPr id="1658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9238"/>
            <a:ext cx="8228013"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2525158568"/>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47" name="Rectangle 11"/>
          <p:cNvSpPr>
            <a:spLocks noGrp="1" noChangeArrowheads="1"/>
          </p:cNvSpPr>
          <p:nvPr>
            <p:ph type="title"/>
          </p:nvPr>
        </p:nvSpPr>
        <p:spPr>
          <a:ln/>
        </p:spPr>
        <p:txBody>
          <a:bodyPr/>
          <a:lstStyle/>
          <a:p>
            <a:r>
              <a:rPr lang="en-US"/>
              <a:t>Ready for Testing</a:t>
            </a:r>
          </a:p>
        </p:txBody>
      </p:sp>
      <p:pic>
        <p:nvPicPr>
          <p:cNvPr id="1679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304800"/>
            <a:ext cx="8085137"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3166134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95" name="Rectangle 11"/>
          <p:cNvSpPr>
            <a:spLocks noGrp="1" noChangeArrowheads="1"/>
          </p:cNvSpPr>
          <p:nvPr>
            <p:ph type="title"/>
          </p:nvPr>
        </p:nvSpPr>
        <p:spPr>
          <a:ln/>
        </p:spPr>
        <p:txBody>
          <a:bodyPr/>
          <a:lstStyle/>
          <a:p>
            <a:r>
              <a:rPr lang="en-US"/>
              <a:t>User Acceptance Testing</a:t>
            </a:r>
          </a:p>
        </p:txBody>
      </p:sp>
      <p:pic>
        <p:nvPicPr>
          <p:cNvPr id="16999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9238"/>
            <a:ext cx="8228013"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3079355229"/>
      </p:ext>
    </p:extLst>
  </p:cSld>
  <p:clrMapOvr>
    <a:masterClrMapping/>
  </p:clrMapOvr>
  <p:transition>
    <p:fade thruBlk="1"/>
  </p:transition>
</p:sld>
</file>

<file path=ppt/theme/theme1.xml><?xml version="1.0" encoding="utf-8"?>
<a:theme xmlns:a="http://schemas.openxmlformats.org/drawingml/2006/main" name="TW Studios Templat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Template.potx</Template>
  <TotalTime>5899</TotalTime>
  <Words>3453</Words>
  <Application>Microsoft Office PowerPoint</Application>
  <PresentationFormat>On-screen Show (4:3)</PresentationFormat>
  <Paragraphs>394</Paragraphs>
  <Slides>24</Slides>
  <Notes>13</Notes>
  <HiddenSlides>13</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TW Studios Template</vt:lpstr>
      <vt:lpstr>TWS Doc white marble</vt:lpstr>
      <vt:lpstr>Agile Engineering Practices</vt:lpstr>
      <vt:lpstr>Agenda</vt:lpstr>
      <vt:lpstr>Test Driven Development</vt:lpstr>
      <vt:lpstr>Before Test-Driven</vt:lpstr>
      <vt:lpstr>An Idea</vt:lpstr>
      <vt:lpstr>Requirements</vt:lpstr>
      <vt:lpstr>Development</vt:lpstr>
      <vt:lpstr>Ready for Testing</vt:lpstr>
      <vt:lpstr>User Acceptance Testing</vt:lpstr>
      <vt:lpstr>Test-Driven Development</vt:lpstr>
      <vt:lpstr>A User Story</vt:lpstr>
      <vt:lpstr>Test First</vt:lpstr>
      <vt:lpstr>PowerPoint Presentation</vt:lpstr>
      <vt:lpstr>PowerPoint Presentation</vt:lpstr>
      <vt:lpstr>PowerPoint Presentation</vt:lpstr>
      <vt:lpstr>Add Tests</vt:lpstr>
      <vt:lpstr>Test Driven Development</vt:lpstr>
      <vt:lpstr>TDD Demo</vt:lpstr>
      <vt:lpstr>Red – Green - Refactor</vt:lpstr>
      <vt:lpstr>Test Driven Development</vt:lpstr>
      <vt:lpstr>Fundamental of writing unit test</vt:lpstr>
      <vt:lpstr>Organizing Tests </vt:lpstr>
      <vt:lpstr>Some Key Points.</vt:lpstr>
      <vt:lpstr>Michael Feathers Rule of thumb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Pairing</dc:title>
  <dc:creator>Thought Works</dc:creator>
  <cp:lastModifiedBy>Aroj P George</cp:lastModifiedBy>
  <cp:revision>32</cp:revision>
  <dcterms:created xsi:type="dcterms:W3CDTF">2010-05-11T22:14:04Z</dcterms:created>
  <dcterms:modified xsi:type="dcterms:W3CDTF">2011-08-03T03:39:26Z</dcterms:modified>
</cp:coreProperties>
</file>