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85" r:id="rId3"/>
    <p:sldId id="286" r:id="rId4"/>
    <p:sldId id="287" r:id="rId5"/>
    <p:sldId id="288" r:id="rId6"/>
    <p:sldId id="289" r:id="rId7"/>
    <p:sldId id="279" r:id="rId8"/>
    <p:sldId id="280" r:id="rId9"/>
    <p:sldId id="281" r:id="rId10"/>
    <p:sldId id="282" r:id="rId11"/>
    <p:sldId id="283" r:id="rId12"/>
    <p:sldId id="284" r:id="rId13"/>
    <p:sldId id="266" r:id="rId14"/>
    <p:sldId id="278" r:id="rId15"/>
    <p:sldId id="267" r:id="rId16"/>
    <p:sldId id="268" r:id="rId17"/>
    <p:sldId id="271" r:id="rId18"/>
    <p:sldId id="269" r:id="rId19"/>
    <p:sldId id="270" r:id="rId20"/>
    <p:sldId id="272" r:id="rId21"/>
    <p:sldId id="273" r:id="rId22"/>
    <p:sldId id="274" r:id="rId23"/>
    <p:sldId id="275" r:id="rId24"/>
    <p:sldId id="276" r:id="rId25"/>
    <p:sldId id="277" r:id="rId26"/>
    <p:sldId id="26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59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3E7B1C-66AE-0B49-AC37-77CEE26ED413}" type="datetimeFigureOut">
              <a:rPr lang="en-US" smtClean="0"/>
              <a:pPr/>
              <a:t>02/08/11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F6FB27-6FC5-234C-A465-A772295EB16F}" type="slidenum">
              <a:rPr lang="en-US" smtClean="0"/>
              <a:pPr/>
              <a:t>‹#›</a:t>
            </a:fld>
            <a:endParaRPr lang="en-US"/>
          </a:p>
        </p:txBody>
      </p:sp>
    </p:spTree>
    <p:extLst>
      <p:ext uri="{BB962C8B-B14F-4D97-AF65-F5344CB8AC3E}">
        <p14:creationId xmlns:p14="http://schemas.microsoft.com/office/powerpoint/2010/main" val="23447257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Software_engineering" TargetMode="External"/><Relationship Id="rId4" Type="http://schemas.openxmlformats.org/officeDocument/2006/relationships/hyperlink" Target="http://en.wikipedia.org/wiki/Source_code" TargetMode="External"/><Relationship Id="rId5" Type="http://schemas.openxmlformats.org/officeDocument/2006/relationships/hyperlink" Target="http://en.wikipedia.org/wiki/Computer_bug" TargetMode="External"/><Relationship Id="rId6" Type="http://schemas.openxmlformats.org/officeDocument/2006/relationships/hyperlink" Target="http://en.wikipedia.org/wiki/Understandability" TargetMode="External"/><Relationship Id="rId7" Type="http://schemas.openxmlformats.org/officeDocument/2006/relationships/hyperlink" Target="http://en.wikipedia.org/wiki/Structure" TargetMode="External"/><Relationship Id="rId8" Type="http://schemas.openxmlformats.org/officeDocument/2006/relationships/hyperlink" Target="http://en.wikipedia.org/wiki/Design" TargetMode="External"/><Relationship Id="rId9" Type="http://schemas.openxmlformats.org/officeDocument/2006/relationships/hyperlink" Target="http://en.wikipedia.org/wiki/Dead_code" TargetMode="External"/><Relationship Id="rId10" Type="http://schemas.openxmlformats.org/officeDocument/2006/relationships/hyperlink" Target="http://en.wikipedia.org/wiki/Refactoring" TargetMode="External"/><Relationship Id="rId11" Type="http://schemas.openxmlformats.org/officeDocument/2006/relationships/hyperlink" Target="http://en.wikipedia.org/wiki/Code_smell"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en.wikipedia.org/wiki/Code_smel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en.wikipedia.org/wiki/Software_documentati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oftware_engineering" TargetMode="External"/><Relationship Id="rId4" Type="http://schemas.openxmlformats.org/officeDocument/2006/relationships/hyperlink" Target="http://en.wikipedia.org/wiki/Source_code" TargetMode="External"/><Relationship Id="rId5" Type="http://schemas.openxmlformats.org/officeDocument/2006/relationships/hyperlink" Target="http://en.wikipedia.org/wiki/Computer_bug" TargetMode="External"/><Relationship Id="rId6" Type="http://schemas.openxmlformats.org/officeDocument/2006/relationships/hyperlink" Target="http://en.wikipedia.org/wiki/Understandability" TargetMode="External"/><Relationship Id="rId7" Type="http://schemas.openxmlformats.org/officeDocument/2006/relationships/hyperlink" Target="http://en.wikipedia.org/wiki/Structure" TargetMode="External"/><Relationship Id="rId8" Type="http://schemas.openxmlformats.org/officeDocument/2006/relationships/hyperlink" Target="http://en.wikipedia.org/wiki/Design" TargetMode="External"/><Relationship Id="rId9" Type="http://schemas.openxmlformats.org/officeDocument/2006/relationships/hyperlink" Target="http://en.wikipedia.org/wiki/Dead_code" TargetMode="External"/><Relationship Id="rId10" Type="http://schemas.openxmlformats.org/officeDocument/2006/relationships/hyperlink" Target="http://en.wikipedia.org/wiki/Refactoring" TargetMode="External"/><Relationship Id="rId11" Type="http://schemas.openxmlformats.org/officeDocument/2006/relationships/hyperlink" Target="http://en.wikipedia.org/wiki/Code_smell"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Software_engineering" TargetMode="External"/><Relationship Id="rId4" Type="http://schemas.openxmlformats.org/officeDocument/2006/relationships/hyperlink" Target="http://en.wikipedia.org/wiki/Source_code" TargetMode="External"/><Relationship Id="rId5" Type="http://schemas.openxmlformats.org/officeDocument/2006/relationships/hyperlink" Target="http://en.wikipedia.org/wiki/Computer_bug" TargetMode="External"/><Relationship Id="rId6" Type="http://schemas.openxmlformats.org/officeDocument/2006/relationships/hyperlink" Target="http://en.wikipedia.org/wiki/Understandability" TargetMode="External"/><Relationship Id="rId7" Type="http://schemas.openxmlformats.org/officeDocument/2006/relationships/hyperlink" Target="http://en.wikipedia.org/wiki/Structure" TargetMode="External"/><Relationship Id="rId8" Type="http://schemas.openxmlformats.org/officeDocument/2006/relationships/hyperlink" Target="http://en.wikipedia.org/wiki/Design" TargetMode="External"/><Relationship Id="rId9" Type="http://schemas.openxmlformats.org/officeDocument/2006/relationships/hyperlink" Target="http://en.wikipedia.org/wiki/Dead_code" TargetMode="External"/><Relationship Id="rId10" Type="http://schemas.openxmlformats.org/officeDocument/2006/relationships/hyperlink" Target="http://en.wikipedia.org/wiki/Refactoring" TargetMode="External"/><Relationship Id="rId11" Type="http://schemas.openxmlformats.org/officeDocument/2006/relationships/hyperlink" Target="http://en.wikipedia.org/wiki/Code_smell"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Software_engineering" TargetMode="External"/><Relationship Id="rId4" Type="http://schemas.openxmlformats.org/officeDocument/2006/relationships/hyperlink" Target="http://en.wikipedia.org/wiki/Source_code" TargetMode="External"/><Relationship Id="rId5" Type="http://schemas.openxmlformats.org/officeDocument/2006/relationships/hyperlink" Target="http://en.wikipedia.org/wiki/Computer_bug" TargetMode="External"/><Relationship Id="rId6" Type="http://schemas.openxmlformats.org/officeDocument/2006/relationships/hyperlink" Target="http://en.wikipedia.org/wiki/Understandability" TargetMode="External"/><Relationship Id="rId7" Type="http://schemas.openxmlformats.org/officeDocument/2006/relationships/hyperlink" Target="http://en.wikipedia.org/wiki/Structure" TargetMode="External"/><Relationship Id="rId8" Type="http://schemas.openxmlformats.org/officeDocument/2006/relationships/hyperlink" Target="http://en.wikipedia.org/wiki/Design" TargetMode="External"/><Relationship Id="rId9" Type="http://schemas.openxmlformats.org/officeDocument/2006/relationships/hyperlink" Target="http://en.wikipedia.org/wiki/Dead_code" TargetMode="External"/><Relationship Id="rId10" Type="http://schemas.openxmlformats.org/officeDocument/2006/relationships/hyperlink" Target="http://en.wikipedia.org/wiki/Refactoring" TargetMode="External"/><Relationship Id="rId11" Type="http://schemas.openxmlformats.org/officeDocument/2006/relationships/hyperlink" Target="http://en.wikipedia.org/wiki/Code_smell"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Software_engineering" TargetMode="External"/><Relationship Id="rId4" Type="http://schemas.openxmlformats.org/officeDocument/2006/relationships/hyperlink" Target="http://en.wikipedia.org/wiki/Source_code" TargetMode="External"/><Relationship Id="rId5" Type="http://schemas.openxmlformats.org/officeDocument/2006/relationships/hyperlink" Target="http://en.wikipedia.org/wiki/Computer_bug" TargetMode="External"/><Relationship Id="rId6" Type="http://schemas.openxmlformats.org/officeDocument/2006/relationships/hyperlink" Target="http://en.wikipedia.org/wiki/Understandability" TargetMode="External"/><Relationship Id="rId7" Type="http://schemas.openxmlformats.org/officeDocument/2006/relationships/hyperlink" Target="http://en.wikipedia.org/wiki/Structure" TargetMode="External"/><Relationship Id="rId8" Type="http://schemas.openxmlformats.org/officeDocument/2006/relationships/hyperlink" Target="http://en.wikipedia.org/wiki/Design" TargetMode="External"/><Relationship Id="rId9" Type="http://schemas.openxmlformats.org/officeDocument/2006/relationships/hyperlink" Target="http://en.wikipedia.org/wiki/Dead_code" TargetMode="External"/><Relationship Id="rId10" Type="http://schemas.openxmlformats.org/officeDocument/2006/relationships/hyperlink" Target="http://en.wikipedia.org/wiki/Refactoring" TargetMode="External"/><Relationship Id="rId11" Type="http://schemas.openxmlformats.org/officeDocument/2006/relationships/hyperlink" Target="http://en.wikipedia.org/wiki/Code_smell"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112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pPr>
            <a:r>
              <a:rPr lang="en-US">
                <a:solidFill>
                  <a:srgbClr val="000000"/>
                </a:solidFill>
                <a:latin typeface="Trebuchet MS" charset="0"/>
                <a:cs typeface="Trebuchet MS" charset="0"/>
                <a:sym typeface="Trebuchet MS" charset="0"/>
              </a:rPr>
              <a:t>Let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move on to something kind of stinky – smells! There are process smells and code smells and situation smells and all sorts of smells.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630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Refactoring</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In </a:t>
            </a:r>
            <a:r>
              <a:rPr lang="en-US" sz="600" u="sng">
                <a:solidFill>
                  <a:srgbClr val="6B9F25"/>
                </a:solidFill>
                <a:latin typeface="Trebuchet MS" charset="0"/>
                <a:cs typeface="Trebuchet MS" charset="0"/>
                <a:sym typeface="Trebuchet MS" charset="0"/>
                <a:hlinkClick r:id="rId3"/>
              </a:rPr>
              <a:t>software engineering</a:t>
            </a:r>
            <a:r>
              <a:rPr lang="en-US" sz="600">
                <a:solidFill>
                  <a:srgbClr val="000000"/>
                </a:solidFill>
                <a:latin typeface="Trebuchet MS" charset="0"/>
                <a:cs typeface="Trebuchet MS" charset="0"/>
                <a:sym typeface="Trebuchet MS" charset="0"/>
              </a:rPr>
              <a:t>, </a:t>
            </a:r>
            <a:r>
              <a:rPr lang="ja-JP" altLang="en-US" sz="600">
                <a:solidFill>
                  <a:srgbClr val="000000"/>
                </a:solidFill>
                <a:latin typeface="Arial"/>
                <a:cs typeface="Trebuchet MS" charset="0"/>
                <a:sym typeface="Trebuchet MS" charset="0"/>
              </a:rPr>
              <a:t>‘</a:t>
            </a:r>
            <a:r>
              <a:rPr lang="en-US" sz="600" i="1">
                <a:solidFill>
                  <a:srgbClr val="000000"/>
                </a:solidFill>
                <a:latin typeface="Trebuchet MS" charset="0"/>
                <a:cs typeface="Trebuchet MS" charset="0"/>
                <a:sym typeface="Trebuchet MS" charset="0"/>
              </a:rPr>
              <a:t>refactoring</a:t>
            </a:r>
            <a:r>
              <a:rPr lang="ja-JP" altLang="en-US" sz="600" i="1">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 </a:t>
            </a:r>
            <a:r>
              <a:rPr lang="en-US" sz="600" u="sng">
                <a:solidFill>
                  <a:srgbClr val="6B9F25"/>
                </a:solidFill>
                <a:latin typeface="Trebuchet MS" charset="0"/>
                <a:cs typeface="Trebuchet MS" charset="0"/>
                <a:sym typeface="Trebuchet MS" charset="0"/>
              </a:rPr>
              <a:t>source code</a:t>
            </a:r>
            <a:r>
              <a:rPr lang="en-US" sz="600">
                <a:solidFill>
                  <a:srgbClr val="000000"/>
                </a:solidFill>
                <a:latin typeface="Trebuchet MS" charset="0"/>
                <a:cs typeface="Trebuchet MS" charset="0"/>
                <a:sym typeface="Trebuchet MS" charset="0"/>
              </a:rPr>
              <a:t> means im</a:t>
            </a:r>
            <a:r>
              <a:rPr lang="en-US" sz="600">
                <a:solidFill>
                  <a:srgbClr val="000000"/>
                </a:solidFill>
                <a:latin typeface="Trebuchet MS" charset="0"/>
                <a:cs typeface="Trebuchet MS" charset="0"/>
                <a:sym typeface="Trebuchet MS" charset="0"/>
                <a:hlinkClick r:id="rId4"/>
              </a:rPr>
              <a:t>proving it </a:t>
            </a:r>
            <a:r>
              <a:rPr lang="en-US" sz="600">
                <a:solidFill>
                  <a:srgbClr val="000000"/>
                </a:solidFill>
                <a:latin typeface="Trebuchet MS" charset="0"/>
                <a:cs typeface="Trebuchet MS" charset="0"/>
                <a:sym typeface="Trebuchet MS" charset="0"/>
              </a:rPr>
              <a:t>without changing its overall results, and is sometimes informally referred to as </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cleaning it up</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 Refactoring neither fixes </a:t>
            </a:r>
            <a:r>
              <a:rPr lang="en-US" sz="600" u="sng">
                <a:solidFill>
                  <a:srgbClr val="6B9F25"/>
                </a:solidFill>
                <a:latin typeface="Trebuchet MS" charset="0"/>
                <a:cs typeface="Trebuchet MS" charset="0"/>
                <a:sym typeface="Trebuchet MS" charset="0"/>
              </a:rPr>
              <a:t>bugs</a:t>
            </a:r>
            <a:r>
              <a:rPr lang="en-US" sz="600">
                <a:solidFill>
                  <a:srgbClr val="000000"/>
                </a:solidFill>
                <a:latin typeface="Trebuchet MS" charset="0"/>
                <a:cs typeface="Trebuchet MS" charset="0"/>
                <a:sym typeface="Trebuchet MS" charset="0"/>
              </a:rPr>
              <a:t> nor adds new functionality</a:t>
            </a:r>
            <a:r>
              <a:rPr lang="en-US" sz="600">
                <a:solidFill>
                  <a:srgbClr val="000000"/>
                </a:solidFill>
                <a:latin typeface="Trebuchet MS" charset="0"/>
                <a:cs typeface="Trebuchet MS" charset="0"/>
                <a:sym typeface="Trebuchet MS" charset="0"/>
                <a:hlinkClick r:id="rId5"/>
              </a:rPr>
              <a:t>, th</a:t>
            </a:r>
            <a:r>
              <a:rPr lang="en-US" sz="600">
                <a:solidFill>
                  <a:srgbClr val="000000"/>
                </a:solidFill>
                <a:latin typeface="Trebuchet MS" charset="0"/>
                <a:cs typeface="Trebuchet MS" charset="0"/>
                <a:sym typeface="Trebuchet MS" charset="0"/>
              </a:rPr>
              <a:t>ough it might precede either activity. Rather, it improves the </a:t>
            </a:r>
            <a:r>
              <a:rPr lang="en-US" sz="600" u="sng">
                <a:solidFill>
                  <a:srgbClr val="6B9F25"/>
                </a:solidFill>
                <a:latin typeface="Trebuchet MS" charset="0"/>
                <a:cs typeface="Trebuchet MS" charset="0"/>
                <a:sym typeface="Trebuchet MS" charset="0"/>
              </a:rPr>
              <a:t>understandability</a:t>
            </a:r>
            <a:r>
              <a:rPr lang="en-US" sz="600">
                <a:solidFill>
                  <a:srgbClr val="000000"/>
                </a:solidFill>
                <a:latin typeface="Trebuchet MS" charset="0"/>
                <a:cs typeface="Trebuchet MS" charset="0"/>
                <a:sym typeface="Trebuchet MS" charset="0"/>
              </a:rPr>
              <a:t> of the code, chan</a:t>
            </a:r>
            <a:r>
              <a:rPr lang="en-US" sz="600">
                <a:solidFill>
                  <a:srgbClr val="000000"/>
                </a:solidFill>
                <a:latin typeface="Trebuchet MS" charset="0"/>
                <a:cs typeface="Trebuchet MS" charset="0"/>
                <a:sym typeface="Trebuchet MS" charset="0"/>
                <a:hlinkClick r:id="rId6"/>
              </a:rPr>
              <a:t>ges its internal </a:t>
            </a:r>
            <a:r>
              <a:rPr lang="en-US" sz="600" u="sng">
                <a:solidFill>
                  <a:srgbClr val="6B9F25"/>
                </a:solidFill>
                <a:latin typeface="Trebuchet MS" charset="0"/>
                <a:cs typeface="Trebuchet MS" charset="0"/>
                <a:sym typeface="Trebuchet MS" charset="0"/>
              </a:rPr>
              <a:t>structure</a:t>
            </a:r>
            <a:r>
              <a:rPr lang="en-US" sz="600">
                <a:solidFill>
                  <a:srgbClr val="000000"/>
                </a:solidFill>
                <a:latin typeface="Trebuchet MS" charset="0"/>
                <a:cs typeface="Trebuchet MS" charset="0"/>
                <a:sym typeface="Trebuchet MS" charset="0"/>
              </a:rPr>
              <a:t> and </a:t>
            </a:r>
            <a:r>
              <a:rPr lang="en-US" sz="600" u="sng">
                <a:solidFill>
                  <a:srgbClr val="6B9F25"/>
                </a:solidFill>
                <a:latin typeface="Trebuchet MS" charset="0"/>
                <a:cs typeface="Trebuchet MS" charset="0"/>
                <a:sym typeface="Trebuchet MS" charset="0"/>
              </a:rPr>
              <a:t>design</a:t>
            </a:r>
            <a:r>
              <a:rPr lang="en-US" sz="600">
                <a:solidFill>
                  <a:srgbClr val="000000"/>
                </a:solidFill>
                <a:latin typeface="Trebuchet MS" charset="0"/>
                <a:cs typeface="Trebuchet MS" charset="0"/>
                <a:sym typeface="Trebuchet MS" charset="0"/>
              </a:rPr>
              <a:t>, and removes </a:t>
            </a:r>
            <a:r>
              <a:rPr lang="en-US" sz="600" u="sng">
                <a:solidFill>
                  <a:srgbClr val="6B9F25"/>
                </a:solidFill>
                <a:latin typeface="Trebuchet MS" charset="0"/>
                <a:cs typeface="Trebuchet MS" charset="0"/>
                <a:sym typeface="Trebuchet MS" charset="0"/>
              </a:rPr>
              <a:t>dead code</a:t>
            </a:r>
            <a:r>
              <a:rPr lang="en-US" sz="600">
                <a:solidFill>
                  <a:srgbClr val="000000"/>
                </a:solidFill>
                <a:latin typeface="Trebuchet MS" charset="0"/>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These </a:t>
            </a:r>
            <a:r>
              <a:rPr lang="en-US" sz="600">
                <a:solidFill>
                  <a:srgbClr val="000000"/>
                </a:solidFill>
                <a:latin typeface="Trebuchet MS" charset="0"/>
                <a:cs typeface="Trebuchet MS" charset="0"/>
                <a:sym typeface="Trebuchet MS" charset="0"/>
                <a:hlinkClick r:id="rId7"/>
              </a:rPr>
              <a:t>changes a</a:t>
            </a:r>
            <a:r>
              <a:rPr lang="en-US" sz="600">
                <a:solidFill>
                  <a:srgbClr val="000000"/>
                </a:solidFill>
                <a:latin typeface="Trebuchet MS" charset="0"/>
                <a:cs typeface="Trebuchet MS" charset="0"/>
                <a:sym typeface="Trebuchet MS" charset="0"/>
              </a:rPr>
              <a:t>re intended to</a:t>
            </a:r>
            <a:r>
              <a:rPr lang="en-US" sz="600">
                <a:solidFill>
                  <a:srgbClr val="000000"/>
                </a:solidFill>
                <a:latin typeface="Trebuchet MS" charset="0"/>
                <a:cs typeface="Trebuchet MS" charset="0"/>
                <a:sym typeface="Trebuchet MS" charset="0"/>
                <a:hlinkClick r:id="rId8"/>
              </a:rPr>
              <a:t> make </a:t>
            </a:r>
            <a:r>
              <a:rPr lang="en-US" sz="600">
                <a:solidFill>
                  <a:srgbClr val="000000"/>
                </a:solidFill>
                <a:latin typeface="Trebuchet MS" charset="0"/>
                <a:cs typeface="Trebuchet MS" charset="0"/>
                <a:sym typeface="Trebuchet MS" charset="0"/>
              </a:rPr>
              <a:t>the code easier to c</a:t>
            </a:r>
            <a:r>
              <a:rPr lang="en-US" sz="600">
                <a:solidFill>
                  <a:srgbClr val="000000"/>
                </a:solidFill>
                <a:latin typeface="Trebuchet MS" charset="0"/>
                <a:cs typeface="Trebuchet MS" charset="0"/>
                <a:sym typeface="Trebuchet MS" charset="0"/>
                <a:hlinkClick r:id="rId9"/>
              </a:rPr>
              <a:t>omprehend</a:t>
            </a:r>
            <a:r>
              <a:rPr lang="en-US" sz="600">
                <a:solidFill>
                  <a:srgbClr val="000000"/>
                </a:solidFill>
                <a:latin typeface="Trebuchet MS" charset="0"/>
                <a:cs typeface="Trebuchet MS" charset="0"/>
                <a:sym typeface="Trebuchet MS" charset="0"/>
              </a:rPr>
              <a:t>, more maintainable, and more amenable to change. Refactoring is usually motivated by the difficulty of adding new functionality to a program or fixing a bug in it.</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rPr>
              <a:t>http://en.wikipedia.org/wiki/Refactoring</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In computer programming, code smel</a:t>
            </a:r>
            <a:r>
              <a:rPr lang="en-US" sz="600">
                <a:solidFill>
                  <a:srgbClr val="000000"/>
                </a:solidFill>
                <a:latin typeface="Trebuchet MS" charset="0"/>
                <a:cs typeface="Trebuchet MS" charset="0"/>
                <a:sym typeface="Trebuchet MS" charset="0"/>
                <a:hlinkClick r:id="rId10"/>
              </a:rPr>
              <a:t>l is any symptom in the source code of a</a:t>
            </a:r>
            <a:r>
              <a:rPr lang="en-US" sz="600">
                <a:solidFill>
                  <a:srgbClr val="000000"/>
                </a:solidFill>
                <a:latin typeface="Trebuchet MS" charset="0"/>
                <a:cs typeface="Trebuchet MS" charset="0"/>
                <a:sym typeface="Trebuchet MS" charset="0"/>
              </a:rPr>
              <a:t> program that possibly indicates a deeper problem.</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Often the deeper problem hinted by a code smell can be uncovered when the code is subjected to a short feedback cycle where it is refactored in small, controlled steps, and the resulting design is examined to see if there are any further code smells that indicate the need of more refactoring. From the point of view of a programmer charged with performing refactoring, code smells are heuristics to indicate when to refactor, and what specific refactoring techniques to use. Thus, a code smell is a driver for refactoring.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rPr>
              <a:t>http://en.wikipedia.org/wiki/Code_smell</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Understand code smells before understanding refactoring</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Code smells</a:t>
            </a:r>
            <a:r>
              <a:rPr lang="en-US" sz="600">
                <a:solidFill>
                  <a:srgbClr val="000000"/>
                </a:solidFill>
                <a:latin typeface="Trebuchet MS" charset="0"/>
                <a:cs typeface="Trebuchet MS" charset="0"/>
                <a:sym typeface="Trebuchet MS" charset="0"/>
                <a:hlinkClick r:id="rId11"/>
              </a:rPr>
              <a:t> represented by real smells</a:t>
            </a:r>
            <a:endParaRPr lang="en-US" sz="600">
              <a:solidFill>
                <a:srgbClr val="000000"/>
              </a:solidFill>
              <a:latin typeface="Trebuchet MS" charset="0"/>
              <a:cs typeface="Lucida Grande" charset="0"/>
              <a:sym typeface="Trebuchet MS" charset="0"/>
              <a:hlinkClick r:id="rId11"/>
            </a:endParaRPr>
          </a:p>
          <a:p>
            <a:pPr>
              <a:lnSpc>
                <a:spcPct val="80000"/>
              </a:lnSpc>
            </a:pPr>
            <a:r>
              <a:rPr lang="en-US" sz="600">
                <a:solidFill>
                  <a:srgbClr val="000000"/>
                </a:solidFill>
                <a:latin typeface="Trebuchet MS" charset="0"/>
                <a:cs typeface="Trebuchet MS" charset="0"/>
                <a:sym typeface="Trebuchet MS" charset="0"/>
                <a:hlinkClick r:id="rId11"/>
              </a:rPr>
              <a:t>Frames (sep</a:t>
            </a:r>
            <a:r>
              <a:rPr lang="en-US" sz="600">
                <a:solidFill>
                  <a:srgbClr val="000000"/>
                </a:solidFill>
                <a:latin typeface="Trebuchet MS" charset="0"/>
                <a:cs typeface="Trebuchet MS" charset="0"/>
                <a:sym typeface="Trebuchet MS" charset="0"/>
              </a:rPr>
              <a:t>arate, so they can appear on separate slides):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walks into house, raises head and sniffs the air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walking around house, sniffing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standing by kitchen counter/island, looking at dog, shaking finger at dog (implied smelliness hidden from view)</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Strip:</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banging away on keyboard, code on monitor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pointing to monitor, Programmer2 nodding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walks away, Programmer2 sits at keyboard and monitor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Programmer2 looks puzzled, sniffing for smell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looking over Programmer2</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shoulder, Programmer2 pointing at monitor</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Refactoring is about making it cleaner, more understandable, more maintainable</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Some kind of Rube Goldberg machine</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First view of machine – ball starts at one end, goes through all sorts of weird stuff, comes out the other end – chute at start end feeds ball into machine, fades/blurs off image, receiving chute at other end, same kind of fade/blur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(workmanlike, maybe with tool belt?) looking at machine, considering, maybe hand on cheek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removing parts, connecting other/remaining parts – start and end remain the same, ball moves through from start to finish</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removing more parts, connecting remaining parts – start and end remain the same, ball moves through from start to finish</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removes more parts, connecting start to end with a simple chute – start and end chutes remain the same – woman looking satisfied, ball moves through from start to finish</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 you for joining us for The Origins of Agile Software Development, a module in Agile Fundamentals. The next module in the series is The Agile Core, in which we’ll explore some of the practices and methodologies that make Agile what it is.</a:t>
            </a:r>
          </a:p>
          <a:p>
            <a:endParaRPr lang="en-US" dirty="0" smtClean="0"/>
          </a:p>
          <a:p>
            <a:r>
              <a:rPr lang="en-US" dirty="0" smtClean="0"/>
              <a:t>Until the next time, we wish you well.</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317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spcBef>
                <a:spcPts val="425"/>
              </a:spcBef>
              <a:buClr>
                <a:srgbClr val="000000"/>
              </a:buClr>
              <a:buFont typeface="Arial" charset="0"/>
              <a:buChar char="•"/>
            </a:pPr>
            <a:r>
              <a:rPr lang="en-US" sz="1100">
                <a:solidFill>
                  <a:srgbClr val="000000"/>
                </a:solidFill>
                <a:latin typeface="Arial" charset="0"/>
                <a:cs typeface="Arial" charset="0"/>
                <a:sym typeface="Arial" charset="0"/>
              </a:rPr>
              <a:t>Read definition</a:t>
            </a:r>
            <a:endParaRPr lang="en-US" sz="1100">
              <a:solidFill>
                <a:srgbClr val="000000"/>
              </a:solidFill>
              <a:latin typeface="Arial" charset="0"/>
              <a:cs typeface="Lucida Grande" charset="0"/>
              <a:sym typeface="Arial" charset="0"/>
            </a:endParaRPr>
          </a:p>
          <a:p>
            <a:pPr>
              <a:lnSpc>
                <a:spcPct val="80000"/>
              </a:lnSpc>
              <a:spcBef>
                <a:spcPts val="425"/>
              </a:spcBef>
              <a:buClr>
                <a:srgbClr val="000000"/>
              </a:buClr>
              <a:buFont typeface="Arial" charset="0"/>
              <a:buChar char="•"/>
            </a:pPr>
            <a:r>
              <a:rPr lang="en-US" sz="1100">
                <a:solidFill>
                  <a:srgbClr val="000000"/>
                </a:solidFill>
                <a:latin typeface="Arial" charset="0"/>
                <a:cs typeface="Arial" charset="0"/>
                <a:sym typeface="Arial" charset="0"/>
              </a:rPr>
              <a:t>Walk into your home and something doesn</a:t>
            </a: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t smell right.</a:t>
            </a:r>
            <a:endParaRPr lang="en-US" sz="1100">
              <a:solidFill>
                <a:srgbClr val="000000"/>
              </a:solidFill>
              <a:latin typeface="Arial" charset="0"/>
              <a:cs typeface="Lucida Grande" charset="0"/>
              <a:sym typeface="Arial" charset="0"/>
            </a:endParaRPr>
          </a:p>
          <a:p>
            <a:pPr>
              <a:lnSpc>
                <a:spcPct val="80000"/>
              </a:lnSpc>
              <a:spcBef>
                <a:spcPts val="425"/>
              </a:spcBef>
              <a:buClr>
                <a:srgbClr val="000000"/>
              </a:buClr>
              <a:buFont typeface="Arial" charset="0"/>
              <a:buChar char="•"/>
            </a:pPr>
            <a:r>
              <a:rPr lang="en-US" sz="1100">
                <a:solidFill>
                  <a:srgbClr val="000000"/>
                </a:solidFill>
                <a:latin typeface="Arial" charset="0"/>
                <a:cs typeface="Arial" charset="0"/>
                <a:sym typeface="Arial" charset="0"/>
              </a:rPr>
              <a:t>You walk around to try to find the culprit.  Garbage, Laundry, Fido?</a:t>
            </a:r>
            <a:endParaRPr lang="en-US" sz="1100">
              <a:solidFill>
                <a:srgbClr val="000000"/>
              </a:solidFill>
              <a:latin typeface="Arial" charset="0"/>
              <a:cs typeface="Lucida Grande" charset="0"/>
              <a:sym typeface="Arial" charset="0"/>
            </a:endParaRPr>
          </a:p>
          <a:p>
            <a:pPr>
              <a:lnSpc>
                <a:spcPct val="80000"/>
              </a:lnSpc>
              <a:spcBef>
                <a:spcPts val="425"/>
              </a:spcBef>
              <a:buClr>
                <a:srgbClr val="000000"/>
              </a:buClr>
              <a:buFont typeface="Arial" charset="0"/>
              <a:buChar char="•"/>
            </a:pPr>
            <a:r>
              <a:rPr lang="en-US" sz="1100">
                <a:solidFill>
                  <a:srgbClr val="000000"/>
                </a:solidFill>
                <a:latin typeface="Arial" charset="0"/>
                <a:cs typeface="Arial" charset="0"/>
                <a:sym typeface="Arial" charset="0"/>
              </a:rPr>
              <a:t>Smells are subtle</a:t>
            </a:r>
            <a:endParaRPr lang="en-US" sz="1100">
              <a:solidFill>
                <a:srgbClr val="000000"/>
              </a:solidFill>
              <a:latin typeface="Arial" charset="0"/>
              <a:cs typeface="Lucida Grande" charset="0"/>
              <a:sym typeface="Arial" charset="0"/>
            </a:endParaRPr>
          </a:p>
          <a:p>
            <a:pPr>
              <a:lnSpc>
                <a:spcPct val="80000"/>
              </a:lnSpc>
              <a:spcBef>
                <a:spcPts val="425"/>
              </a:spcBef>
              <a:buClr>
                <a:srgbClr val="000000"/>
              </a:buClr>
              <a:buFont typeface="Arial" charset="0"/>
              <a:buChar char="•"/>
            </a:pPr>
            <a:r>
              <a:rPr lang="en-US" sz="1100">
                <a:solidFill>
                  <a:srgbClr val="000000"/>
                </a:solidFill>
                <a:latin typeface="Arial" charset="0"/>
                <a:cs typeface="Arial" charset="0"/>
                <a:sym typeface="Arial" charset="0"/>
              </a:rPr>
              <a:t>The smell is not the problem, its what</a:t>
            </a: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s causing the smell</a:t>
            </a:r>
            <a:endParaRPr lang="en-US" sz="1100">
              <a:solidFill>
                <a:srgbClr val="000000"/>
              </a:solidFill>
              <a:latin typeface="Arial" charset="0"/>
              <a:cs typeface="Lucida Grande" charset="0"/>
              <a:sym typeface="Arial" charset="0"/>
            </a:endParaRPr>
          </a:p>
          <a:p>
            <a:pPr>
              <a:lnSpc>
                <a:spcPct val="80000"/>
              </a:lnSpc>
              <a:spcBef>
                <a:spcPts val="425"/>
              </a:spcBef>
              <a:buClr>
                <a:srgbClr val="000000"/>
              </a:buClr>
              <a:buFont typeface="Arial" charset="0"/>
              <a:buChar char="•"/>
            </a:pPr>
            <a:r>
              <a:rPr lang="en-US" sz="1100">
                <a:solidFill>
                  <a:srgbClr val="000000"/>
                </a:solidFill>
                <a:latin typeface="Arial" charset="0"/>
                <a:cs typeface="Arial" charset="0"/>
                <a:sym typeface="Arial" charset="0"/>
              </a:rPr>
              <a:t>Once you identify it, you can do something about it.</a:t>
            </a:r>
            <a:endParaRPr lang="en-US" sz="1100">
              <a:solidFill>
                <a:srgbClr val="000000"/>
              </a:solidFill>
              <a:latin typeface="Arial" charset="0"/>
              <a:cs typeface="Lucida Grande" charset="0"/>
              <a:sym typeface="Arial" charset="0"/>
            </a:endParaRPr>
          </a:p>
          <a:p>
            <a:pPr>
              <a:lnSpc>
                <a:spcPct val="80000"/>
              </a:lnSpc>
              <a:spcBef>
                <a:spcPts val="425"/>
              </a:spcBef>
            </a:pPr>
            <a:endParaRPr lang="en-US" sz="1100">
              <a:solidFill>
                <a:srgbClr val="000000"/>
              </a:solidFill>
              <a:latin typeface="Arial" charset="0"/>
              <a:cs typeface="Lucida Grande" charset="0"/>
              <a:sym typeface="Arial" charset="0"/>
            </a:endParaRPr>
          </a:p>
          <a:p>
            <a:pPr>
              <a:lnSpc>
                <a:spcPct val="80000"/>
              </a:lnSpc>
              <a:spcBef>
                <a:spcPts val="425"/>
              </a:spcBef>
            </a:pPr>
            <a:r>
              <a:rPr lang="en-US" sz="1100">
                <a:solidFill>
                  <a:srgbClr val="000000"/>
                </a:solidFill>
                <a:latin typeface="Arial" charset="0"/>
                <a:cs typeface="Arial" charset="0"/>
                <a:sym typeface="Arial" charset="0"/>
              </a:rPr>
              <a:t>------------------------------------------------------------------------------------------------------------------------</a:t>
            </a:r>
            <a:endParaRPr lang="en-US" sz="1100">
              <a:solidFill>
                <a:srgbClr val="000000"/>
              </a:solidFill>
              <a:latin typeface="Arial" charset="0"/>
              <a:cs typeface="Lucida Grande" charset="0"/>
              <a:sym typeface="Arial" charset="0"/>
            </a:endParaRPr>
          </a:p>
          <a:p>
            <a:pPr>
              <a:lnSpc>
                <a:spcPct val="80000"/>
              </a:lnSpc>
              <a:spcBef>
                <a:spcPts val="425"/>
              </a:spcBef>
            </a:pPr>
            <a:r>
              <a:rPr lang="en-US" sz="1100">
                <a:solidFill>
                  <a:srgbClr val="000000"/>
                </a:solidFill>
                <a:latin typeface="Arial" charset="0"/>
                <a:cs typeface="Arial" charset="0"/>
                <a:sym typeface="Arial" charset="0"/>
              </a:rPr>
              <a:t>As usual, let</a:t>
            </a: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s start with a defnition:</a:t>
            </a:r>
            <a:endParaRPr lang="en-US" sz="1100">
              <a:solidFill>
                <a:srgbClr val="000000"/>
              </a:solidFill>
              <a:latin typeface="Arial" charset="0"/>
              <a:cs typeface="Lucida Grande" charset="0"/>
              <a:sym typeface="Arial" charset="0"/>
            </a:endParaRPr>
          </a:p>
          <a:p>
            <a:pPr>
              <a:lnSpc>
                <a:spcPct val="80000"/>
              </a:lnSpc>
              <a:spcBef>
                <a:spcPts val="425"/>
              </a:spcBef>
            </a:pPr>
            <a:endParaRPr lang="en-US" sz="1100">
              <a:solidFill>
                <a:srgbClr val="000000"/>
              </a:solidFill>
              <a:latin typeface="Arial" charset="0"/>
              <a:cs typeface="Lucida Grande" charset="0"/>
              <a:sym typeface="Arial" charset="0"/>
            </a:endParaRPr>
          </a:p>
          <a:p>
            <a:pPr>
              <a:lnSpc>
                <a:spcPct val="80000"/>
              </a:lnSpc>
              <a:spcBef>
                <a:spcPts val="425"/>
              </a:spcBef>
            </a:pP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In computer programming, code smell is any symptom in the source code of a program that possibly indicates a deeper problem.</a:t>
            </a:r>
            <a:endParaRPr lang="en-US" sz="1100">
              <a:solidFill>
                <a:srgbClr val="000000"/>
              </a:solidFill>
              <a:latin typeface="Arial" charset="0"/>
              <a:cs typeface="Lucida Grande" charset="0"/>
              <a:sym typeface="Arial" charset="0"/>
            </a:endParaRPr>
          </a:p>
          <a:p>
            <a:pPr>
              <a:lnSpc>
                <a:spcPct val="80000"/>
              </a:lnSpc>
              <a:spcBef>
                <a:spcPts val="638"/>
              </a:spcBef>
            </a:pPr>
            <a:endParaRPr lang="en-US" sz="1600">
              <a:solidFill>
                <a:srgbClr val="000000"/>
              </a:solidFill>
              <a:latin typeface="Arial" charset="0"/>
              <a:cs typeface="Lucida Grande" charset="0"/>
              <a:sym typeface="Arial" charset="0"/>
            </a:endParaRPr>
          </a:p>
          <a:p>
            <a:pPr>
              <a:lnSpc>
                <a:spcPct val="80000"/>
              </a:lnSpc>
              <a:spcBef>
                <a:spcPts val="425"/>
              </a:spcBef>
            </a:pP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Often the deeper problem hinted by a code smell can be uncovered when the code is subjected to a short feedback cycle where it is refactored in small, controlled steps, and the resulting design is examined to see if there are any further code smells that indicate the need of more refactoring. From the point of view of a programmer charged with performing refactoring, code smells are heuristics to indicate when to refactor, and what specific refactoring techniques to use. Thus, a code smell is a driver for refactoring.</a:t>
            </a:r>
            <a:r>
              <a:rPr lang="ja-JP" altLang="en-US" sz="1100">
                <a:solidFill>
                  <a:srgbClr val="000000"/>
                </a:solidFill>
                <a:latin typeface="Arial"/>
                <a:cs typeface="Arial" charset="0"/>
                <a:sym typeface="Arial" charset="0"/>
              </a:rPr>
              <a:t>”</a:t>
            </a:r>
            <a:endParaRPr lang="en-US" sz="1100">
              <a:solidFill>
                <a:srgbClr val="000000"/>
              </a:solidFill>
              <a:latin typeface="Arial" charset="0"/>
              <a:cs typeface="Lucida Grande" charset="0"/>
              <a:sym typeface="Arial" charset="0"/>
            </a:endParaRPr>
          </a:p>
          <a:p>
            <a:pPr>
              <a:lnSpc>
                <a:spcPct val="80000"/>
              </a:lnSpc>
              <a:spcBef>
                <a:spcPts val="425"/>
              </a:spcBef>
            </a:pPr>
            <a:endParaRPr lang="en-US" sz="1100" u="sng">
              <a:solidFill>
                <a:srgbClr val="000000"/>
              </a:solidFill>
              <a:latin typeface="Arial Italic" charset="0"/>
              <a:cs typeface="Lucida Grande" charset="0"/>
              <a:sym typeface="Arial Italic" charset="0"/>
            </a:endParaRPr>
          </a:p>
          <a:p>
            <a:pPr>
              <a:lnSpc>
                <a:spcPct val="80000"/>
              </a:lnSpc>
              <a:spcBef>
                <a:spcPts val="425"/>
              </a:spcBef>
            </a:pPr>
            <a:r>
              <a:rPr lang="en-US" sz="1100" u="sng">
                <a:solidFill>
                  <a:srgbClr val="009999"/>
                </a:solidFill>
                <a:latin typeface="Arial Italic" charset="0"/>
                <a:cs typeface="Arial Italic" charset="0"/>
                <a:sym typeface="Arial Italic" charset="0"/>
                <a:hlinkClick r:id="rId3"/>
              </a:rPr>
              <a:t>http://en.wikipedia.org/wiki/Code_smell</a:t>
            </a:r>
            <a:endParaRPr lang="en-US" sz="1100">
              <a:solidFill>
                <a:srgbClr val="000000"/>
              </a:solidFill>
              <a:latin typeface="Arial" charset="0"/>
              <a:cs typeface="Lucida Grande" charset="0"/>
              <a:sym typeface="Arial" charset="0"/>
            </a:endParaRPr>
          </a:p>
          <a:p>
            <a:pPr>
              <a:lnSpc>
                <a:spcPct val="80000"/>
              </a:lnSpc>
              <a:spcBef>
                <a:spcPts val="425"/>
              </a:spcBef>
            </a:pPr>
            <a:endParaRPr lang="en-US" sz="1100">
              <a:solidFill>
                <a:srgbClr val="000000"/>
              </a:solidFill>
              <a:latin typeface="Arial" charset="0"/>
              <a:cs typeface="Lucida Grande" charset="0"/>
              <a:sym typeface="Arial" charset="0"/>
            </a:endParaRPr>
          </a:p>
          <a:p>
            <a:pPr>
              <a:lnSpc>
                <a:spcPct val="80000"/>
              </a:lnSpc>
              <a:spcBef>
                <a:spcPts val="425"/>
              </a:spcBef>
            </a:pPr>
            <a:r>
              <a:rPr lang="en-US" sz="1100">
                <a:solidFill>
                  <a:srgbClr val="FF0000"/>
                </a:solidFill>
                <a:latin typeface="Arial Bold" charset="0"/>
                <a:cs typeface="Arial Bold" charset="0"/>
                <a:sym typeface="Arial Bold" charset="0"/>
              </a:rPr>
              <a:t>[CLICK]</a:t>
            </a:r>
            <a:endParaRPr lang="en-US" sz="1100">
              <a:solidFill>
                <a:srgbClr val="000000"/>
              </a:solidFill>
              <a:latin typeface="Arial" charset="0"/>
              <a:cs typeface="Lucida Grande" charset="0"/>
              <a:sym typeface="Arial" charset="0"/>
            </a:endParaRPr>
          </a:p>
          <a:p>
            <a:pPr>
              <a:lnSpc>
                <a:spcPct val="80000"/>
              </a:lnSpc>
              <a:spcBef>
                <a:spcPts val="425"/>
              </a:spcBef>
            </a:pPr>
            <a:endParaRPr lang="en-US" sz="1100">
              <a:solidFill>
                <a:srgbClr val="000000"/>
              </a:solidFill>
              <a:latin typeface="Arial" charset="0"/>
              <a:cs typeface="Lucida Grande" charset="0"/>
              <a:sym typeface="Arial" charset="0"/>
            </a:endParaRPr>
          </a:p>
          <a:p>
            <a:pPr>
              <a:lnSpc>
                <a:spcPct val="80000"/>
              </a:lnSpc>
              <a:spcBef>
                <a:spcPts val="425"/>
              </a:spcBef>
            </a:pPr>
            <a:r>
              <a:rPr lang="en-US" sz="1100">
                <a:solidFill>
                  <a:srgbClr val="000000"/>
                </a:solidFill>
                <a:latin typeface="Arial" charset="0"/>
                <a:cs typeface="Arial" charset="0"/>
                <a:sym typeface="Arial" charset="0"/>
              </a:rPr>
              <a:t>To get the idea of smells, imagine walking into your home, and you realize that something stinks.  Literally. You smell something, and you know it</a:t>
            </a: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s not right, but you</a:t>
            </a: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re not sure what it is.  Gas? Garbage? Dirty laundry? Whatever it is, it</a:t>
            </a: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s the smell that leads you to explore and eventually to discover the source of the smell.</a:t>
            </a:r>
            <a:endParaRPr lang="en-US" sz="1100">
              <a:solidFill>
                <a:srgbClr val="000000"/>
              </a:solidFill>
              <a:latin typeface="Arial" charset="0"/>
              <a:cs typeface="Lucida Grande" charset="0"/>
              <a:sym typeface="Arial" charset="0"/>
            </a:endParaRPr>
          </a:p>
          <a:p>
            <a:pPr>
              <a:lnSpc>
                <a:spcPct val="80000"/>
              </a:lnSpc>
              <a:spcBef>
                <a:spcPts val="425"/>
              </a:spcBef>
            </a:pPr>
            <a:endParaRPr lang="en-US" sz="1100">
              <a:solidFill>
                <a:srgbClr val="000000"/>
              </a:solidFill>
              <a:latin typeface="Arial" charset="0"/>
              <a:cs typeface="Lucida Grande" charset="0"/>
              <a:sym typeface="Arial" charset="0"/>
            </a:endParaRPr>
          </a:p>
          <a:p>
            <a:pPr>
              <a:lnSpc>
                <a:spcPct val="80000"/>
              </a:lnSpc>
              <a:spcBef>
                <a:spcPts val="425"/>
              </a:spcBef>
            </a:pPr>
            <a:r>
              <a:rPr lang="en-US" sz="1100">
                <a:solidFill>
                  <a:srgbClr val="000000"/>
                </a:solidFill>
                <a:latin typeface="Arial" charset="0"/>
                <a:cs typeface="Arial" charset="0"/>
                <a:sym typeface="Arial" charset="0"/>
              </a:rPr>
              <a:t>Smells are subtle, in that it</a:t>
            </a: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s not the smell itself that</a:t>
            </a: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s the problem, but rather what the smell indicates about something deeper or bigger.</a:t>
            </a:r>
            <a:endParaRPr lang="en-US" sz="1100">
              <a:solidFill>
                <a:srgbClr val="000000"/>
              </a:solidFill>
              <a:latin typeface="Arial" charset="0"/>
              <a:cs typeface="Lucida Grande" charset="0"/>
              <a:sym typeface="Arial" charset="0"/>
            </a:endParaRPr>
          </a:p>
          <a:p>
            <a:pPr>
              <a:lnSpc>
                <a:spcPct val="80000"/>
              </a:lnSpc>
              <a:spcBef>
                <a:spcPts val="425"/>
              </a:spcBef>
            </a:pPr>
            <a:endParaRPr lang="en-US" sz="1100">
              <a:solidFill>
                <a:srgbClr val="000000"/>
              </a:solidFill>
              <a:latin typeface="Arial" charset="0"/>
              <a:cs typeface="Lucida Grande" charset="0"/>
              <a:sym typeface="Arial" charset="0"/>
            </a:endParaRPr>
          </a:p>
          <a:p>
            <a:pPr>
              <a:lnSpc>
                <a:spcPct val="80000"/>
              </a:lnSpc>
              <a:spcBef>
                <a:spcPts val="425"/>
              </a:spcBef>
            </a:pPr>
            <a:r>
              <a:rPr lang="en-US" sz="1100">
                <a:solidFill>
                  <a:srgbClr val="000000"/>
                </a:solidFill>
                <a:latin typeface="Arial" charset="0"/>
                <a:cs typeface="Arial" charset="0"/>
                <a:sym typeface="Arial" charset="0"/>
              </a:rPr>
              <a:t>Once you</a:t>
            </a:r>
            <a:r>
              <a:rPr lang="ja-JP" altLang="en-US" sz="1100">
                <a:solidFill>
                  <a:srgbClr val="000000"/>
                </a:solidFill>
                <a:latin typeface="Arial"/>
                <a:cs typeface="Arial" charset="0"/>
                <a:sym typeface="Arial" charset="0"/>
              </a:rPr>
              <a:t>’</a:t>
            </a:r>
            <a:r>
              <a:rPr lang="en-US" sz="1100">
                <a:solidFill>
                  <a:srgbClr val="000000"/>
                </a:solidFill>
                <a:latin typeface="Arial" charset="0"/>
                <a:cs typeface="Arial" charset="0"/>
                <a:sym typeface="Arial" charset="0"/>
              </a:rPr>
              <a:t>ve discovered the source of a smell, you can do something about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521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pPr>
            <a:r>
              <a:rPr lang="en-US">
                <a:solidFill>
                  <a:srgbClr val="000000"/>
                </a:solidFill>
                <a:latin typeface="Trebuchet MS" charset="0"/>
                <a:cs typeface="Trebuchet MS" charset="0"/>
                <a:sym typeface="Trebuchet MS" charset="0"/>
              </a:rPr>
              <a:t>Remember that Smells are merely a way to recognize potential refactorings</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Long Methods suggest Extract Method</a:t>
            </a: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Explaining Comments – suggest extract method and remove comments</a:t>
            </a: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Magic Numbers - An unnamed or </a:t>
            </a:r>
            <a:r>
              <a:rPr lang="en-US" u="sng">
                <a:solidFill>
                  <a:srgbClr val="009999"/>
                </a:solidFill>
                <a:latin typeface="Trebuchet MS" charset="0"/>
                <a:cs typeface="Trebuchet MS" charset="0"/>
                <a:sym typeface="Trebuchet MS" charset="0"/>
                <a:hlinkClick r:id="rId3"/>
              </a:rPr>
              <a:t>ill-documented</a:t>
            </a:r>
            <a:r>
              <a:rPr lang="en-US">
                <a:solidFill>
                  <a:srgbClr val="000000"/>
                </a:solidFill>
                <a:latin typeface="Trebuchet MS" charset="0"/>
                <a:cs typeface="Trebuchet MS" charset="0"/>
                <a:sym typeface="Trebuchet MS" charset="0"/>
              </a:rPr>
              <a:t> numerical constant value.  From wikipedia.</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Refactoring to Patterns</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 by Joshua Kerievsky is an excellent resource for developers looking for ways to identify smells and their suggested refactorings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726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Let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go back to the hygiene issue</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You work out. You can</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t really smell yourself, because you</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ve been – immersed in it.</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Consider what happens when you work by yourself.</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You may not notice the smells you are creating.</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Pairing helps</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Looking back at our discussion about pairing, we can see where smells come into play.</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Forgive the somewhat graphic discussion, but consider what happens when you exercise.  Typically, if you</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re exercising hard, or working hard, you</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ll sweat.  When you sweat, you sometimes produce an unpleasant odor.  And yet we generally cannot smell our own odor at that time, because we</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ve been – if you will – immersed in it.</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Now consider what happens when you work by yourself. You might do something that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just a little bit less than optimal. Then as you continue to build on that, the suboptimization subtly increases, you being all unaware because you</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ve been immersed in it all along.</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Just as with the gentle aroma that comes from heavy exercise, you may be producing code smells. Without the presence of someone else to – sniff – help you identify those smells, you might go along happily thinking all is good.  That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where pairing comes 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931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Team smells</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Someone with headphones</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May not be a smell, but worth investigating</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Same pair all the time</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Regular issues with one BA</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stories</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a:t>
            </a: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Let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also consider a different form of smell – team smells. Imagine that you have a collocated team. As you walk into the team room, you notice that one member of the team has headphones on and is bopping along to some music that only they can hear. Everyone seems happy, most of the team is pairing, work is getting done, and yet…</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That team member with the headphones on is a team smell.  Why?  One of the keys to success on an agile team is ongoing communication and osmotic learning. Osmotic learning is the learning that takes place when conversations and discussions are going on, and I learn just by overhearing.  And, of course, I may hear something that stimulates me to jump in and contribute. The team dynamics on Agile teams are exciting, because there</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so much communication going on.</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So if you have a team member with headphones on, they</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re disconnected from the rest of the team, isolated from any osmotic learning, and not contributing to the life of the team.</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It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not NECESSARILY a bad thing. But as with any smell, it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worth investigating.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811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Refactoring</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In </a:t>
            </a:r>
            <a:r>
              <a:rPr lang="en-US" sz="600" u="sng">
                <a:solidFill>
                  <a:srgbClr val="6B9F25"/>
                </a:solidFill>
                <a:latin typeface="Trebuchet MS" charset="0"/>
                <a:cs typeface="Trebuchet MS" charset="0"/>
                <a:sym typeface="Trebuchet MS" charset="0"/>
                <a:hlinkClick r:id="rId3"/>
              </a:rPr>
              <a:t>software engineering</a:t>
            </a:r>
            <a:r>
              <a:rPr lang="en-US" sz="600">
                <a:solidFill>
                  <a:srgbClr val="000000"/>
                </a:solidFill>
                <a:latin typeface="Trebuchet MS" charset="0"/>
                <a:cs typeface="Trebuchet MS" charset="0"/>
                <a:sym typeface="Trebuchet MS" charset="0"/>
              </a:rPr>
              <a:t>, </a:t>
            </a:r>
            <a:r>
              <a:rPr lang="ja-JP" altLang="en-US" sz="600">
                <a:solidFill>
                  <a:srgbClr val="000000"/>
                </a:solidFill>
                <a:latin typeface="Arial"/>
                <a:cs typeface="Trebuchet MS" charset="0"/>
                <a:sym typeface="Trebuchet MS" charset="0"/>
              </a:rPr>
              <a:t>‘</a:t>
            </a:r>
            <a:r>
              <a:rPr lang="en-US" sz="600" i="1">
                <a:solidFill>
                  <a:srgbClr val="000000"/>
                </a:solidFill>
                <a:latin typeface="Trebuchet MS" charset="0"/>
                <a:cs typeface="Trebuchet MS" charset="0"/>
                <a:sym typeface="Trebuchet MS" charset="0"/>
              </a:rPr>
              <a:t>refactoring</a:t>
            </a:r>
            <a:r>
              <a:rPr lang="ja-JP" altLang="en-US" sz="600" i="1">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 </a:t>
            </a:r>
            <a:r>
              <a:rPr lang="en-US" sz="600" u="sng">
                <a:solidFill>
                  <a:srgbClr val="6B9F25"/>
                </a:solidFill>
                <a:latin typeface="Trebuchet MS" charset="0"/>
                <a:cs typeface="Trebuchet MS" charset="0"/>
                <a:sym typeface="Trebuchet MS" charset="0"/>
              </a:rPr>
              <a:t>source code</a:t>
            </a:r>
            <a:r>
              <a:rPr lang="en-US" sz="600">
                <a:solidFill>
                  <a:srgbClr val="000000"/>
                </a:solidFill>
                <a:latin typeface="Trebuchet MS" charset="0"/>
                <a:cs typeface="Trebuchet MS" charset="0"/>
                <a:sym typeface="Trebuchet MS" charset="0"/>
              </a:rPr>
              <a:t> means im</a:t>
            </a:r>
            <a:r>
              <a:rPr lang="en-US" sz="600">
                <a:solidFill>
                  <a:srgbClr val="000000"/>
                </a:solidFill>
                <a:latin typeface="Trebuchet MS" charset="0"/>
                <a:cs typeface="Trebuchet MS" charset="0"/>
                <a:sym typeface="Trebuchet MS" charset="0"/>
                <a:hlinkClick r:id="rId4"/>
              </a:rPr>
              <a:t>proving it </a:t>
            </a:r>
            <a:r>
              <a:rPr lang="en-US" sz="600">
                <a:solidFill>
                  <a:srgbClr val="000000"/>
                </a:solidFill>
                <a:latin typeface="Trebuchet MS" charset="0"/>
                <a:cs typeface="Trebuchet MS" charset="0"/>
                <a:sym typeface="Trebuchet MS" charset="0"/>
              </a:rPr>
              <a:t>without changing its overall results, and is sometimes informally referred to as </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cleaning it up</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 Refactoring neither fixes </a:t>
            </a:r>
            <a:r>
              <a:rPr lang="en-US" sz="600" u="sng">
                <a:solidFill>
                  <a:srgbClr val="6B9F25"/>
                </a:solidFill>
                <a:latin typeface="Trebuchet MS" charset="0"/>
                <a:cs typeface="Trebuchet MS" charset="0"/>
                <a:sym typeface="Trebuchet MS" charset="0"/>
              </a:rPr>
              <a:t>bugs</a:t>
            </a:r>
            <a:r>
              <a:rPr lang="en-US" sz="600">
                <a:solidFill>
                  <a:srgbClr val="000000"/>
                </a:solidFill>
                <a:latin typeface="Trebuchet MS" charset="0"/>
                <a:cs typeface="Trebuchet MS" charset="0"/>
                <a:sym typeface="Trebuchet MS" charset="0"/>
              </a:rPr>
              <a:t> nor adds new functionality</a:t>
            </a:r>
            <a:r>
              <a:rPr lang="en-US" sz="600">
                <a:solidFill>
                  <a:srgbClr val="000000"/>
                </a:solidFill>
                <a:latin typeface="Trebuchet MS" charset="0"/>
                <a:cs typeface="Trebuchet MS" charset="0"/>
                <a:sym typeface="Trebuchet MS" charset="0"/>
                <a:hlinkClick r:id="rId5"/>
              </a:rPr>
              <a:t>, th</a:t>
            </a:r>
            <a:r>
              <a:rPr lang="en-US" sz="600">
                <a:solidFill>
                  <a:srgbClr val="000000"/>
                </a:solidFill>
                <a:latin typeface="Trebuchet MS" charset="0"/>
                <a:cs typeface="Trebuchet MS" charset="0"/>
                <a:sym typeface="Trebuchet MS" charset="0"/>
              </a:rPr>
              <a:t>ough it might precede either activity. Rather, it improves the </a:t>
            </a:r>
            <a:r>
              <a:rPr lang="en-US" sz="600" u="sng">
                <a:solidFill>
                  <a:srgbClr val="6B9F25"/>
                </a:solidFill>
                <a:latin typeface="Trebuchet MS" charset="0"/>
                <a:cs typeface="Trebuchet MS" charset="0"/>
                <a:sym typeface="Trebuchet MS" charset="0"/>
              </a:rPr>
              <a:t>understandability</a:t>
            </a:r>
            <a:r>
              <a:rPr lang="en-US" sz="600">
                <a:solidFill>
                  <a:srgbClr val="000000"/>
                </a:solidFill>
                <a:latin typeface="Trebuchet MS" charset="0"/>
                <a:cs typeface="Trebuchet MS" charset="0"/>
                <a:sym typeface="Trebuchet MS" charset="0"/>
              </a:rPr>
              <a:t> of the code, chan</a:t>
            </a:r>
            <a:r>
              <a:rPr lang="en-US" sz="600">
                <a:solidFill>
                  <a:srgbClr val="000000"/>
                </a:solidFill>
                <a:latin typeface="Trebuchet MS" charset="0"/>
                <a:cs typeface="Trebuchet MS" charset="0"/>
                <a:sym typeface="Trebuchet MS" charset="0"/>
                <a:hlinkClick r:id="rId6"/>
              </a:rPr>
              <a:t>ges its internal </a:t>
            </a:r>
            <a:r>
              <a:rPr lang="en-US" sz="600" u="sng">
                <a:solidFill>
                  <a:srgbClr val="6B9F25"/>
                </a:solidFill>
                <a:latin typeface="Trebuchet MS" charset="0"/>
                <a:cs typeface="Trebuchet MS" charset="0"/>
                <a:sym typeface="Trebuchet MS" charset="0"/>
              </a:rPr>
              <a:t>structure</a:t>
            </a:r>
            <a:r>
              <a:rPr lang="en-US" sz="600">
                <a:solidFill>
                  <a:srgbClr val="000000"/>
                </a:solidFill>
                <a:latin typeface="Trebuchet MS" charset="0"/>
                <a:cs typeface="Trebuchet MS" charset="0"/>
                <a:sym typeface="Trebuchet MS" charset="0"/>
              </a:rPr>
              <a:t> and </a:t>
            </a:r>
            <a:r>
              <a:rPr lang="en-US" sz="600" u="sng">
                <a:solidFill>
                  <a:srgbClr val="6B9F25"/>
                </a:solidFill>
                <a:latin typeface="Trebuchet MS" charset="0"/>
                <a:cs typeface="Trebuchet MS" charset="0"/>
                <a:sym typeface="Trebuchet MS" charset="0"/>
              </a:rPr>
              <a:t>design</a:t>
            </a:r>
            <a:r>
              <a:rPr lang="en-US" sz="600">
                <a:solidFill>
                  <a:srgbClr val="000000"/>
                </a:solidFill>
                <a:latin typeface="Trebuchet MS" charset="0"/>
                <a:cs typeface="Trebuchet MS" charset="0"/>
                <a:sym typeface="Trebuchet MS" charset="0"/>
              </a:rPr>
              <a:t>, and removes </a:t>
            </a:r>
            <a:r>
              <a:rPr lang="en-US" sz="600" u="sng">
                <a:solidFill>
                  <a:srgbClr val="6B9F25"/>
                </a:solidFill>
                <a:latin typeface="Trebuchet MS" charset="0"/>
                <a:cs typeface="Trebuchet MS" charset="0"/>
                <a:sym typeface="Trebuchet MS" charset="0"/>
              </a:rPr>
              <a:t>dead code</a:t>
            </a:r>
            <a:r>
              <a:rPr lang="en-US" sz="600">
                <a:solidFill>
                  <a:srgbClr val="000000"/>
                </a:solidFill>
                <a:latin typeface="Trebuchet MS" charset="0"/>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These </a:t>
            </a:r>
            <a:r>
              <a:rPr lang="en-US" sz="600">
                <a:solidFill>
                  <a:srgbClr val="000000"/>
                </a:solidFill>
                <a:latin typeface="Trebuchet MS" charset="0"/>
                <a:cs typeface="Trebuchet MS" charset="0"/>
                <a:sym typeface="Trebuchet MS" charset="0"/>
                <a:hlinkClick r:id="rId7"/>
              </a:rPr>
              <a:t>changes a</a:t>
            </a:r>
            <a:r>
              <a:rPr lang="en-US" sz="600">
                <a:solidFill>
                  <a:srgbClr val="000000"/>
                </a:solidFill>
                <a:latin typeface="Trebuchet MS" charset="0"/>
                <a:cs typeface="Trebuchet MS" charset="0"/>
                <a:sym typeface="Trebuchet MS" charset="0"/>
              </a:rPr>
              <a:t>re intended to</a:t>
            </a:r>
            <a:r>
              <a:rPr lang="en-US" sz="600">
                <a:solidFill>
                  <a:srgbClr val="000000"/>
                </a:solidFill>
                <a:latin typeface="Trebuchet MS" charset="0"/>
                <a:cs typeface="Trebuchet MS" charset="0"/>
                <a:sym typeface="Trebuchet MS" charset="0"/>
                <a:hlinkClick r:id="rId8"/>
              </a:rPr>
              <a:t> make </a:t>
            </a:r>
            <a:r>
              <a:rPr lang="en-US" sz="600">
                <a:solidFill>
                  <a:srgbClr val="000000"/>
                </a:solidFill>
                <a:latin typeface="Trebuchet MS" charset="0"/>
                <a:cs typeface="Trebuchet MS" charset="0"/>
                <a:sym typeface="Trebuchet MS" charset="0"/>
              </a:rPr>
              <a:t>the code easier to c</a:t>
            </a:r>
            <a:r>
              <a:rPr lang="en-US" sz="600">
                <a:solidFill>
                  <a:srgbClr val="000000"/>
                </a:solidFill>
                <a:latin typeface="Trebuchet MS" charset="0"/>
                <a:cs typeface="Trebuchet MS" charset="0"/>
                <a:sym typeface="Trebuchet MS" charset="0"/>
                <a:hlinkClick r:id="rId9"/>
              </a:rPr>
              <a:t>omprehend</a:t>
            </a:r>
            <a:r>
              <a:rPr lang="en-US" sz="600">
                <a:solidFill>
                  <a:srgbClr val="000000"/>
                </a:solidFill>
                <a:latin typeface="Trebuchet MS" charset="0"/>
                <a:cs typeface="Trebuchet MS" charset="0"/>
                <a:sym typeface="Trebuchet MS" charset="0"/>
              </a:rPr>
              <a:t>, more maintainable, and more amenable to change. Refactoring is usually motivated by the difficulty of adding new functionality to a program or fixing a bug in it.</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rPr>
              <a:t>http://en.wikipedia.org/wiki/Refactoring</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In computer programming, code smel</a:t>
            </a:r>
            <a:r>
              <a:rPr lang="en-US" sz="600">
                <a:solidFill>
                  <a:srgbClr val="000000"/>
                </a:solidFill>
                <a:latin typeface="Trebuchet MS" charset="0"/>
                <a:cs typeface="Trebuchet MS" charset="0"/>
                <a:sym typeface="Trebuchet MS" charset="0"/>
                <a:hlinkClick r:id="rId10"/>
              </a:rPr>
              <a:t>l is any symptom in the source code of a</a:t>
            </a:r>
            <a:r>
              <a:rPr lang="en-US" sz="600">
                <a:solidFill>
                  <a:srgbClr val="000000"/>
                </a:solidFill>
                <a:latin typeface="Trebuchet MS" charset="0"/>
                <a:cs typeface="Trebuchet MS" charset="0"/>
                <a:sym typeface="Trebuchet MS" charset="0"/>
              </a:rPr>
              <a:t> program that possibly indicates a deeper problem.</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Often the deeper problem hinted by a code smell can be uncovered when the code is subjected to a short feedback cycle where it is refactored in small, controlled steps, and the resulting design is examined to see if there are any further code smells that indicate the need of more refactoring. From the point of view of a programmer charged with performing refactoring, code smells are heuristics to indicate when to refactor, and what specific refactoring techniques to use. Thus, a code smell is a driver for refactoring.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rPr>
              <a:t>http://en.wikipedia.org/wiki/Code_smell</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Understand code smells before understanding refactoring</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Code smells</a:t>
            </a:r>
            <a:r>
              <a:rPr lang="en-US" sz="600">
                <a:solidFill>
                  <a:srgbClr val="000000"/>
                </a:solidFill>
                <a:latin typeface="Trebuchet MS" charset="0"/>
                <a:cs typeface="Trebuchet MS" charset="0"/>
                <a:sym typeface="Trebuchet MS" charset="0"/>
                <a:hlinkClick r:id="rId11"/>
              </a:rPr>
              <a:t> represented by real smells</a:t>
            </a:r>
            <a:endParaRPr lang="en-US" sz="600">
              <a:solidFill>
                <a:srgbClr val="000000"/>
              </a:solidFill>
              <a:latin typeface="Trebuchet MS" charset="0"/>
              <a:cs typeface="Lucida Grande" charset="0"/>
              <a:sym typeface="Trebuchet MS" charset="0"/>
              <a:hlinkClick r:id="rId11"/>
            </a:endParaRPr>
          </a:p>
          <a:p>
            <a:pPr>
              <a:lnSpc>
                <a:spcPct val="80000"/>
              </a:lnSpc>
            </a:pPr>
            <a:r>
              <a:rPr lang="en-US" sz="600">
                <a:solidFill>
                  <a:srgbClr val="000000"/>
                </a:solidFill>
                <a:latin typeface="Trebuchet MS" charset="0"/>
                <a:cs typeface="Trebuchet MS" charset="0"/>
                <a:sym typeface="Trebuchet MS" charset="0"/>
                <a:hlinkClick r:id="rId11"/>
              </a:rPr>
              <a:t>Frames (sep</a:t>
            </a:r>
            <a:r>
              <a:rPr lang="en-US" sz="600">
                <a:solidFill>
                  <a:srgbClr val="000000"/>
                </a:solidFill>
                <a:latin typeface="Trebuchet MS" charset="0"/>
                <a:cs typeface="Trebuchet MS" charset="0"/>
                <a:sym typeface="Trebuchet MS" charset="0"/>
              </a:rPr>
              <a:t>arate, so they can appear on separate slides):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walks into house, raises head and sniffs the air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walking around house, sniffing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standing by kitchen counter/island, looking at dog, shaking finger at dog (implied smelliness hidden from view)</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Strip:</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banging away on keyboard, code on monitor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pointing to monitor, Programmer2 nodding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walks away, Programmer2 sits at keyboard and monitor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Programmer2 looks puzzled, sniffing for smell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looking over Programmer2</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shoulder, Programmer2 pointing at monitor</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Refactoring is about making it cleaner, more understandable, more maintainable</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Some kind of Rube Goldberg machine</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First view of machine – ball starts at one end, goes through all sorts of weird stuff, comes out the other end – chute at start end feeds ball into machine, fades/blurs off image, receiving chute at other end, same kind of fade/blur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(workmanlike, maybe with tool belt?) looking at machine, considering, maybe hand on cheek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removing parts, connecting other/remaining parts – start and end remain the same, ball moves through from start to finish</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removing more parts, connecting remaining parts – start and end remain the same, ball moves through from start to finish</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removes more parts, connecting start to end with a simple chute – start and end chutes remain the same – woman looking satisfied, ball moves through from start to finish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016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Refactoring</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In </a:t>
            </a:r>
            <a:r>
              <a:rPr lang="en-US" sz="600" u="sng">
                <a:solidFill>
                  <a:srgbClr val="6B9F25"/>
                </a:solidFill>
                <a:latin typeface="Trebuchet MS" charset="0"/>
                <a:cs typeface="Trebuchet MS" charset="0"/>
                <a:sym typeface="Trebuchet MS" charset="0"/>
                <a:hlinkClick r:id="rId3"/>
              </a:rPr>
              <a:t>software engineering</a:t>
            </a:r>
            <a:r>
              <a:rPr lang="en-US" sz="600">
                <a:solidFill>
                  <a:srgbClr val="000000"/>
                </a:solidFill>
                <a:latin typeface="Trebuchet MS" charset="0"/>
                <a:cs typeface="Trebuchet MS" charset="0"/>
                <a:sym typeface="Trebuchet MS" charset="0"/>
              </a:rPr>
              <a:t>, </a:t>
            </a:r>
            <a:r>
              <a:rPr lang="ja-JP" altLang="en-US" sz="600">
                <a:solidFill>
                  <a:srgbClr val="000000"/>
                </a:solidFill>
                <a:latin typeface="Arial"/>
                <a:cs typeface="Trebuchet MS" charset="0"/>
                <a:sym typeface="Trebuchet MS" charset="0"/>
              </a:rPr>
              <a:t>‘</a:t>
            </a:r>
            <a:r>
              <a:rPr lang="en-US" sz="600" i="1">
                <a:solidFill>
                  <a:srgbClr val="000000"/>
                </a:solidFill>
                <a:latin typeface="Trebuchet MS" charset="0"/>
                <a:cs typeface="Trebuchet MS" charset="0"/>
                <a:sym typeface="Trebuchet MS" charset="0"/>
              </a:rPr>
              <a:t>refactoring</a:t>
            </a:r>
            <a:r>
              <a:rPr lang="ja-JP" altLang="en-US" sz="600" i="1">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 </a:t>
            </a:r>
            <a:r>
              <a:rPr lang="en-US" sz="600" u="sng">
                <a:solidFill>
                  <a:srgbClr val="6B9F25"/>
                </a:solidFill>
                <a:latin typeface="Trebuchet MS" charset="0"/>
                <a:cs typeface="Trebuchet MS" charset="0"/>
                <a:sym typeface="Trebuchet MS" charset="0"/>
              </a:rPr>
              <a:t>source code</a:t>
            </a:r>
            <a:r>
              <a:rPr lang="en-US" sz="600">
                <a:solidFill>
                  <a:srgbClr val="000000"/>
                </a:solidFill>
                <a:latin typeface="Trebuchet MS" charset="0"/>
                <a:cs typeface="Trebuchet MS" charset="0"/>
                <a:sym typeface="Trebuchet MS" charset="0"/>
              </a:rPr>
              <a:t> means im</a:t>
            </a:r>
            <a:r>
              <a:rPr lang="en-US" sz="600">
                <a:solidFill>
                  <a:srgbClr val="000000"/>
                </a:solidFill>
                <a:latin typeface="Trebuchet MS" charset="0"/>
                <a:cs typeface="Trebuchet MS" charset="0"/>
                <a:sym typeface="Trebuchet MS" charset="0"/>
                <a:hlinkClick r:id="rId4"/>
              </a:rPr>
              <a:t>proving it </a:t>
            </a:r>
            <a:r>
              <a:rPr lang="en-US" sz="600">
                <a:solidFill>
                  <a:srgbClr val="000000"/>
                </a:solidFill>
                <a:latin typeface="Trebuchet MS" charset="0"/>
                <a:cs typeface="Trebuchet MS" charset="0"/>
                <a:sym typeface="Trebuchet MS" charset="0"/>
              </a:rPr>
              <a:t>without changing its overall results, and is sometimes informally referred to as </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cleaning it up</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 Refactoring neither fixes </a:t>
            </a:r>
            <a:r>
              <a:rPr lang="en-US" sz="600" u="sng">
                <a:solidFill>
                  <a:srgbClr val="6B9F25"/>
                </a:solidFill>
                <a:latin typeface="Trebuchet MS" charset="0"/>
                <a:cs typeface="Trebuchet MS" charset="0"/>
                <a:sym typeface="Trebuchet MS" charset="0"/>
              </a:rPr>
              <a:t>bugs</a:t>
            </a:r>
            <a:r>
              <a:rPr lang="en-US" sz="600">
                <a:solidFill>
                  <a:srgbClr val="000000"/>
                </a:solidFill>
                <a:latin typeface="Trebuchet MS" charset="0"/>
                <a:cs typeface="Trebuchet MS" charset="0"/>
                <a:sym typeface="Trebuchet MS" charset="0"/>
              </a:rPr>
              <a:t> nor adds new functionality</a:t>
            </a:r>
            <a:r>
              <a:rPr lang="en-US" sz="600">
                <a:solidFill>
                  <a:srgbClr val="000000"/>
                </a:solidFill>
                <a:latin typeface="Trebuchet MS" charset="0"/>
                <a:cs typeface="Trebuchet MS" charset="0"/>
                <a:sym typeface="Trebuchet MS" charset="0"/>
                <a:hlinkClick r:id="rId5"/>
              </a:rPr>
              <a:t>, th</a:t>
            </a:r>
            <a:r>
              <a:rPr lang="en-US" sz="600">
                <a:solidFill>
                  <a:srgbClr val="000000"/>
                </a:solidFill>
                <a:latin typeface="Trebuchet MS" charset="0"/>
                <a:cs typeface="Trebuchet MS" charset="0"/>
                <a:sym typeface="Trebuchet MS" charset="0"/>
              </a:rPr>
              <a:t>ough it might precede either activity. Rather, it improves the </a:t>
            </a:r>
            <a:r>
              <a:rPr lang="en-US" sz="600" u="sng">
                <a:solidFill>
                  <a:srgbClr val="6B9F25"/>
                </a:solidFill>
                <a:latin typeface="Trebuchet MS" charset="0"/>
                <a:cs typeface="Trebuchet MS" charset="0"/>
                <a:sym typeface="Trebuchet MS" charset="0"/>
              </a:rPr>
              <a:t>understandability</a:t>
            </a:r>
            <a:r>
              <a:rPr lang="en-US" sz="600">
                <a:solidFill>
                  <a:srgbClr val="000000"/>
                </a:solidFill>
                <a:latin typeface="Trebuchet MS" charset="0"/>
                <a:cs typeface="Trebuchet MS" charset="0"/>
                <a:sym typeface="Trebuchet MS" charset="0"/>
              </a:rPr>
              <a:t> of the code, chan</a:t>
            </a:r>
            <a:r>
              <a:rPr lang="en-US" sz="600">
                <a:solidFill>
                  <a:srgbClr val="000000"/>
                </a:solidFill>
                <a:latin typeface="Trebuchet MS" charset="0"/>
                <a:cs typeface="Trebuchet MS" charset="0"/>
                <a:sym typeface="Trebuchet MS" charset="0"/>
                <a:hlinkClick r:id="rId6"/>
              </a:rPr>
              <a:t>ges its internal </a:t>
            </a:r>
            <a:r>
              <a:rPr lang="en-US" sz="600" u="sng">
                <a:solidFill>
                  <a:srgbClr val="6B9F25"/>
                </a:solidFill>
                <a:latin typeface="Trebuchet MS" charset="0"/>
                <a:cs typeface="Trebuchet MS" charset="0"/>
                <a:sym typeface="Trebuchet MS" charset="0"/>
              </a:rPr>
              <a:t>structure</a:t>
            </a:r>
            <a:r>
              <a:rPr lang="en-US" sz="600">
                <a:solidFill>
                  <a:srgbClr val="000000"/>
                </a:solidFill>
                <a:latin typeface="Trebuchet MS" charset="0"/>
                <a:cs typeface="Trebuchet MS" charset="0"/>
                <a:sym typeface="Trebuchet MS" charset="0"/>
              </a:rPr>
              <a:t> and </a:t>
            </a:r>
            <a:r>
              <a:rPr lang="en-US" sz="600" u="sng">
                <a:solidFill>
                  <a:srgbClr val="6B9F25"/>
                </a:solidFill>
                <a:latin typeface="Trebuchet MS" charset="0"/>
                <a:cs typeface="Trebuchet MS" charset="0"/>
                <a:sym typeface="Trebuchet MS" charset="0"/>
              </a:rPr>
              <a:t>design</a:t>
            </a:r>
            <a:r>
              <a:rPr lang="en-US" sz="600">
                <a:solidFill>
                  <a:srgbClr val="000000"/>
                </a:solidFill>
                <a:latin typeface="Trebuchet MS" charset="0"/>
                <a:cs typeface="Trebuchet MS" charset="0"/>
                <a:sym typeface="Trebuchet MS" charset="0"/>
              </a:rPr>
              <a:t>, and removes </a:t>
            </a:r>
            <a:r>
              <a:rPr lang="en-US" sz="600" u="sng">
                <a:solidFill>
                  <a:srgbClr val="6B9F25"/>
                </a:solidFill>
                <a:latin typeface="Trebuchet MS" charset="0"/>
                <a:cs typeface="Trebuchet MS" charset="0"/>
                <a:sym typeface="Trebuchet MS" charset="0"/>
              </a:rPr>
              <a:t>dead code</a:t>
            </a:r>
            <a:r>
              <a:rPr lang="en-US" sz="600">
                <a:solidFill>
                  <a:srgbClr val="000000"/>
                </a:solidFill>
                <a:latin typeface="Trebuchet MS" charset="0"/>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These </a:t>
            </a:r>
            <a:r>
              <a:rPr lang="en-US" sz="600">
                <a:solidFill>
                  <a:srgbClr val="000000"/>
                </a:solidFill>
                <a:latin typeface="Trebuchet MS" charset="0"/>
                <a:cs typeface="Trebuchet MS" charset="0"/>
                <a:sym typeface="Trebuchet MS" charset="0"/>
                <a:hlinkClick r:id="rId7"/>
              </a:rPr>
              <a:t>changes a</a:t>
            </a:r>
            <a:r>
              <a:rPr lang="en-US" sz="600">
                <a:solidFill>
                  <a:srgbClr val="000000"/>
                </a:solidFill>
                <a:latin typeface="Trebuchet MS" charset="0"/>
                <a:cs typeface="Trebuchet MS" charset="0"/>
                <a:sym typeface="Trebuchet MS" charset="0"/>
              </a:rPr>
              <a:t>re intended to</a:t>
            </a:r>
            <a:r>
              <a:rPr lang="en-US" sz="600">
                <a:solidFill>
                  <a:srgbClr val="000000"/>
                </a:solidFill>
                <a:latin typeface="Trebuchet MS" charset="0"/>
                <a:cs typeface="Trebuchet MS" charset="0"/>
                <a:sym typeface="Trebuchet MS" charset="0"/>
                <a:hlinkClick r:id="rId8"/>
              </a:rPr>
              <a:t> make </a:t>
            </a:r>
            <a:r>
              <a:rPr lang="en-US" sz="600">
                <a:solidFill>
                  <a:srgbClr val="000000"/>
                </a:solidFill>
                <a:latin typeface="Trebuchet MS" charset="0"/>
                <a:cs typeface="Trebuchet MS" charset="0"/>
                <a:sym typeface="Trebuchet MS" charset="0"/>
              </a:rPr>
              <a:t>the code easier to c</a:t>
            </a:r>
            <a:r>
              <a:rPr lang="en-US" sz="600">
                <a:solidFill>
                  <a:srgbClr val="000000"/>
                </a:solidFill>
                <a:latin typeface="Trebuchet MS" charset="0"/>
                <a:cs typeface="Trebuchet MS" charset="0"/>
                <a:sym typeface="Trebuchet MS" charset="0"/>
                <a:hlinkClick r:id="rId9"/>
              </a:rPr>
              <a:t>omprehend</a:t>
            </a:r>
            <a:r>
              <a:rPr lang="en-US" sz="600">
                <a:solidFill>
                  <a:srgbClr val="000000"/>
                </a:solidFill>
                <a:latin typeface="Trebuchet MS" charset="0"/>
                <a:cs typeface="Trebuchet MS" charset="0"/>
                <a:sym typeface="Trebuchet MS" charset="0"/>
              </a:rPr>
              <a:t>, more maintainable, and more amenable to change. Refactoring is usually motivated by the difficulty of adding new functionality to a program or fixing a bug in it.</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rPr>
              <a:t>http://en.wikipedia.org/wiki/Refactoring</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In computer programming, code smel</a:t>
            </a:r>
            <a:r>
              <a:rPr lang="en-US" sz="600">
                <a:solidFill>
                  <a:srgbClr val="000000"/>
                </a:solidFill>
                <a:latin typeface="Trebuchet MS" charset="0"/>
                <a:cs typeface="Trebuchet MS" charset="0"/>
                <a:sym typeface="Trebuchet MS" charset="0"/>
                <a:hlinkClick r:id="rId10"/>
              </a:rPr>
              <a:t>l is any symptom in the source code of a</a:t>
            </a:r>
            <a:r>
              <a:rPr lang="en-US" sz="600">
                <a:solidFill>
                  <a:srgbClr val="000000"/>
                </a:solidFill>
                <a:latin typeface="Trebuchet MS" charset="0"/>
                <a:cs typeface="Trebuchet MS" charset="0"/>
                <a:sym typeface="Trebuchet MS" charset="0"/>
              </a:rPr>
              <a:t> program that possibly indicates a deeper problem.</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Often the deeper problem hinted by a code smell can be uncovered when the code is subjected to a short feedback cycle where it is refactored in small, controlled steps, and the resulting design is examined to see if there are any further code smells that indicate the need of more refactoring. From the point of view of a programmer charged with performing refactoring, code smells are heuristics to indicate when to refactor, and what specific refactoring techniques to use. Thus, a code smell is a driver for refactoring.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rPr>
              <a:t>http://en.wikipedia.org/wiki/Code_smell</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Understand code smells before understanding refactoring</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Code smells</a:t>
            </a:r>
            <a:r>
              <a:rPr lang="en-US" sz="600">
                <a:solidFill>
                  <a:srgbClr val="000000"/>
                </a:solidFill>
                <a:latin typeface="Trebuchet MS" charset="0"/>
                <a:cs typeface="Trebuchet MS" charset="0"/>
                <a:sym typeface="Trebuchet MS" charset="0"/>
                <a:hlinkClick r:id="rId11"/>
              </a:rPr>
              <a:t> represented by real smells</a:t>
            </a:r>
            <a:endParaRPr lang="en-US" sz="600">
              <a:solidFill>
                <a:srgbClr val="000000"/>
              </a:solidFill>
              <a:latin typeface="Trebuchet MS" charset="0"/>
              <a:cs typeface="Lucida Grande" charset="0"/>
              <a:sym typeface="Trebuchet MS" charset="0"/>
              <a:hlinkClick r:id="rId11"/>
            </a:endParaRPr>
          </a:p>
          <a:p>
            <a:pPr>
              <a:lnSpc>
                <a:spcPct val="80000"/>
              </a:lnSpc>
            </a:pPr>
            <a:r>
              <a:rPr lang="en-US" sz="600">
                <a:solidFill>
                  <a:srgbClr val="000000"/>
                </a:solidFill>
                <a:latin typeface="Trebuchet MS" charset="0"/>
                <a:cs typeface="Trebuchet MS" charset="0"/>
                <a:sym typeface="Trebuchet MS" charset="0"/>
                <a:hlinkClick r:id="rId11"/>
              </a:rPr>
              <a:t>Frames (sep</a:t>
            </a:r>
            <a:r>
              <a:rPr lang="en-US" sz="600">
                <a:solidFill>
                  <a:srgbClr val="000000"/>
                </a:solidFill>
                <a:latin typeface="Trebuchet MS" charset="0"/>
                <a:cs typeface="Trebuchet MS" charset="0"/>
                <a:sym typeface="Trebuchet MS" charset="0"/>
              </a:rPr>
              <a:t>arate, so they can appear on separate slides):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walks into house, raises head and sniffs the air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walking around house, sniffing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standing by kitchen counter/island, looking at dog, shaking finger at dog (implied smelliness hidden from view)</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Strip:</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banging away on keyboard, code on monitor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pointing to monitor, Programmer2 nodding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walks away, Programmer2 sits at keyboard and monitor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Programmer2 looks puzzled, sniffing for smell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looking over Programmer2</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shoulder, Programmer2 pointing at monitor</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Refactoring is about making it cleaner, more understandable, more maintainable</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Some kind of Rube Goldberg machine</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First view of machine – ball starts at one end, goes through all sorts of weird stuff, comes out the other end – chute at start end feeds ball into machine, fades/blurs off image, receiving chute at other end, same kind of fade/blur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(workmanlike, maybe with tool belt?) looking at machine, considering, maybe hand on cheek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removing parts, connecting other/remaining parts – start and end remain the same, ball moves through from start to finish</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removing more parts, connecting remaining parts – start and end remain the same, ball moves through from start to finish</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removes more parts, connecting start to end with a simple chute – start and end chutes remain the same – woman looking satisfied, ball moves through from start to finish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221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Refactoring</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In </a:t>
            </a:r>
            <a:r>
              <a:rPr lang="en-US" sz="600" u="sng">
                <a:solidFill>
                  <a:srgbClr val="6B9F25"/>
                </a:solidFill>
                <a:latin typeface="Trebuchet MS" charset="0"/>
                <a:cs typeface="Trebuchet MS" charset="0"/>
                <a:sym typeface="Trebuchet MS" charset="0"/>
                <a:hlinkClick r:id="rId3"/>
              </a:rPr>
              <a:t>software engineering</a:t>
            </a:r>
            <a:r>
              <a:rPr lang="en-US" sz="600">
                <a:solidFill>
                  <a:srgbClr val="000000"/>
                </a:solidFill>
                <a:latin typeface="Trebuchet MS" charset="0"/>
                <a:cs typeface="Trebuchet MS" charset="0"/>
                <a:sym typeface="Trebuchet MS" charset="0"/>
              </a:rPr>
              <a:t>, </a:t>
            </a:r>
            <a:r>
              <a:rPr lang="ja-JP" altLang="en-US" sz="600">
                <a:solidFill>
                  <a:srgbClr val="000000"/>
                </a:solidFill>
                <a:latin typeface="Arial"/>
                <a:cs typeface="Trebuchet MS" charset="0"/>
                <a:sym typeface="Trebuchet MS" charset="0"/>
              </a:rPr>
              <a:t>‘</a:t>
            </a:r>
            <a:r>
              <a:rPr lang="en-US" sz="600" i="1">
                <a:solidFill>
                  <a:srgbClr val="000000"/>
                </a:solidFill>
                <a:latin typeface="Trebuchet MS" charset="0"/>
                <a:cs typeface="Trebuchet MS" charset="0"/>
                <a:sym typeface="Trebuchet MS" charset="0"/>
              </a:rPr>
              <a:t>refactoring</a:t>
            </a:r>
            <a:r>
              <a:rPr lang="ja-JP" altLang="en-US" sz="600" i="1">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 </a:t>
            </a:r>
            <a:r>
              <a:rPr lang="en-US" sz="600" u="sng">
                <a:solidFill>
                  <a:srgbClr val="6B9F25"/>
                </a:solidFill>
                <a:latin typeface="Trebuchet MS" charset="0"/>
                <a:cs typeface="Trebuchet MS" charset="0"/>
                <a:sym typeface="Trebuchet MS" charset="0"/>
              </a:rPr>
              <a:t>source code</a:t>
            </a:r>
            <a:r>
              <a:rPr lang="en-US" sz="600">
                <a:solidFill>
                  <a:srgbClr val="000000"/>
                </a:solidFill>
                <a:latin typeface="Trebuchet MS" charset="0"/>
                <a:cs typeface="Trebuchet MS" charset="0"/>
                <a:sym typeface="Trebuchet MS" charset="0"/>
              </a:rPr>
              <a:t> means im</a:t>
            </a:r>
            <a:r>
              <a:rPr lang="en-US" sz="600">
                <a:solidFill>
                  <a:srgbClr val="000000"/>
                </a:solidFill>
                <a:latin typeface="Trebuchet MS" charset="0"/>
                <a:cs typeface="Trebuchet MS" charset="0"/>
                <a:sym typeface="Trebuchet MS" charset="0"/>
                <a:hlinkClick r:id="rId4"/>
              </a:rPr>
              <a:t>proving it </a:t>
            </a:r>
            <a:r>
              <a:rPr lang="en-US" sz="600">
                <a:solidFill>
                  <a:srgbClr val="000000"/>
                </a:solidFill>
                <a:latin typeface="Trebuchet MS" charset="0"/>
                <a:cs typeface="Trebuchet MS" charset="0"/>
                <a:sym typeface="Trebuchet MS" charset="0"/>
              </a:rPr>
              <a:t>without changing its overall results, and is sometimes informally referred to as </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cleaning it up</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 Refactoring neither fixes </a:t>
            </a:r>
            <a:r>
              <a:rPr lang="en-US" sz="600" u="sng">
                <a:solidFill>
                  <a:srgbClr val="6B9F25"/>
                </a:solidFill>
                <a:latin typeface="Trebuchet MS" charset="0"/>
                <a:cs typeface="Trebuchet MS" charset="0"/>
                <a:sym typeface="Trebuchet MS" charset="0"/>
              </a:rPr>
              <a:t>bugs</a:t>
            </a:r>
            <a:r>
              <a:rPr lang="en-US" sz="600">
                <a:solidFill>
                  <a:srgbClr val="000000"/>
                </a:solidFill>
                <a:latin typeface="Trebuchet MS" charset="0"/>
                <a:cs typeface="Trebuchet MS" charset="0"/>
                <a:sym typeface="Trebuchet MS" charset="0"/>
              </a:rPr>
              <a:t> nor adds new functionality</a:t>
            </a:r>
            <a:r>
              <a:rPr lang="en-US" sz="600">
                <a:solidFill>
                  <a:srgbClr val="000000"/>
                </a:solidFill>
                <a:latin typeface="Trebuchet MS" charset="0"/>
                <a:cs typeface="Trebuchet MS" charset="0"/>
                <a:sym typeface="Trebuchet MS" charset="0"/>
                <a:hlinkClick r:id="rId5"/>
              </a:rPr>
              <a:t>, th</a:t>
            </a:r>
            <a:r>
              <a:rPr lang="en-US" sz="600">
                <a:solidFill>
                  <a:srgbClr val="000000"/>
                </a:solidFill>
                <a:latin typeface="Trebuchet MS" charset="0"/>
                <a:cs typeface="Trebuchet MS" charset="0"/>
                <a:sym typeface="Trebuchet MS" charset="0"/>
              </a:rPr>
              <a:t>ough it might precede either activity. Rather, it improves the </a:t>
            </a:r>
            <a:r>
              <a:rPr lang="en-US" sz="600" u="sng">
                <a:solidFill>
                  <a:srgbClr val="6B9F25"/>
                </a:solidFill>
                <a:latin typeface="Trebuchet MS" charset="0"/>
                <a:cs typeface="Trebuchet MS" charset="0"/>
                <a:sym typeface="Trebuchet MS" charset="0"/>
              </a:rPr>
              <a:t>understandability</a:t>
            </a:r>
            <a:r>
              <a:rPr lang="en-US" sz="600">
                <a:solidFill>
                  <a:srgbClr val="000000"/>
                </a:solidFill>
                <a:latin typeface="Trebuchet MS" charset="0"/>
                <a:cs typeface="Trebuchet MS" charset="0"/>
                <a:sym typeface="Trebuchet MS" charset="0"/>
              </a:rPr>
              <a:t> of the code, chan</a:t>
            </a:r>
            <a:r>
              <a:rPr lang="en-US" sz="600">
                <a:solidFill>
                  <a:srgbClr val="000000"/>
                </a:solidFill>
                <a:latin typeface="Trebuchet MS" charset="0"/>
                <a:cs typeface="Trebuchet MS" charset="0"/>
                <a:sym typeface="Trebuchet MS" charset="0"/>
                <a:hlinkClick r:id="rId6"/>
              </a:rPr>
              <a:t>ges its internal </a:t>
            </a:r>
            <a:r>
              <a:rPr lang="en-US" sz="600" u="sng">
                <a:solidFill>
                  <a:srgbClr val="6B9F25"/>
                </a:solidFill>
                <a:latin typeface="Trebuchet MS" charset="0"/>
                <a:cs typeface="Trebuchet MS" charset="0"/>
                <a:sym typeface="Trebuchet MS" charset="0"/>
              </a:rPr>
              <a:t>structure</a:t>
            </a:r>
            <a:r>
              <a:rPr lang="en-US" sz="600">
                <a:solidFill>
                  <a:srgbClr val="000000"/>
                </a:solidFill>
                <a:latin typeface="Trebuchet MS" charset="0"/>
                <a:cs typeface="Trebuchet MS" charset="0"/>
                <a:sym typeface="Trebuchet MS" charset="0"/>
              </a:rPr>
              <a:t> and </a:t>
            </a:r>
            <a:r>
              <a:rPr lang="en-US" sz="600" u="sng">
                <a:solidFill>
                  <a:srgbClr val="6B9F25"/>
                </a:solidFill>
                <a:latin typeface="Trebuchet MS" charset="0"/>
                <a:cs typeface="Trebuchet MS" charset="0"/>
                <a:sym typeface="Trebuchet MS" charset="0"/>
              </a:rPr>
              <a:t>design</a:t>
            </a:r>
            <a:r>
              <a:rPr lang="en-US" sz="600">
                <a:solidFill>
                  <a:srgbClr val="000000"/>
                </a:solidFill>
                <a:latin typeface="Trebuchet MS" charset="0"/>
                <a:cs typeface="Trebuchet MS" charset="0"/>
                <a:sym typeface="Trebuchet MS" charset="0"/>
              </a:rPr>
              <a:t>, and removes </a:t>
            </a:r>
            <a:r>
              <a:rPr lang="en-US" sz="600" u="sng">
                <a:solidFill>
                  <a:srgbClr val="6B9F25"/>
                </a:solidFill>
                <a:latin typeface="Trebuchet MS" charset="0"/>
                <a:cs typeface="Trebuchet MS" charset="0"/>
                <a:sym typeface="Trebuchet MS" charset="0"/>
              </a:rPr>
              <a:t>dead code</a:t>
            </a:r>
            <a:r>
              <a:rPr lang="en-US" sz="600">
                <a:solidFill>
                  <a:srgbClr val="000000"/>
                </a:solidFill>
                <a:latin typeface="Trebuchet MS" charset="0"/>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These </a:t>
            </a:r>
            <a:r>
              <a:rPr lang="en-US" sz="600">
                <a:solidFill>
                  <a:srgbClr val="000000"/>
                </a:solidFill>
                <a:latin typeface="Trebuchet MS" charset="0"/>
                <a:cs typeface="Trebuchet MS" charset="0"/>
                <a:sym typeface="Trebuchet MS" charset="0"/>
                <a:hlinkClick r:id="rId7"/>
              </a:rPr>
              <a:t>changes a</a:t>
            </a:r>
            <a:r>
              <a:rPr lang="en-US" sz="600">
                <a:solidFill>
                  <a:srgbClr val="000000"/>
                </a:solidFill>
                <a:latin typeface="Trebuchet MS" charset="0"/>
                <a:cs typeface="Trebuchet MS" charset="0"/>
                <a:sym typeface="Trebuchet MS" charset="0"/>
              </a:rPr>
              <a:t>re intended to</a:t>
            </a:r>
            <a:r>
              <a:rPr lang="en-US" sz="600">
                <a:solidFill>
                  <a:srgbClr val="000000"/>
                </a:solidFill>
                <a:latin typeface="Trebuchet MS" charset="0"/>
                <a:cs typeface="Trebuchet MS" charset="0"/>
                <a:sym typeface="Trebuchet MS" charset="0"/>
                <a:hlinkClick r:id="rId8"/>
              </a:rPr>
              <a:t> make </a:t>
            </a:r>
            <a:r>
              <a:rPr lang="en-US" sz="600">
                <a:solidFill>
                  <a:srgbClr val="000000"/>
                </a:solidFill>
                <a:latin typeface="Trebuchet MS" charset="0"/>
                <a:cs typeface="Trebuchet MS" charset="0"/>
                <a:sym typeface="Trebuchet MS" charset="0"/>
              </a:rPr>
              <a:t>the code easier to c</a:t>
            </a:r>
            <a:r>
              <a:rPr lang="en-US" sz="600">
                <a:solidFill>
                  <a:srgbClr val="000000"/>
                </a:solidFill>
                <a:latin typeface="Trebuchet MS" charset="0"/>
                <a:cs typeface="Trebuchet MS" charset="0"/>
                <a:sym typeface="Trebuchet MS" charset="0"/>
                <a:hlinkClick r:id="rId9"/>
              </a:rPr>
              <a:t>omprehend</a:t>
            </a:r>
            <a:r>
              <a:rPr lang="en-US" sz="600">
                <a:solidFill>
                  <a:srgbClr val="000000"/>
                </a:solidFill>
                <a:latin typeface="Trebuchet MS" charset="0"/>
                <a:cs typeface="Trebuchet MS" charset="0"/>
                <a:sym typeface="Trebuchet MS" charset="0"/>
              </a:rPr>
              <a:t>, more maintainable, and more amenable to change. Refactoring is usually motivated by the difficulty of adding new functionality to a program or fixing a bug in it.</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rPr>
              <a:t>http://en.wikipedia.org/wiki/Refactoring</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In computer programming, code smel</a:t>
            </a:r>
            <a:r>
              <a:rPr lang="en-US" sz="600">
                <a:solidFill>
                  <a:srgbClr val="000000"/>
                </a:solidFill>
                <a:latin typeface="Trebuchet MS" charset="0"/>
                <a:cs typeface="Trebuchet MS" charset="0"/>
                <a:sym typeface="Trebuchet MS" charset="0"/>
                <a:hlinkClick r:id="rId10"/>
              </a:rPr>
              <a:t>l is any symptom in the source code of a</a:t>
            </a:r>
            <a:r>
              <a:rPr lang="en-US" sz="600">
                <a:solidFill>
                  <a:srgbClr val="000000"/>
                </a:solidFill>
                <a:latin typeface="Trebuchet MS" charset="0"/>
                <a:cs typeface="Trebuchet MS" charset="0"/>
                <a:sym typeface="Trebuchet MS" charset="0"/>
              </a:rPr>
              <a:t> program that possibly indicates a deeper problem.</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Often the deeper problem hinted by a code smell can be uncovered when the code is subjected to a short feedback cycle where it is refactored in small, controlled steps, and the resulting design is examined to see if there are any further code smells that indicate the need of more refactoring. From the point of view of a programmer charged with performing refactoring, code smells are heuristics to indicate when to refactor, and what specific refactoring techniques to use. Thus, a code smell is a driver for refactoring.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rPr>
              <a:t>http://en.wikipedia.org/wiki/Code_smell</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Understand code smells before understanding refactoring</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Code smells</a:t>
            </a:r>
            <a:r>
              <a:rPr lang="en-US" sz="600">
                <a:solidFill>
                  <a:srgbClr val="000000"/>
                </a:solidFill>
                <a:latin typeface="Trebuchet MS" charset="0"/>
                <a:cs typeface="Trebuchet MS" charset="0"/>
                <a:sym typeface="Trebuchet MS" charset="0"/>
                <a:hlinkClick r:id="rId11"/>
              </a:rPr>
              <a:t> represented by real smells</a:t>
            </a:r>
            <a:endParaRPr lang="en-US" sz="600">
              <a:solidFill>
                <a:srgbClr val="000000"/>
              </a:solidFill>
              <a:latin typeface="Trebuchet MS" charset="0"/>
              <a:cs typeface="Lucida Grande" charset="0"/>
              <a:sym typeface="Trebuchet MS" charset="0"/>
              <a:hlinkClick r:id="rId11"/>
            </a:endParaRPr>
          </a:p>
          <a:p>
            <a:pPr>
              <a:lnSpc>
                <a:spcPct val="80000"/>
              </a:lnSpc>
            </a:pPr>
            <a:r>
              <a:rPr lang="en-US" sz="600">
                <a:solidFill>
                  <a:srgbClr val="000000"/>
                </a:solidFill>
                <a:latin typeface="Trebuchet MS" charset="0"/>
                <a:cs typeface="Trebuchet MS" charset="0"/>
                <a:sym typeface="Trebuchet MS" charset="0"/>
                <a:hlinkClick r:id="rId11"/>
              </a:rPr>
              <a:t>Frames (sep</a:t>
            </a:r>
            <a:r>
              <a:rPr lang="en-US" sz="600">
                <a:solidFill>
                  <a:srgbClr val="000000"/>
                </a:solidFill>
                <a:latin typeface="Trebuchet MS" charset="0"/>
                <a:cs typeface="Trebuchet MS" charset="0"/>
                <a:sym typeface="Trebuchet MS" charset="0"/>
              </a:rPr>
              <a:t>arate, so they can appear on separate slides):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walks into house, raises head and sniffs the air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walking around house, sniffing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standing by kitchen counter/island, looking at dog, shaking finger at dog (implied smelliness hidden from view)</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Strip:</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banging away on keyboard, code on monitor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pointing to monitor, Programmer2 nodding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walks away, Programmer2 sits at keyboard and monitor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Programmer2 looks puzzled, sniffing for smell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looking over Programmer2</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shoulder, Programmer2 pointing at monitor</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Refactoring is about making it cleaner, more understandable, more maintainable</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Some kind of Rube Goldberg machine</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First view of machine – ball starts at one end, goes through all sorts of weird stuff, comes out the other end – chute at start end feeds ball into machine, fades/blurs off image, receiving chute at other end, same kind of fade/blur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(workmanlike, maybe with tool belt?) looking at machine, considering, maybe hand on cheek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removing parts, connecting other/remaining parts – start and end remain the same, ball moves through from start to finish</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removing more parts, connecting remaining parts – start and end remain the same, ball moves through from start to finish</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removes more parts, connecting start to end with a simple chute – start and end chutes remain the same – woman looking satisfied, ball moves through from start to finish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425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pPr>
            <a:r>
              <a:rPr lang="en-US" sz="600" b="1">
                <a:solidFill>
                  <a:srgbClr val="000000"/>
                </a:solidFill>
                <a:latin typeface="Trebuchet MS" charset="0"/>
                <a:cs typeface="Trebuchet MS" charset="0"/>
                <a:sym typeface="Trebuchet MS" charset="0"/>
              </a:rPr>
              <a:t>Refactoring</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In </a:t>
            </a:r>
            <a:r>
              <a:rPr lang="en-US" sz="600" u="sng">
                <a:solidFill>
                  <a:srgbClr val="6B9F25"/>
                </a:solidFill>
                <a:latin typeface="Trebuchet MS" charset="0"/>
                <a:cs typeface="Trebuchet MS" charset="0"/>
                <a:sym typeface="Trebuchet MS" charset="0"/>
                <a:hlinkClick r:id="rId3"/>
              </a:rPr>
              <a:t>software engineering</a:t>
            </a:r>
            <a:r>
              <a:rPr lang="en-US" sz="600">
                <a:solidFill>
                  <a:srgbClr val="000000"/>
                </a:solidFill>
                <a:latin typeface="Trebuchet MS" charset="0"/>
                <a:cs typeface="Trebuchet MS" charset="0"/>
                <a:sym typeface="Trebuchet MS" charset="0"/>
              </a:rPr>
              <a:t>, </a:t>
            </a:r>
            <a:r>
              <a:rPr lang="ja-JP" altLang="en-US" sz="600">
                <a:solidFill>
                  <a:srgbClr val="000000"/>
                </a:solidFill>
                <a:latin typeface="Arial"/>
                <a:cs typeface="Trebuchet MS" charset="0"/>
                <a:sym typeface="Trebuchet MS" charset="0"/>
              </a:rPr>
              <a:t>‘</a:t>
            </a:r>
            <a:r>
              <a:rPr lang="en-US" sz="600" i="1">
                <a:solidFill>
                  <a:srgbClr val="000000"/>
                </a:solidFill>
                <a:latin typeface="Trebuchet MS" charset="0"/>
                <a:cs typeface="Trebuchet MS" charset="0"/>
                <a:sym typeface="Trebuchet MS" charset="0"/>
              </a:rPr>
              <a:t>refactoring</a:t>
            </a:r>
            <a:r>
              <a:rPr lang="ja-JP" altLang="en-US" sz="600" i="1">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 </a:t>
            </a:r>
            <a:r>
              <a:rPr lang="en-US" sz="600" u="sng">
                <a:solidFill>
                  <a:srgbClr val="6B9F25"/>
                </a:solidFill>
                <a:latin typeface="Trebuchet MS" charset="0"/>
                <a:cs typeface="Trebuchet MS" charset="0"/>
                <a:sym typeface="Trebuchet MS" charset="0"/>
              </a:rPr>
              <a:t>source code</a:t>
            </a:r>
            <a:r>
              <a:rPr lang="en-US" sz="600">
                <a:solidFill>
                  <a:srgbClr val="000000"/>
                </a:solidFill>
                <a:latin typeface="Trebuchet MS" charset="0"/>
                <a:cs typeface="Trebuchet MS" charset="0"/>
                <a:sym typeface="Trebuchet MS" charset="0"/>
              </a:rPr>
              <a:t> means im</a:t>
            </a:r>
            <a:r>
              <a:rPr lang="en-US" sz="600">
                <a:solidFill>
                  <a:srgbClr val="000000"/>
                </a:solidFill>
                <a:latin typeface="Trebuchet MS" charset="0"/>
                <a:cs typeface="Trebuchet MS" charset="0"/>
                <a:sym typeface="Trebuchet MS" charset="0"/>
                <a:hlinkClick r:id="rId4"/>
              </a:rPr>
              <a:t>proving it </a:t>
            </a:r>
            <a:r>
              <a:rPr lang="en-US" sz="600">
                <a:solidFill>
                  <a:srgbClr val="000000"/>
                </a:solidFill>
                <a:latin typeface="Trebuchet MS" charset="0"/>
                <a:cs typeface="Trebuchet MS" charset="0"/>
                <a:sym typeface="Trebuchet MS" charset="0"/>
              </a:rPr>
              <a:t>without changing its overall results, and is sometimes informally referred to as </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cleaning it up</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 Refactoring neither fixes </a:t>
            </a:r>
            <a:r>
              <a:rPr lang="en-US" sz="600" u="sng">
                <a:solidFill>
                  <a:srgbClr val="6B9F25"/>
                </a:solidFill>
                <a:latin typeface="Trebuchet MS" charset="0"/>
                <a:cs typeface="Trebuchet MS" charset="0"/>
                <a:sym typeface="Trebuchet MS" charset="0"/>
              </a:rPr>
              <a:t>bugs</a:t>
            </a:r>
            <a:r>
              <a:rPr lang="en-US" sz="600">
                <a:solidFill>
                  <a:srgbClr val="000000"/>
                </a:solidFill>
                <a:latin typeface="Trebuchet MS" charset="0"/>
                <a:cs typeface="Trebuchet MS" charset="0"/>
                <a:sym typeface="Trebuchet MS" charset="0"/>
              </a:rPr>
              <a:t> nor adds new functionality</a:t>
            </a:r>
            <a:r>
              <a:rPr lang="en-US" sz="600">
                <a:solidFill>
                  <a:srgbClr val="000000"/>
                </a:solidFill>
                <a:latin typeface="Trebuchet MS" charset="0"/>
                <a:cs typeface="Trebuchet MS" charset="0"/>
                <a:sym typeface="Trebuchet MS" charset="0"/>
                <a:hlinkClick r:id="rId5"/>
              </a:rPr>
              <a:t>, th</a:t>
            </a:r>
            <a:r>
              <a:rPr lang="en-US" sz="600">
                <a:solidFill>
                  <a:srgbClr val="000000"/>
                </a:solidFill>
                <a:latin typeface="Trebuchet MS" charset="0"/>
                <a:cs typeface="Trebuchet MS" charset="0"/>
                <a:sym typeface="Trebuchet MS" charset="0"/>
              </a:rPr>
              <a:t>ough it might precede either activity. Rather, it improves the </a:t>
            </a:r>
            <a:r>
              <a:rPr lang="en-US" sz="600" u="sng">
                <a:solidFill>
                  <a:srgbClr val="6B9F25"/>
                </a:solidFill>
                <a:latin typeface="Trebuchet MS" charset="0"/>
                <a:cs typeface="Trebuchet MS" charset="0"/>
                <a:sym typeface="Trebuchet MS" charset="0"/>
              </a:rPr>
              <a:t>understandability</a:t>
            </a:r>
            <a:r>
              <a:rPr lang="en-US" sz="600">
                <a:solidFill>
                  <a:srgbClr val="000000"/>
                </a:solidFill>
                <a:latin typeface="Trebuchet MS" charset="0"/>
                <a:cs typeface="Trebuchet MS" charset="0"/>
                <a:sym typeface="Trebuchet MS" charset="0"/>
              </a:rPr>
              <a:t> of the code, chan</a:t>
            </a:r>
            <a:r>
              <a:rPr lang="en-US" sz="600">
                <a:solidFill>
                  <a:srgbClr val="000000"/>
                </a:solidFill>
                <a:latin typeface="Trebuchet MS" charset="0"/>
                <a:cs typeface="Trebuchet MS" charset="0"/>
                <a:sym typeface="Trebuchet MS" charset="0"/>
                <a:hlinkClick r:id="rId6"/>
              </a:rPr>
              <a:t>ges its internal </a:t>
            </a:r>
            <a:r>
              <a:rPr lang="en-US" sz="600" u="sng">
                <a:solidFill>
                  <a:srgbClr val="6B9F25"/>
                </a:solidFill>
                <a:latin typeface="Trebuchet MS" charset="0"/>
                <a:cs typeface="Trebuchet MS" charset="0"/>
                <a:sym typeface="Trebuchet MS" charset="0"/>
              </a:rPr>
              <a:t>structure</a:t>
            </a:r>
            <a:r>
              <a:rPr lang="en-US" sz="600">
                <a:solidFill>
                  <a:srgbClr val="000000"/>
                </a:solidFill>
                <a:latin typeface="Trebuchet MS" charset="0"/>
                <a:cs typeface="Trebuchet MS" charset="0"/>
                <a:sym typeface="Trebuchet MS" charset="0"/>
              </a:rPr>
              <a:t> and </a:t>
            </a:r>
            <a:r>
              <a:rPr lang="en-US" sz="600" u="sng">
                <a:solidFill>
                  <a:srgbClr val="6B9F25"/>
                </a:solidFill>
                <a:latin typeface="Trebuchet MS" charset="0"/>
                <a:cs typeface="Trebuchet MS" charset="0"/>
                <a:sym typeface="Trebuchet MS" charset="0"/>
              </a:rPr>
              <a:t>design</a:t>
            </a:r>
            <a:r>
              <a:rPr lang="en-US" sz="600">
                <a:solidFill>
                  <a:srgbClr val="000000"/>
                </a:solidFill>
                <a:latin typeface="Trebuchet MS" charset="0"/>
                <a:cs typeface="Trebuchet MS" charset="0"/>
                <a:sym typeface="Trebuchet MS" charset="0"/>
              </a:rPr>
              <a:t>, and removes </a:t>
            </a:r>
            <a:r>
              <a:rPr lang="en-US" sz="600" u="sng">
                <a:solidFill>
                  <a:srgbClr val="6B9F25"/>
                </a:solidFill>
                <a:latin typeface="Trebuchet MS" charset="0"/>
                <a:cs typeface="Trebuchet MS" charset="0"/>
                <a:sym typeface="Trebuchet MS" charset="0"/>
              </a:rPr>
              <a:t>dead code</a:t>
            </a:r>
            <a:r>
              <a:rPr lang="en-US" sz="600">
                <a:solidFill>
                  <a:srgbClr val="000000"/>
                </a:solidFill>
                <a:latin typeface="Trebuchet MS" charset="0"/>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These </a:t>
            </a:r>
            <a:r>
              <a:rPr lang="en-US" sz="600">
                <a:solidFill>
                  <a:srgbClr val="000000"/>
                </a:solidFill>
                <a:latin typeface="Trebuchet MS" charset="0"/>
                <a:cs typeface="Trebuchet MS" charset="0"/>
                <a:sym typeface="Trebuchet MS" charset="0"/>
                <a:hlinkClick r:id="rId7"/>
              </a:rPr>
              <a:t>changes a</a:t>
            </a:r>
            <a:r>
              <a:rPr lang="en-US" sz="600">
                <a:solidFill>
                  <a:srgbClr val="000000"/>
                </a:solidFill>
                <a:latin typeface="Trebuchet MS" charset="0"/>
                <a:cs typeface="Trebuchet MS" charset="0"/>
                <a:sym typeface="Trebuchet MS" charset="0"/>
              </a:rPr>
              <a:t>re intended to</a:t>
            </a:r>
            <a:r>
              <a:rPr lang="en-US" sz="600">
                <a:solidFill>
                  <a:srgbClr val="000000"/>
                </a:solidFill>
                <a:latin typeface="Trebuchet MS" charset="0"/>
                <a:cs typeface="Trebuchet MS" charset="0"/>
                <a:sym typeface="Trebuchet MS" charset="0"/>
                <a:hlinkClick r:id="rId8"/>
              </a:rPr>
              <a:t> make </a:t>
            </a:r>
            <a:r>
              <a:rPr lang="en-US" sz="600">
                <a:solidFill>
                  <a:srgbClr val="000000"/>
                </a:solidFill>
                <a:latin typeface="Trebuchet MS" charset="0"/>
                <a:cs typeface="Trebuchet MS" charset="0"/>
                <a:sym typeface="Trebuchet MS" charset="0"/>
              </a:rPr>
              <a:t>the code easier to c</a:t>
            </a:r>
            <a:r>
              <a:rPr lang="en-US" sz="600">
                <a:solidFill>
                  <a:srgbClr val="000000"/>
                </a:solidFill>
                <a:latin typeface="Trebuchet MS" charset="0"/>
                <a:cs typeface="Trebuchet MS" charset="0"/>
                <a:sym typeface="Trebuchet MS" charset="0"/>
                <a:hlinkClick r:id="rId9"/>
              </a:rPr>
              <a:t>omprehend</a:t>
            </a:r>
            <a:r>
              <a:rPr lang="en-US" sz="600">
                <a:solidFill>
                  <a:srgbClr val="000000"/>
                </a:solidFill>
                <a:latin typeface="Trebuchet MS" charset="0"/>
                <a:cs typeface="Trebuchet MS" charset="0"/>
                <a:sym typeface="Trebuchet MS" charset="0"/>
              </a:rPr>
              <a:t>, more maintainable, and more amenable to change. Refactoring is usually motivated by the difficulty of adding new functionality to a program or fixing a bug in it.</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rPr>
              <a:t>http://en.wikipedia.org/wiki/Refactoring</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In computer programming, code smel</a:t>
            </a:r>
            <a:r>
              <a:rPr lang="en-US" sz="600">
                <a:solidFill>
                  <a:srgbClr val="000000"/>
                </a:solidFill>
                <a:latin typeface="Trebuchet MS" charset="0"/>
                <a:cs typeface="Trebuchet MS" charset="0"/>
                <a:sym typeface="Trebuchet MS" charset="0"/>
                <a:hlinkClick r:id="rId10"/>
              </a:rPr>
              <a:t>l is any symptom in the source code of a</a:t>
            </a:r>
            <a:r>
              <a:rPr lang="en-US" sz="600">
                <a:solidFill>
                  <a:srgbClr val="000000"/>
                </a:solidFill>
                <a:latin typeface="Trebuchet MS" charset="0"/>
                <a:cs typeface="Trebuchet MS" charset="0"/>
                <a:sym typeface="Trebuchet MS" charset="0"/>
              </a:rPr>
              <a:t> program that possibly indicates a deeper problem.</a:t>
            </a:r>
            <a:endParaRPr lang="en-US" sz="600">
              <a:solidFill>
                <a:srgbClr val="000000"/>
              </a:solidFill>
              <a:latin typeface="Trebuchet MS" charset="0"/>
              <a:cs typeface="Lucida Grande" charset="0"/>
              <a:sym typeface="Trebuchet MS" charset="0"/>
            </a:endParaRPr>
          </a:p>
          <a:p>
            <a:pPr>
              <a:lnSpc>
                <a:spcPct val="80000"/>
              </a:lnSpc>
            </a:pP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Often the deeper problem hinted by a code smell can be uncovered when the code is subjected to a short feedback cycle where it is refactored in small, controlled steps, and the resulting design is examined to see if there are any further code smells that indicate the need of more refactoring. From the point of view of a programmer charged with performing refactoring, code smells are heuristics to indicate when to refactor, and what specific refactoring techniques to use. Thus, a code smell is a driver for refactoring.</a:t>
            </a:r>
            <a:r>
              <a:rPr lang="ja-JP" altLang="en-US" sz="600">
                <a:solidFill>
                  <a:srgbClr val="000000"/>
                </a:solidFill>
                <a:latin typeface="Arial"/>
                <a:cs typeface="Trebuchet MS" charset="0"/>
                <a:sym typeface="Trebuchet MS" charset="0"/>
              </a:rPr>
              <a:t>”</a:t>
            </a:r>
            <a:endParaRPr lang="en-US" sz="600">
              <a:solidFill>
                <a:srgbClr val="000000"/>
              </a:solidFill>
              <a:latin typeface="Trebuchet MS" charset="0"/>
              <a:cs typeface="Lucida Grande" charset="0"/>
              <a:sym typeface="Trebuchet MS" charset="0"/>
            </a:endParaRPr>
          </a:p>
          <a:p>
            <a:pPr>
              <a:lnSpc>
                <a:spcPct val="80000"/>
              </a:lnSpc>
            </a:pPr>
            <a:r>
              <a:rPr lang="en-US" sz="600" u="sng">
                <a:solidFill>
                  <a:srgbClr val="6B9F25"/>
                </a:solidFill>
                <a:latin typeface="Trebuchet MS" charset="0"/>
                <a:cs typeface="Trebuchet MS" charset="0"/>
                <a:sym typeface="Trebuchet MS" charset="0"/>
              </a:rPr>
              <a:t>http://en.wikipedia.org/wiki/Code_smell</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Understand code smells before understanding refactoring</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Code smells</a:t>
            </a:r>
            <a:r>
              <a:rPr lang="en-US" sz="600">
                <a:solidFill>
                  <a:srgbClr val="000000"/>
                </a:solidFill>
                <a:latin typeface="Trebuchet MS" charset="0"/>
                <a:cs typeface="Trebuchet MS" charset="0"/>
                <a:sym typeface="Trebuchet MS" charset="0"/>
                <a:hlinkClick r:id="rId11"/>
              </a:rPr>
              <a:t> represented by real smells</a:t>
            </a:r>
            <a:endParaRPr lang="en-US" sz="600">
              <a:solidFill>
                <a:srgbClr val="000000"/>
              </a:solidFill>
              <a:latin typeface="Trebuchet MS" charset="0"/>
              <a:cs typeface="Lucida Grande" charset="0"/>
              <a:sym typeface="Trebuchet MS" charset="0"/>
              <a:hlinkClick r:id="rId11"/>
            </a:endParaRPr>
          </a:p>
          <a:p>
            <a:pPr>
              <a:lnSpc>
                <a:spcPct val="80000"/>
              </a:lnSpc>
            </a:pPr>
            <a:r>
              <a:rPr lang="en-US" sz="600">
                <a:solidFill>
                  <a:srgbClr val="000000"/>
                </a:solidFill>
                <a:latin typeface="Trebuchet MS" charset="0"/>
                <a:cs typeface="Trebuchet MS" charset="0"/>
                <a:sym typeface="Trebuchet MS" charset="0"/>
                <a:hlinkClick r:id="rId11"/>
              </a:rPr>
              <a:t>Frames (sep</a:t>
            </a:r>
            <a:r>
              <a:rPr lang="en-US" sz="600">
                <a:solidFill>
                  <a:srgbClr val="000000"/>
                </a:solidFill>
                <a:latin typeface="Trebuchet MS" charset="0"/>
                <a:cs typeface="Trebuchet MS" charset="0"/>
                <a:sym typeface="Trebuchet MS" charset="0"/>
              </a:rPr>
              <a:t>arate, so they can appear on separate slides):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walks into house, raises head and sniffs the air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walking around house, sniffing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Man standing by kitchen counter/island, looking at dog, shaking finger at dog (implied smelliness hidden from view)</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Strip:</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banging away on keyboard, code on monitor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pointing to monitor, Programmer2 nodding</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walks away, Programmer2 sits at keyboard and monitor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Programmer2 looks puzzled, sniffing for smell</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Programmer1 looking over Programmer2</a:t>
            </a:r>
            <a:r>
              <a:rPr lang="ja-JP" altLang="en-US" sz="600">
                <a:solidFill>
                  <a:srgbClr val="000000"/>
                </a:solidFill>
                <a:latin typeface="Arial"/>
                <a:cs typeface="Trebuchet MS" charset="0"/>
                <a:sym typeface="Trebuchet MS" charset="0"/>
              </a:rPr>
              <a:t>’</a:t>
            </a:r>
            <a:r>
              <a:rPr lang="en-US" sz="600">
                <a:solidFill>
                  <a:srgbClr val="000000"/>
                </a:solidFill>
                <a:latin typeface="Trebuchet MS" charset="0"/>
                <a:cs typeface="Trebuchet MS" charset="0"/>
                <a:sym typeface="Trebuchet MS" charset="0"/>
              </a:rPr>
              <a:t>s shoulder, Programmer2 pointing at monitor</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Refactoring is about making it cleaner, more understandable, more maintainable</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Concept: Some kind of Rube Goldberg machine</a:t>
            </a:r>
            <a:endParaRPr lang="en-US" sz="600">
              <a:solidFill>
                <a:srgbClr val="000000"/>
              </a:solidFill>
              <a:latin typeface="Trebuchet MS" charset="0"/>
              <a:cs typeface="Lucida Grande" charset="0"/>
              <a:sym typeface="Trebuchet MS" charset="0"/>
            </a:endParaRPr>
          </a:p>
          <a:p>
            <a:pPr>
              <a:lnSpc>
                <a:spcPct val="80000"/>
              </a:lnSpc>
            </a:pPr>
            <a:r>
              <a:rPr lang="en-US" sz="600">
                <a:solidFill>
                  <a:srgbClr val="000000"/>
                </a:solidFill>
                <a:latin typeface="Trebuchet MS" charset="0"/>
                <a:cs typeface="Trebuchet MS" charset="0"/>
                <a:sym typeface="Trebuchet MS" charset="0"/>
              </a:rPr>
              <a:t>Frames:</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First view of machine – ball starts at one end, goes through all sorts of weird stuff, comes out the other end – chute at start end feeds ball into machine, fades/blurs off image, receiving chute at other end, same kind of fade/blur</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(workmanlike, maybe with tool belt?) looking at machine, considering, maybe hand on cheek</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removing parts, connecting other/remaining parts – start and end remain the same, ball moves through from start to finish</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removing more parts, connecting remaining parts – start and end remain the same, ball moves through from start to finish</a:t>
            </a:r>
            <a:endParaRPr lang="en-US" sz="600">
              <a:solidFill>
                <a:srgbClr val="000000"/>
              </a:solidFill>
              <a:latin typeface="Trebuchet MS" charset="0"/>
              <a:cs typeface="Lucida Grande" charset="0"/>
              <a:sym typeface="Trebuchet MS" charset="0"/>
            </a:endParaRPr>
          </a:p>
          <a:p>
            <a:pPr marL="914400" lvl="1">
              <a:lnSpc>
                <a:spcPct val="80000"/>
              </a:lnSpc>
            </a:pPr>
            <a:r>
              <a:rPr lang="en-US" sz="600">
                <a:solidFill>
                  <a:srgbClr val="000000"/>
                </a:solidFill>
                <a:latin typeface="Trebuchet MS" charset="0"/>
                <a:cs typeface="Trebuchet MS" charset="0"/>
                <a:sym typeface="Trebuchet MS" charset="0"/>
              </a:rPr>
              <a:t>Woman removes more parts, connecting start to end with a simple chute – start and end chutes remain the same – woman looking satisfied, ball moves through from start to finish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89051962"/>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stStyle>
          <a:p>
            <a:r>
              <a:rPr lang="en-US" smtClean="0"/>
              <a:t>Click to edit Master title style</a:t>
            </a:r>
            <a:endParaRPr lang="en-US"/>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FE09A7EB-A0A3-2243-96CC-906979D4ECCF}" type="slidenum">
              <a:rPr lang="en-US" smtClean="0"/>
              <a:pPr/>
              <a:t>‹#›</a:t>
            </a:fld>
            <a:endParaRPr lang="en-US"/>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sz="4800">
                <a:effectLst>
                  <a:glow rad="139700">
                    <a:schemeClr val="accent4">
                      <a:alpha val="75000"/>
                    </a:schemeClr>
                  </a:glow>
                  <a:outerShdw blurRad="50800" dist="25400" dir="2700000">
                    <a:srgbClr val="000000">
                      <a:alpha val="40000"/>
                    </a:srgbClr>
                  </a:outerShd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transition xmlns:p14="http://schemas.microsoft.com/office/powerpoint/2010/mai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1" y="228600"/>
            <a:ext cx="6000222" cy="762000"/>
          </a:xfrm>
        </p:spPr>
        <p:txBody>
          <a:bodyPr/>
          <a:lstStyle/>
          <a:p>
            <a:r>
              <a:rPr lang="en-US" smtClean="0"/>
              <a:t>Click to edit Master title style</a:t>
            </a:r>
            <a:endParaRPr lang="en-IN"/>
          </a:p>
        </p:txBody>
      </p:sp>
      <p:sp>
        <p:nvSpPr>
          <p:cNvPr id="3" name="Content Placeholder 2"/>
          <p:cNvSpPr>
            <a:spLocks noGrp="1"/>
          </p:cNvSpPr>
          <p:nvPr>
            <p:ph idx="1"/>
          </p:nvPr>
        </p:nvSpPr>
        <p:spPr>
          <a:xfrm>
            <a:off x="381000" y="1295400"/>
            <a:ext cx="8229600" cy="5157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sldNum" sz="quarter" idx="10"/>
          </p:nvPr>
        </p:nvSpPr>
        <p:spPr>
          <a:ln/>
        </p:spPr>
        <p:txBody>
          <a:bodyPr/>
          <a:lstStyle>
            <a:lvl1pPr>
              <a:defRPr/>
            </a:lvl1pPr>
          </a:lstStyle>
          <a:p>
            <a:fld id="{FE09A7EB-A0A3-2243-96CC-906979D4ECCF}" type="slidenum">
              <a:rPr lang="en-US" smtClean="0"/>
              <a:pPr/>
              <a:t>‹#›</a:t>
            </a:fld>
            <a:endParaRPr lang="en-US"/>
          </a:p>
        </p:txBody>
      </p:sp>
    </p:spTree>
  </p:cSld>
  <p:clrMapOvr>
    <a:masterClrMapping/>
  </p:clrMapOvr>
  <p:transition xmlns:p14="http://schemas.microsoft.com/office/powerpoint/2010/mai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19"/>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FE09A7EB-A0A3-2243-96CC-906979D4ECCF}" type="slidenum">
              <a:rPr lang="en-US" smtClean="0"/>
              <a:pPr/>
              <a:t>‹#›</a:t>
            </a:fld>
            <a:endParaRPr lang="en-US"/>
          </a:p>
        </p:txBody>
      </p:sp>
      <p:pic>
        <p:nvPicPr>
          <p:cNvPr id="1032" name="Picture 8" descr="logo_1.png"/>
          <p:cNvPicPr>
            <a:picLocks noChangeAspect="1"/>
          </p:cNvPicPr>
          <p:nvPr/>
        </p:nvPicPr>
        <p:blipFill>
          <a:blip r:embed="rId20"/>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xmlns:p14="http://schemas.microsoft.com/office/powerpoint/2010/main" spd="slow"/>
  <p:timing>
    <p:tnLst>
      <p:par>
        <p:cTn xmlns:p14="http://schemas.microsoft.com/office/powerpoint/2010/main" id="1" dur="indefinite" restart="never" nodeType="tmRoot"/>
      </p:par>
    </p:tnLst>
  </p:timing>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slide" Target="slide7.xml"/><Relationship Id="rId5" Type="http://schemas.openxmlformats.org/officeDocument/2006/relationships/slide" Target="slide13.xml"/><Relationship Id="rId6"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slide" Target="slide7.xml"/><Relationship Id="rId5" Type="http://schemas.openxmlformats.org/officeDocument/2006/relationships/slide" Target="slide13.xml"/><Relationship Id="rId6"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slide" Target="slide7.xml"/><Relationship Id="rId5" Type="http://schemas.openxmlformats.org/officeDocument/2006/relationships/slide" Target="slide13.xml"/><Relationship Id="rId6"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notesSlide" Target="../notesSlides/notesSlide11.xml"/><Relationship Id="rId5" Type="http://schemas.openxmlformats.org/officeDocument/2006/relationships/image" Target="../media/image12.jpeg"/><Relationship Id="rId1" Type="http://schemas.openxmlformats.org/officeDocument/2006/relationships/tags" Target="../tags/tag1.xml"/><Relationship Id="rId2"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slide" Target="slide3.xml"/><Relationship Id="rId5" Type="http://schemas.openxmlformats.org/officeDocument/2006/relationships/slide" Target="slide2.xml"/><Relationship Id="rId6" Type="http://schemas.openxmlformats.org/officeDocument/2006/relationships/slide" Target="slide8.xml"/><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4" Type="http://schemas.openxmlformats.org/officeDocument/2006/relationships/slide" Target="slide13.xml"/><Relationship Id="rId1" Type="http://schemas.openxmlformats.org/officeDocument/2006/relationships/slideLayout" Target="../slideLayouts/slideLayout17.xml"/><Relationship Id="rId2"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slide" Target="slide7.xml"/><Relationship Id="rId5" Type="http://schemas.openxmlformats.org/officeDocument/2006/relationships/slide" Target="slide13.xml"/><Relationship Id="rId6"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slide" Target="slide7.xml"/><Relationship Id="rId5" Type="http://schemas.openxmlformats.org/officeDocument/2006/relationships/slide" Target="slide13.xml"/><Relationship Id="rId6"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Refactoring</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1186" name="Rectangle 2">
            <a:hlinkClick r:id="rId3" action="ppaction://hlinksldjump"/>
          </p:cNvPr>
          <p:cNvSpPr>
            <a:spLocks/>
          </p:cNvSpPr>
          <p:nvPr/>
        </p:nvSpPr>
        <p:spPr bwMode="auto">
          <a:xfrm rot="-5400000">
            <a:off x="-134938" y="5759451"/>
            <a:ext cx="6508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Agenda</a:t>
            </a:r>
          </a:p>
        </p:txBody>
      </p:sp>
      <p:sp>
        <p:nvSpPr>
          <p:cNvPr id="221187" name="Rectangle 3">
            <a:hlinkClick r:id="rId4" action="ppaction://hlinksldjump"/>
          </p:cNvPr>
          <p:cNvSpPr>
            <a:spLocks/>
          </p:cNvSpPr>
          <p:nvPr/>
        </p:nvSpPr>
        <p:spPr bwMode="auto">
          <a:xfrm rot="-5400000">
            <a:off x="-30957" y="51363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Intro</a:t>
            </a:r>
          </a:p>
        </p:txBody>
      </p:sp>
      <p:sp>
        <p:nvSpPr>
          <p:cNvPr id="221188" name="Rectangle 4">
            <a:hlinkClick r:id="rId5" action="ppaction://hlinksldjump"/>
          </p:cNvPr>
          <p:cNvSpPr>
            <a:spLocks/>
          </p:cNvSpPr>
          <p:nvPr/>
        </p:nvSpPr>
        <p:spPr bwMode="auto">
          <a:xfrm rot="-5400000">
            <a:off x="-109538" y="4540251"/>
            <a:ext cx="6000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Origins</a:t>
            </a:r>
          </a:p>
        </p:txBody>
      </p:sp>
      <p:sp>
        <p:nvSpPr>
          <p:cNvPr id="221189" name="Rectangle 5">
            <a:hlinkClick r:id="" action="ppaction://noaction"/>
          </p:cNvPr>
          <p:cNvSpPr>
            <a:spLocks/>
          </p:cNvSpPr>
          <p:nvPr/>
        </p:nvSpPr>
        <p:spPr bwMode="auto">
          <a:xfrm rot="-5400000">
            <a:off x="-43657" y="3929857"/>
            <a:ext cx="468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Core</a:t>
            </a:r>
          </a:p>
        </p:txBody>
      </p:sp>
      <p:sp>
        <p:nvSpPr>
          <p:cNvPr id="221190" name="Rectangle 6">
            <a:hlinkClick r:id="" action="ppaction://noaction"/>
          </p:cNvPr>
          <p:cNvSpPr>
            <a:spLocks/>
          </p:cNvSpPr>
          <p:nvPr/>
        </p:nvSpPr>
        <p:spPr bwMode="auto">
          <a:xfrm rot="-5400000">
            <a:off x="-30957" y="33964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Fun</a:t>
            </a:r>
          </a:p>
        </p:txBody>
      </p:sp>
      <p:sp>
        <p:nvSpPr>
          <p:cNvPr id="221191" name="Rectangle 7">
            <a:hlinkClick r:id="" action="ppaction://noaction"/>
          </p:cNvPr>
          <p:cNvSpPr>
            <a:spLocks/>
          </p:cNvSpPr>
          <p:nvPr/>
        </p:nvSpPr>
        <p:spPr bwMode="auto">
          <a:xfrm rot="-5400000">
            <a:off x="-5557" y="2897982"/>
            <a:ext cx="3921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Dev</a:t>
            </a:r>
          </a:p>
        </p:txBody>
      </p:sp>
      <p:sp>
        <p:nvSpPr>
          <p:cNvPr id="221192" name="Rectangle 8">
            <a:hlinkClick r:id="" action="ppaction://noaction"/>
          </p:cNvPr>
          <p:cNvSpPr>
            <a:spLocks/>
          </p:cNvSpPr>
          <p:nvPr/>
        </p:nvSpPr>
        <p:spPr bwMode="auto">
          <a:xfrm rot="-5400000">
            <a:off x="-107157" y="2326482"/>
            <a:ext cx="595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LEGO</a:t>
            </a:r>
          </a:p>
        </p:txBody>
      </p:sp>
      <p:sp>
        <p:nvSpPr>
          <p:cNvPr id="221193" name="Rectangle 9">
            <a:hlinkClick r:id="" action="ppaction://noaction"/>
          </p:cNvPr>
          <p:cNvSpPr>
            <a:spLocks/>
          </p:cNvSpPr>
          <p:nvPr/>
        </p:nvSpPr>
        <p:spPr bwMode="auto">
          <a:xfrm rot="-5400000">
            <a:off x="-399257" y="1361282"/>
            <a:ext cx="11795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Plan/Manage</a:t>
            </a:r>
          </a:p>
        </p:txBody>
      </p:sp>
      <p:pic>
        <p:nvPicPr>
          <p:cNvPr id="22119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0"/>
            <a:ext cx="8228013" cy="635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2418074165"/>
      </p:ext>
    </p:extLst>
  </p:cSld>
  <p:clrMapOvr>
    <a:masterClrMapping/>
  </p:clrMapOvr>
  <p:transition xmlns:p14="http://schemas.microsoft.com/office/powerpoint/2010/main">
    <p:fade thruBlk="1"/>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234" name="Rectangle 2">
            <a:hlinkClick r:id="rId3" action="ppaction://hlinksldjump"/>
          </p:cNvPr>
          <p:cNvSpPr>
            <a:spLocks/>
          </p:cNvSpPr>
          <p:nvPr/>
        </p:nvSpPr>
        <p:spPr bwMode="auto">
          <a:xfrm rot="-5400000">
            <a:off x="-134938" y="5759451"/>
            <a:ext cx="6508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Agenda</a:t>
            </a:r>
          </a:p>
        </p:txBody>
      </p:sp>
      <p:sp>
        <p:nvSpPr>
          <p:cNvPr id="223235" name="Rectangle 3">
            <a:hlinkClick r:id="rId4" action="ppaction://hlinksldjump"/>
          </p:cNvPr>
          <p:cNvSpPr>
            <a:spLocks/>
          </p:cNvSpPr>
          <p:nvPr/>
        </p:nvSpPr>
        <p:spPr bwMode="auto">
          <a:xfrm rot="-5400000">
            <a:off x="-30957" y="51363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Intro</a:t>
            </a:r>
          </a:p>
        </p:txBody>
      </p:sp>
      <p:sp>
        <p:nvSpPr>
          <p:cNvPr id="223236" name="Rectangle 4">
            <a:hlinkClick r:id="rId5" action="ppaction://hlinksldjump"/>
          </p:cNvPr>
          <p:cNvSpPr>
            <a:spLocks/>
          </p:cNvSpPr>
          <p:nvPr/>
        </p:nvSpPr>
        <p:spPr bwMode="auto">
          <a:xfrm rot="-5400000">
            <a:off x="-109538" y="4540251"/>
            <a:ext cx="6000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Origins</a:t>
            </a:r>
          </a:p>
        </p:txBody>
      </p:sp>
      <p:sp>
        <p:nvSpPr>
          <p:cNvPr id="223237" name="Rectangle 5">
            <a:hlinkClick r:id="" action="ppaction://noaction"/>
          </p:cNvPr>
          <p:cNvSpPr>
            <a:spLocks/>
          </p:cNvSpPr>
          <p:nvPr/>
        </p:nvSpPr>
        <p:spPr bwMode="auto">
          <a:xfrm rot="-5400000">
            <a:off x="-43657" y="3929857"/>
            <a:ext cx="468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Core</a:t>
            </a:r>
          </a:p>
        </p:txBody>
      </p:sp>
      <p:sp>
        <p:nvSpPr>
          <p:cNvPr id="223238" name="Rectangle 6">
            <a:hlinkClick r:id="" action="ppaction://noaction"/>
          </p:cNvPr>
          <p:cNvSpPr>
            <a:spLocks/>
          </p:cNvSpPr>
          <p:nvPr/>
        </p:nvSpPr>
        <p:spPr bwMode="auto">
          <a:xfrm rot="-5400000">
            <a:off x="-30957" y="33964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Fun</a:t>
            </a:r>
          </a:p>
        </p:txBody>
      </p:sp>
      <p:sp>
        <p:nvSpPr>
          <p:cNvPr id="223239" name="Rectangle 7">
            <a:hlinkClick r:id="" action="ppaction://noaction"/>
          </p:cNvPr>
          <p:cNvSpPr>
            <a:spLocks/>
          </p:cNvSpPr>
          <p:nvPr/>
        </p:nvSpPr>
        <p:spPr bwMode="auto">
          <a:xfrm rot="-5400000">
            <a:off x="-5557" y="2897982"/>
            <a:ext cx="3921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Dev</a:t>
            </a:r>
          </a:p>
        </p:txBody>
      </p:sp>
      <p:sp>
        <p:nvSpPr>
          <p:cNvPr id="223240" name="Rectangle 8">
            <a:hlinkClick r:id="" action="ppaction://noaction"/>
          </p:cNvPr>
          <p:cNvSpPr>
            <a:spLocks/>
          </p:cNvSpPr>
          <p:nvPr/>
        </p:nvSpPr>
        <p:spPr bwMode="auto">
          <a:xfrm rot="-5400000">
            <a:off x="-107157" y="2326482"/>
            <a:ext cx="595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LEGO</a:t>
            </a:r>
          </a:p>
        </p:txBody>
      </p:sp>
      <p:sp>
        <p:nvSpPr>
          <p:cNvPr id="223241" name="Rectangle 9">
            <a:hlinkClick r:id="" action="ppaction://noaction"/>
          </p:cNvPr>
          <p:cNvSpPr>
            <a:spLocks/>
          </p:cNvSpPr>
          <p:nvPr/>
        </p:nvSpPr>
        <p:spPr bwMode="auto">
          <a:xfrm rot="-5400000">
            <a:off x="-399257" y="1361282"/>
            <a:ext cx="11795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Plan/Manage</a:t>
            </a:r>
          </a:p>
        </p:txBody>
      </p:sp>
      <p:pic>
        <p:nvPicPr>
          <p:cNvPr id="22324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0"/>
            <a:ext cx="8228013" cy="635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2897662142"/>
      </p:ext>
    </p:extLst>
  </p:cSld>
  <p:clrMapOvr>
    <a:masterClrMapping/>
  </p:clrMapOvr>
  <p:transition xmlns:p14="http://schemas.microsoft.com/office/powerpoint/2010/main">
    <p:fade thruBlk="1"/>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82" name="Rectangle 2">
            <a:hlinkClick r:id="rId3" action="ppaction://hlinksldjump"/>
          </p:cNvPr>
          <p:cNvSpPr>
            <a:spLocks/>
          </p:cNvSpPr>
          <p:nvPr/>
        </p:nvSpPr>
        <p:spPr bwMode="auto">
          <a:xfrm rot="-5400000">
            <a:off x="-134938" y="5759451"/>
            <a:ext cx="6508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Agenda</a:t>
            </a:r>
          </a:p>
        </p:txBody>
      </p:sp>
      <p:sp>
        <p:nvSpPr>
          <p:cNvPr id="225283" name="Rectangle 3">
            <a:hlinkClick r:id="rId4" action="ppaction://hlinksldjump"/>
          </p:cNvPr>
          <p:cNvSpPr>
            <a:spLocks/>
          </p:cNvSpPr>
          <p:nvPr/>
        </p:nvSpPr>
        <p:spPr bwMode="auto">
          <a:xfrm rot="-5400000">
            <a:off x="-30957" y="51363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Intro</a:t>
            </a:r>
          </a:p>
        </p:txBody>
      </p:sp>
      <p:sp>
        <p:nvSpPr>
          <p:cNvPr id="225284" name="Rectangle 4">
            <a:hlinkClick r:id="rId5" action="ppaction://hlinksldjump"/>
          </p:cNvPr>
          <p:cNvSpPr>
            <a:spLocks/>
          </p:cNvSpPr>
          <p:nvPr/>
        </p:nvSpPr>
        <p:spPr bwMode="auto">
          <a:xfrm rot="-5400000">
            <a:off x="-109538" y="4540251"/>
            <a:ext cx="6000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Origins</a:t>
            </a:r>
          </a:p>
        </p:txBody>
      </p:sp>
      <p:sp>
        <p:nvSpPr>
          <p:cNvPr id="225285" name="Rectangle 5">
            <a:hlinkClick r:id="" action="ppaction://noaction"/>
          </p:cNvPr>
          <p:cNvSpPr>
            <a:spLocks/>
          </p:cNvSpPr>
          <p:nvPr/>
        </p:nvSpPr>
        <p:spPr bwMode="auto">
          <a:xfrm rot="-5400000">
            <a:off x="-43657" y="3929857"/>
            <a:ext cx="468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Core</a:t>
            </a:r>
          </a:p>
        </p:txBody>
      </p:sp>
      <p:sp>
        <p:nvSpPr>
          <p:cNvPr id="225286" name="Rectangle 6">
            <a:hlinkClick r:id="" action="ppaction://noaction"/>
          </p:cNvPr>
          <p:cNvSpPr>
            <a:spLocks/>
          </p:cNvSpPr>
          <p:nvPr/>
        </p:nvSpPr>
        <p:spPr bwMode="auto">
          <a:xfrm rot="-5400000">
            <a:off x="-30957" y="33964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Fun</a:t>
            </a:r>
          </a:p>
        </p:txBody>
      </p:sp>
      <p:sp>
        <p:nvSpPr>
          <p:cNvPr id="225287" name="Rectangle 7">
            <a:hlinkClick r:id="" action="ppaction://noaction"/>
          </p:cNvPr>
          <p:cNvSpPr>
            <a:spLocks/>
          </p:cNvSpPr>
          <p:nvPr/>
        </p:nvSpPr>
        <p:spPr bwMode="auto">
          <a:xfrm rot="-5400000">
            <a:off x="-5557" y="2897982"/>
            <a:ext cx="3921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Dev</a:t>
            </a:r>
          </a:p>
        </p:txBody>
      </p:sp>
      <p:sp>
        <p:nvSpPr>
          <p:cNvPr id="225288" name="Rectangle 8">
            <a:hlinkClick r:id="" action="ppaction://noaction"/>
          </p:cNvPr>
          <p:cNvSpPr>
            <a:spLocks/>
          </p:cNvSpPr>
          <p:nvPr/>
        </p:nvSpPr>
        <p:spPr bwMode="auto">
          <a:xfrm rot="-5400000">
            <a:off x="-107157" y="2326482"/>
            <a:ext cx="595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LEGO</a:t>
            </a:r>
          </a:p>
        </p:txBody>
      </p:sp>
      <p:sp>
        <p:nvSpPr>
          <p:cNvPr id="225289" name="Rectangle 9">
            <a:hlinkClick r:id="" action="ppaction://noaction"/>
          </p:cNvPr>
          <p:cNvSpPr>
            <a:spLocks/>
          </p:cNvSpPr>
          <p:nvPr/>
        </p:nvSpPr>
        <p:spPr bwMode="auto">
          <a:xfrm rot="-5400000">
            <a:off x="-399257" y="1361282"/>
            <a:ext cx="11795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Plan/Manage</a:t>
            </a:r>
          </a:p>
        </p:txBody>
      </p:sp>
      <p:pic>
        <p:nvPicPr>
          <p:cNvPr id="22529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0"/>
            <a:ext cx="8228013" cy="635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95691085"/>
      </p:ext>
    </p:extLst>
  </p:cSld>
  <p:clrMapOvr>
    <a:masterClrMapping/>
  </p:clrMapOvr>
  <p:transition xmlns:p14="http://schemas.microsoft.com/office/powerpoint/2010/mai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R</a:t>
            </a:r>
            <a:r>
              <a:rPr lang="en-US" dirty="0" smtClean="0"/>
              <a:t>efactoring?</a:t>
            </a:r>
            <a:endParaRPr lang="en-US" dirty="0"/>
          </a:p>
        </p:txBody>
      </p:sp>
      <p:sp>
        <p:nvSpPr>
          <p:cNvPr id="3" name="Text Placeholder 2"/>
          <p:cNvSpPr>
            <a:spLocks noGrp="1"/>
          </p:cNvSpPr>
          <p:nvPr>
            <p:ph type="body" sz="quarter" idx="11"/>
          </p:nvPr>
        </p:nvSpPr>
        <p:spPr/>
        <p:txBody>
          <a:bodyPr/>
          <a:lstStyle/>
          <a:p>
            <a:r>
              <a:rPr lang="en-US" dirty="0"/>
              <a:t>Refactoring is the art of safely improving the design of existing code.</a:t>
            </a:r>
          </a:p>
          <a:p>
            <a:r>
              <a:rPr lang="en-US" dirty="0"/>
              <a:t>Refactoring does not include just any changes in a </a:t>
            </a:r>
            <a:r>
              <a:rPr lang="en-US" dirty="0" smtClean="0"/>
              <a:t>“external behavior”.</a:t>
            </a:r>
            <a:endParaRPr lang="en-US" dirty="0"/>
          </a:p>
          <a:p>
            <a:r>
              <a:rPr lang="en-US" dirty="0"/>
              <a:t>Refactoring is not rewriting from scratch.</a:t>
            </a:r>
          </a:p>
          <a:p>
            <a:r>
              <a:rPr lang="en-US" dirty="0"/>
              <a:t>Refactoring changes the balance point between up-front design and emergent design.</a:t>
            </a:r>
          </a:p>
        </p:txBody>
      </p:sp>
    </p:spTree>
    <p:extLst>
      <p:ext uri="{BB962C8B-B14F-4D97-AF65-F5344CB8AC3E}">
        <p14:creationId xmlns:p14="http://schemas.microsoft.com/office/powerpoint/2010/main" val="864299718"/>
      </p:ext>
    </p:extLst>
  </p:cSld>
  <p:clrMapOvr>
    <a:masterClrMapping/>
  </p:clrMapOvr>
  <p:transition xmlns:p14="http://schemas.microsoft.com/office/powerpoint/2010/mai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History</a:t>
            </a:r>
            <a:endParaRPr lang="en-US" dirty="0"/>
          </a:p>
        </p:txBody>
      </p:sp>
      <p:sp>
        <p:nvSpPr>
          <p:cNvPr id="3" name="Text Placeholder 2"/>
          <p:cNvSpPr>
            <a:spLocks noGrp="1"/>
          </p:cNvSpPr>
          <p:nvPr>
            <p:ph type="body" sz="quarter" idx="11"/>
          </p:nvPr>
        </p:nvSpPr>
        <p:spPr/>
        <p:txBody>
          <a:bodyPr/>
          <a:lstStyle/>
          <a:p>
            <a:r>
              <a:rPr lang="en-US" dirty="0" smtClean="0"/>
              <a:t>William </a:t>
            </a:r>
            <a:r>
              <a:rPr lang="en-US" dirty="0" err="1" smtClean="0"/>
              <a:t>Opdyke</a:t>
            </a:r>
            <a:r>
              <a:rPr lang="en-US" dirty="0" smtClean="0"/>
              <a:t> - 1992</a:t>
            </a:r>
          </a:p>
          <a:p>
            <a:pPr lvl="2"/>
            <a:r>
              <a:rPr lang="en-US" dirty="0"/>
              <a:t>Refactoring Object-Oriented Frameworks[1], was the first in-depth study of code refactoring as a software engineering </a:t>
            </a:r>
            <a:r>
              <a:rPr lang="en-US" dirty="0" smtClean="0"/>
              <a:t>technique</a:t>
            </a:r>
          </a:p>
          <a:p>
            <a:pPr lvl="2"/>
            <a:r>
              <a:rPr lang="en-US" dirty="0" smtClean="0"/>
              <a:t>Problem:- It is hard to change ‘existing’ OO programs.</a:t>
            </a:r>
          </a:p>
          <a:p>
            <a:pPr lvl="2"/>
            <a:r>
              <a:rPr lang="en-US" dirty="0" smtClean="0"/>
              <a:t>Solution:- Can we automate ‘code </a:t>
            </a:r>
            <a:r>
              <a:rPr lang="en-US" dirty="0" err="1" smtClean="0"/>
              <a:t>restructiring</a:t>
            </a:r>
            <a:r>
              <a:rPr lang="en-US" dirty="0" smtClean="0"/>
              <a:t>’?</a:t>
            </a:r>
            <a:endParaRPr lang="en-US" dirty="0"/>
          </a:p>
          <a:p>
            <a:r>
              <a:rPr lang="en-US" dirty="0" smtClean="0"/>
              <a:t>Martin Fowler</a:t>
            </a:r>
          </a:p>
          <a:p>
            <a:pPr lvl="1"/>
            <a:r>
              <a:rPr lang="en-US" dirty="0" smtClean="0"/>
              <a:t>The famous ‘Refactoring’ book.</a:t>
            </a:r>
          </a:p>
          <a:p>
            <a:pPr lvl="1"/>
            <a:r>
              <a:rPr lang="en-US" dirty="0" smtClean="0"/>
              <a:t>www.refactoring.com</a:t>
            </a:r>
          </a:p>
        </p:txBody>
      </p:sp>
    </p:spTree>
    <p:extLst>
      <p:ext uri="{BB962C8B-B14F-4D97-AF65-F5344CB8AC3E}">
        <p14:creationId xmlns:p14="http://schemas.microsoft.com/office/powerpoint/2010/main" val="413904649"/>
      </p:ext>
    </p:extLst>
  </p:cSld>
  <p:clrMapOvr>
    <a:masterClrMapping/>
  </p:clrMapOvr>
  <p:transition xmlns:p14="http://schemas.microsoft.com/office/powerpoint/2010/mai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1"/>
          </p:nvPr>
        </p:nvSpPr>
        <p:spPr/>
        <p:txBody>
          <a:bodyPr/>
          <a:lstStyle/>
          <a:p>
            <a:r>
              <a:rPr lang="en-US" dirty="0"/>
              <a:t>Warning signs about potential problems in code.</a:t>
            </a:r>
          </a:p>
          <a:p>
            <a:r>
              <a:rPr lang="en-US" dirty="0"/>
              <a:t>Sample smells</a:t>
            </a:r>
          </a:p>
          <a:p>
            <a:pPr lvl="1"/>
            <a:r>
              <a:rPr lang="en-US" dirty="0"/>
              <a:t>Comments</a:t>
            </a:r>
          </a:p>
          <a:p>
            <a:pPr lvl="1"/>
            <a:r>
              <a:rPr lang="en-US" dirty="0"/>
              <a:t>Long Method</a:t>
            </a:r>
          </a:p>
          <a:p>
            <a:pPr lvl="1"/>
            <a:r>
              <a:rPr lang="en-US" dirty="0"/>
              <a:t>Long parameter list</a:t>
            </a:r>
          </a:p>
          <a:p>
            <a:pPr lvl="1"/>
            <a:r>
              <a:rPr lang="en-US" dirty="0"/>
              <a:t>Large class</a:t>
            </a:r>
          </a:p>
        </p:txBody>
      </p:sp>
    </p:spTree>
    <p:extLst>
      <p:ext uri="{BB962C8B-B14F-4D97-AF65-F5344CB8AC3E}">
        <p14:creationId xmlns:p14="http://schemas.microsoft.com/office/powerpoint/2010/main" val="3440799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Cycle</a:t>
            </a:r>
            <a:endParaRPr lang="en-US" dirty="0"/>
          </a:p>
        </p:txBody>
      </p:sp>
      <p:sp>
        <p:nvSpPr>
          <p:cNvPr id="3" name="Text Placeholder 2"/>
          <p:cNvSpPr>
            <a:spLocks noGrp="1"/>
          </p:cNvSpPr>
          <p:nvPr>
            <p:ph type="body" sz="quarter" idx="11"/>
          </p:nvPr>
        </p:nvSpPr>
        <p:spPr/>
        <p:txBody>
          <a:bodyPr/>
          <a:lstStyle/>
          <a:p>
            <a:r>
              <a:rPr lang="en-US" dirty="0"/>
              <a:t>Start with a working program.</a:t>
            </a:r>
          </a:p>
          <a:p>
            <a:pPr marL="0" indent="0">
              <a:buNone/>
            </a:pPr>
            <a:r>
              <a:rPr lang="en-US" dirty="0" smtClean="0"/>
              <a:t>	While </a:t>
            </a:r>
            <a:r>
              <a:rPr lang="en-US" dirty="0"/>
              <a:t>smells remain:</a:t>
            </a:r>
          </a:p>
          <a:p>
            <a:pPr lvl="3"/>
            <a:r>
              <a:rPr lang="en-US" dirty="0"/>
              <a:t> Choose the worst smell.</a:t>
            </a:r>
          </a:p>
          <a:p>
            <a:pPr lvl="3"/>
            <a:r>
              <a:rPr lang="en-US" dirty="0"/>
              <a:t> Select a refactoring that will address the smell.</a:t>
            </a:r>
          </a:p>
          <a:p>
            <a:pPr lvl="3"/>
            <a:r>
              <a:rPr lang="en-US" dirty="0"/>
              <a:t> Apply the refactoring.</a:t>
            </a:r>
          </a:p>
        </p:txBody>
      </p:sp>
    </p:spTree>
    <p:extLst>
      <p:ext uri="{BB962C8B-B14F-4D97-AF65-F5344CB8AC3E}">
        <p14:creationId xmlns:p14="http://schemas.microsoft.com/office/powerpoint/2010/main" val="94729608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Refactoring Examples</a:t>
            </a:r>
            <a:endParaRPr lang="en-US" sz="2000" b="0" i="1" dirty="0">
              <a:solidFill>
                <a:schemeClr val="tx1"/>
              </a:solidFill>
            </a:endParaRPr>
          </a:p>
        </p:txBody>
      </p:sp>
      <p:sp>
        <p:nvSpPr>
          <p:cNvPr id="3" name="Slide Number Placeholder 2"/>
          <p:cNvSpPr>
            <a:spLocks noGrp="1"/>
          </p:cNvSpPr>
          <p:nvPr>
            <p:ph type="sldNum" sz="quarter" idx="10"/>
          </p:nvPr>
        </p:nvSpPr>
        <p:spPr/>
        <p:txBody>
          <a:bodyPr/>
          <a:lstStyle/>
          <a:p>
            <a:fld id="{DBF93456-1E22-C641-A4C5-062692281B3E}" type="slidenum">
              <a:rPr lang="en-US" smtClean="0"/>
              <a:pPr/>
              <a:t>17</a:t>
            </a:fld>
            <a:endParaRPr lang="en-US" sz="1000"/>
          </a:p>
        </p:txBody>
      </p:sp>
      <p:sp>
        <p:nvSpPr>
          <p:cNvPr id="18" name="TextBox 17"/>
          <p:cNvSpPr txBox="1"/>
          <p:nvPr/>
        </p:nvSpPr>
        <p:spPr>
          <a:xfrm>
            <a:off x="457200" y="1828800"/>
            <a:ext cx="8229600" cy="838200"/>
          </a:xfrm>
          <a:prstGeom prst="rect">
            <a:avLst/>
          </a:prstGeom>
          <a:noFill/>
        </p:spPr>
        <p:txBody>
          <a:bodyPr wrap="square" rtlCol="0" anchor="t" anchorCtr="0">
            <a:normAutofit/>
          </a:bodyPr>
          <a:lstStyle/>
          <a:p>
            <a:pPr marL="236538" indent="-236538"/>
            <a:r>
              <a:rPr lang="en-US" sz="2400" dirty="0" smtClean="0"/>
              <a:t>Sometimes you come across a method or variable that doesn’t describe:</a:t>
            </a:r>
          </a:p>
        </p:txBody>
      </p:sp>
      <p:sp>
        <p:nvSpPr>
          <p:cNvPr id="5"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r>
              <a:rPr lang="en-US" sz="2400" b="1" kern="0" dirty="0" smtClean="0">
                <a:latin typeface="+mn-lt"/>
                <a:cs typeface="+mn-cs"/>
              </a:rPr>
              <a:t>Rename</a:t>
            </a:r>
            <a:endParaRPr kumimoji="0" lang="en-US" sz="2400" b="1" i="0" u="none" strike="noStrike" kern="0" cap="none" spc="0" normalizeH="0" baseline="0" noProof="0" dirty="0">
              <a:ln>
                <a:noFill/>
              </a:ln>
              <a:solidFill>
                <a:srgbClr val="292929"/>
              </a:solidFill>
              <a:effectLst/>
              <a:uLnTx/>
              <a:uFillTx/>
              <a:latin typeface="+mn-lt"/>
              <a:ea typeface="Arial" pitchFamily="21" charset="0"/>
              <a:cs typeface="+mn-cs"/>
            </a:endParaRPr>
          </a:p>
        </p:txBody>
      </p:sp>
      <p:sp>
        <p:nvSpPr>
          <p:cNvPr id="6" name="TextBox 5"/>
          <p:cNvSpPr txBox="1"/>
          <p:nvPr/>
        </p:nvSpPr>
        <p:spPr>
          <a:xfrm>
            <a:off x="990600" y="2667000"/>
            <a:ext cx="7696200" cy="492443"/>
          </a:xfrm>
          <a:prstGeom prst="rect">
            <a:avLst/>
          </a:prstGeom>
          <a:solidFill>
            <a:schemeClr val="tx1"/>
          </a:solidFill>
          <a:ln w="38100" cmpd="sng">
            <a:solidFill>
              <a:srgbClr val="E55725"/>
            </a:solidFill>
          </a:ln>
        </p:spPr>
        <p:txBody>
          <a:bodyPr wrap="square" lIns="182880" tIns="91440" rIns="182880" bIns="91440" rtlCol="0">
            <a:spAutoFit/>
          </a:bodyPr>
          <a:lstStyle/>
          <a:p>
            <a:pPr>
              <a:buNone/>
            </a:pPr>
            <a:r>
              <a:rPr lang="en-US" dirty="0" smtClean="0">
                <a:solidFill>
                  <a:schemeClr val="bg1"/>
                </a:solidFill>
                <a:latin typeface="Courier"/>
              </a:rPr>
              <a:t>String </a:t>
            </a:r>
            <a:r>
              <a:rPr lang="en-US" dirty="0" err="1" smtClean="0">
                <a:solidFill>
                  <a:schemeClr val="bg1"/>
                </a:solidFill>
                <a:latin typeface="Courier"/>
              </a:rPr>
              <a:t>n</a:t>
            </a:r>
            <a:r>
              <a:rPr lang="en-US" dirty="0" smtClean="0">
                <a:solidFill>
                  <a:schemeClr val="bg1"/>
                </a:solidFill>
                <a:latin typeface="Courier"/>
              </a:rPr>
              <a:t> = </a:t>
            </a:r>
            <a:r>
              <a:rPr lang="en-US" dirty="0" err="1" smtClean="0">
                <a:solidFill>
                  <a:schemeClr val="bg1"/>
                </a:solidFill>
                <a:latin typeface="Courier"/>
              </a:rPr>
              <a:t>participant.n</a:t>
            </a:r>
            <a:r>
              <a:rPr lang="en-US" dirty="0" smtClean="0">
                <a:solidFill>
                  <a:schemeClr val="bg1"/>
                </a:solidFill>
                <a:latin typeface="Courier"/>
              </a:rPr>
              <a:t>()</a:t>
            </a:r>
          </a:p>
        </p:txBody>
      </p:sp>
      <p:sp>
        <p:nvSpPr>
          <p:cNvPr id="7" name="TextBox 6"/>
          <p:cNvSpPr txBox="1"/>
          <p:nvPr/>
        </p:nvSpPr>
        <p:spPr>
          <a:xfrm>
            <a:off x="457200" y="3124200"/>
            <a:ext cx="8229600" cy="914400"/>
          </a:xfrm>
          <a:prstGeom prst="rect">
            <a:avLst/>
          </a:prstGeom>
          <a:noFill/>
        </p:spPr>
        <p:txBody>
          <a:bodyPr wrap="square" rtlCol="0" anchor="t" anchorCtr="0">
            <a:normAutofit/>
          </a:bodyPr>
          <a:lstStyle/>
          <a:p>
            <a:pPr marL="236538" indent="-236538"/>
            <a:r>
              <a:rPr lang="en-US" sz="2400" dirty="0" smtClean="0"/>
              <a:t>The only way to understand it is to read more code</a:t>
            </a:r>
          </a:p>
          <a:p>
            <a:pPr marL="236538" indent="-236538"/>
            <a:r>
              <a:rPr lang="en-US" sz="2400" dirty="0" smtClean="0"/>
              <a:t>Rename to describe what it returns:</a:t>
            </a:r>
          </a:p>
          <a:p>
            <a:pPr>
              <a:buNone/>
            </a:pPr>
            <a:endParaRPr lang="en-US" sz="2400" dirty="0" smtClean="0"/>
          </a:p>
        </p:txBody>
      </p:sp>
      <p:sp>
        <p:nvSpPr>
          <p:cNvPr id="9" name="TextBox 8"/>
          <p:cNvSpPr txBox="1"/>
          <p:nvPr/>
        </p:nvSpPr>
        <p:spPr>
          <a:xfrm>
            <a:off x="990600" y="4038600"/>
            <a:ext cx="7696200" cy="492443"/>
          </a:xfrm>
          <a:prstGeom prst="rect">
            <a:avLst/>
          </a:prstGeom>
          <a:solidFill>
            <a:schemeClr val="tx1"/>
          </a:solidFill>
          <a:ln w="38100" cmpd="sng">
            <a:solidFill>
              <a:srgbClr val="F15A22"/>
            </a:solidFill>
          </a:ln>
        </p:spPr>
        <p:txBody>
          <a:bodyPr wrap="square" lIns="182880" tIns="91440" rIns="182880" bIns="91440" rtlCol="0">
            <a:spAutoFit/>
          </a:bodyPr>
          <a:lstStyle/>
          <a:p>
            <a:pPr>
              <a:buNone/>
            </a:pPr>
            <a:r>
              <a:rPr lang="en-US" dirty="0" smtClean="0">
                <a:solidFill>
                  <a:schemeClr val="bg1"/>
                </a:solidFill>
                <a:latin typeface="Courier"/>
              </a:rPr>
              <a:t>String name = </a:t>
            </a:r>
            <a:r>
              <a:rPr lang="en-US" dirty="0" err="1" smtClean="0">
                <a:solidFill>
                  <a:schemeClr val="bg1"/>
                </a:solidFill>
                <a:latin typeface="Courier"/>
              </a:rPr>
              <a:t>participant.name</a:t>
            </a:r>
            <a:r>
              <a:rPr lang="en-US" dirty="0" smtClean="0">
                <a:solidFill>
                  <a:schemeClr val="bg1"/>
                </a:solidFill>
                <a:latin typeface="Courier"/>
              </a:rPr>
              <a:t>()</a:t>
            </a:r>
          </a:p>
        </p:txBody>
      </p:sp>
    </p:spTree>
    <p:extLst>
      <p:ext uri="{BB962C8B-B14F-4D97-AF65-F5344CB8AC3E}">
        <p14:creationId xmlns:p14="http://schemas.microsoft.com/office/powerpoint/2010/main" val="21733738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example-Comments</a:t>
            </a:r>
            <a:endParaRPr lang="en-US" dirty="0"/>
          </a:p>
        </p:txBody>
      </p:sp>
      <p:sp>
        <p:nvSpPr>
          <p:cNvPr id="3" name="Text Placeholder 2"/>
          <p:cNvSpPr>
            <a:spLocks noGrp="1"/>
          </p:cNvSpPr>
          <p:nvPr>
            <p:ph type="body" sz="quarter" idx="11"/>
          </p:nvPr>
        </p:nvSpPr>
        <p:spPr/>
        <p:txBody>
          <a:bodyPr/>
          <a:lstStyle/>
          <a:p>
            <a:r>
              <a:rPr lang="en-US" dirty="0" smtClean="0"/>
              <a:t>Symptoms</a:t>
            </a:r>
            <a:endParaRPr lang="en-US" dirty="0"/>
          </a:p>
          <a:p>
            <a:pPr marL="0" indent="0">
              <a:buNone/>
            </a:pPr>
            <a:r>
              <a:rPr lang="en-US" dirty="0"/>
              <a:t>   • Comment </a:t>
            </a:r>
            <a:r>
              <a:rPr lang="en-US" dirty="0" smtClean="0"/>
              <a:t>symbols </a:t>
            </a:r>
            <a:r>
              <a:rPr lang="en-US" dirty="0"/>
              <a:t>(// or /*) appear in the code. </a:t>
            </a:r>
            <a:endParaRPr lang="en-US" dirty="0" smtClean="0"/>
          </a:p>
          <a:p>
            <a:pPr marL="0" indent="0">
              <a:buNone/>
            </a:pPr>
            <a:endParaRPr lang="en-US" dirty="0" smtClean="0"/>
          </a:p>
          <a:p>
            <a:pPr marL="0" indent="0">
              <a:buNone/>
            </a:pPr>
            <a:r>
              <a:rPr lang="en-US" dirty="0" smtClean="0"/>
              <a:t>Some </a:t>
            </a:r>
            <a:r>
              <a:rPr lang="en-US" dirty="0"/>
              <a:t>comments are </a:t>
            </a:r>
            <a:r>
              <a:rPr lang="en-US" dirty="0" smtClean="0"/>
              <a:t>helpful</a:t>
            </a:r>
            <a:r>
              <a:rPr lang="en-US" dirty="0"/>
              <a:t>:</a:t>
            </a:r>
          </a:p>
          <a:p>
            <a:pPr marL="0" indent="0">
              <a:buNone/>
            </a:pPr>
            <a:r>
              <a:rPr lang="en-US" dirty="0"/>
              <a:t>   •  Those that tell why something is done a particular way (or why it wasn't)</a:t>
            </a:r>
          </a:p>
          <a:p>
            <a:pPr marL="0" indent="0">
              <a:buNone/>
            </a:pPr>
            <a:endParaRPr lang="en-US" dirty="0"/>
          </a:p>
        </p:txBody>
      </p:sp>
    </p:spTree>
    <p:extLst>
      <p:ext uri="{BB962C8B-B14F-4D97-AF65-F5344CB8AC3E}">
        <p14:creationId xmlns:p14="http://schemas.microsoft.com/office/powerpoint/2010/main" val="1147643149"/>
      </p:ext>
    </p:extLst>
  </p:cSld>
  <p:clrMapOvr>
    <a:masterClrMapping/>
  </p:clrMapOvr>
  <p:transition xmlns:p14="http://schemas.microsoft.com/office/powerpoint/2010/mai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990600" y="2362200"/>
            <a:ext cx="7696200" cy="2339102"/>
          </a:xfrm>
          <a:prstGeom prst="rect">
            <a:avLst/>
          </a:prstGeom>
          <a:solidFill>
            <a:schemeClr val="tx1"/>
          </a:solidFill>
          <a:ln w="38100" cmpd="sng">
            <a:solidFill>
              <a:srgbClr val="F15A22"/>
            </a:solidFill>
          </a:ln>
        </p:spPr>
        <p:txBody>
          <a:bodyPr wrap="square" lIns="182880" tIns="91440" rIns="182880" bIns="91440" rtlCol="0">
            <a:spAutoFit/>
          </a:bodyPr>
          <a:lstStyle/>
          <a:p>
            <a:pPr>
              <a:buNone/>
            </a:pPr>
            <a:r>
              <a:rPr lang="en-US" dirty="0" smtClean="0">
                <a:solidFill>
                  <a:schemeClr val="bg1"/>
                </a:solidFill>
                <a:latin typeface="Courier"/>
              </a:rPr>
              <a:t>public void </a:t>
            </a:r>
            <a:r>
              <a:rPr lang="en-US" dirty="0" err="1" smtClean="0">
                <a:solidFill>
                  <a:schemeClr val="bg1"/>
                </a:solidFill>
                <a:latin typeface="Courier"/>
              </a:rPr>
              <a:t>printReceipt</a:t>
            </a:r>
            <a:r>
              <a:rPr lang="en-US" dirty="0" smtClean="0">
                <a:solidFill>
                  <a:schemeClr val="bg1"/>
                </a:solidFill>
                <a:latin typeface="Courier"/>
              </a:rPr>
              <a:t>() {</a:t>
            </a:r>
          </a:p>
          <a:p>
            <a:pPr>
              <a:buNone/>
            </a:pPr>
            <a:r>
              <a:rPr lang="en-US" dirty="0" smtClean="0">
                <a:solidFill>
                  <a:schemeClr val="bg1"/>
                </a:solidFill>
                <a:latin typeface="Courier"/>
              </a:rPr>
              <a:t>	// Header</a:t>
            </a:r>
          </a:p>
          <a:p>
            <a:pPr>
              <a:buNone/>
            </a:pPr>
            <a:r>
              <a:rPr lang="en-US" dirty="0" smtClean="0">
                <a:solidFill>
                  <a:schemeClr val="bg1"/>
                </a:solidFill>
                <a:latin typeface="Courier"/>
              </a:rPr>
              <a:t>	</a:t>
            </a:r>
            <a:r>
              <a:rPr lang="en-US" dirty="0" err="1" smtClean="0">
                <a:solidFill>
                  <a:schemeClr val="bg1"/>
                </a:solidFill>
                <a:latin typeface="Courier"/>
              </a:rPr>
              <a:t>print(“Receipt</a:t>
            </a:r>
            <a:r>
              <a:rPr lang="en-US" dirty="0" smtClean="0">
                <a:solidFill>
                  <a:schemeClr val="bg1"/>
                </a:solidFill>
                <a:latin typeface="Courier"/>
              </a:rPr>
              <a:t> Header”)</a:t>
            </a:r>
          </a:p>
          <a:p>
            <a:pPr>
              <a:buNone/>
            </a:pPr>
            <a:r>
              <a:rPr lang="en-US" dirty="0" smtClean="0">
                <a:solidFill>
                  <a:schemeClr val="bg1"/>
                </a:solidFill>
                <a:latin typeface="Courier"/>
              </a:rPr>
              <a:t>	// Content</a:t>
            </a:r>
          </a:p>
          <a:p>
            <a:pPr>
              <a:buNone/>
            </a:pPr>
            <a:r>
              <a:rPr lang="en-US" dirty="0" smtClean="0">
                <a:solidFill>
                  <a:schemeClr val="bg1"/>
                </a:solidFill>
                <a:latin typeface="Courier"/>
              </a:rPr>
              <a:t>	print(“…content…”)</a:t>
            </a:r>
          </a:p>
          <a:p>
            <a:pPr>
              <a:buNone/>
            </a:pPr>
            <a:r>
              <a:rPr lang="en-US" dirty="0" smtClean="0">
                <a:solidFill>
                  <a:schemeClr val="bg1"/>
                </a:solidFill>
                <a:latin typeface="Courier"/>
              </a:rPr>
              <a:t>}</a:t>
            </a:r>
          </a:p>
        </p:txBody>
      </p:sp>
      <p:sp>
        <p:nvSpPr>
          <p:cNvPr id="5" name="Title 16"/>
          <p:cNvSpPr txBox="1">
            <a:spLocks/>
          </p:cNvSpPr>
          <p:nvPr/>
        </p:nvSpPr>
        <p:spPr bwMode="auto">
          <a:xfrm>
            <a:off x="0" y="0"/>
            <a:ext cx="9144000" cy="838200"/>
          </a:xfrm>
          <a:prstGeom prst="rect">
            <a:avLst/>
          </a:prstGeo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a:lstStyle>
          <a:p>
            <a:r>
              <a:rPr lang="en-US" smtClean="0"/>
              <a:t>Refactoring Examples</a:t>
            </a:r>
            <a:endParaRPr lang="en-US" sz="2000" b="0" i="1" dirty="0">
              <a:solidFill>
                <a:schemeClr val="tx1"/>
              </a:solidFill>
            </a:endParaRPr>
          </a:p>
        </p:txBody>
      </p:sp>
      <p:sp>
        <p:nvSpPr>
          <p:cNvPr id="6"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19</a:t>
            </a:fld>
            <a:endParaRPr lang="en-US" sz="1000"/>
          </a:p>
        </p:txBody>
      </p:sp>
      <p:sp>
        <p:nvSpPr>
          <p:cNvPr id="7" name="TextBox 6"/>
          <p:cNvSpPr txBox="1"/>
          <p:nvPr/>
        </p:nvSpPr>
        <p:spPr>
          <a:xfrm>
            <a:off x="457200" y="1828800"/>
            <a:ext cx="8229600" cy="533400"/>
          </a:xfrm>
          <a:prstGeom prst="rect">
            <a:avLst/>
          </a:prstGeom>
          <a:noFill/>
        </p:spPr>
        <p:txBody>
          <a:bodyPr wrap="square" rtlCol="0" anchor="t" anchorCtr="0">
            <a:normAutofit/>
          </a:bodyPr>
          <a:lstStyle/>
          <a:p>
            <a:pPr marL="236538" indent="-236538"/>
            <a:r>
              <a:rPr lang="en-US" sz="2400" dirty="0" smtClean="0"/>
              <a:t>When a method does many things it can be difficult to read</a:t>
            </a:r>
          </a:p>
        </p:txBody>
      </p:sp>
      <p:sp>
        <p:nvSpPr>
          <p:cNvPr id="8"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r>
              <a:rPr lang="en-US" sz="2400" b="1" kern="0" dirty="0" smtClean="0">
                <a:latin typeface="+mn-lt"/>
                <a:cs typeface="+mn-cs"/>
              </a:rPr>
              <a:t>Extract Method</a:t>
            </a:r>
            <a:endParaRPr kumimoji="0" lang="en-US" sz="2400" b="1" i="0" u="none" strike="noStrike" kern="0" cap="none" spc="0" normalizeH="0" baseline="0" noProof="0" dirty="0">
              <a:ln>
                <a:noFill/>
              </a:ln>
              <a:solidFill>
                <a:srgbClr val="292929"/>
              </a:solidFill>
              <a:effectLst/>
              <a:uLnTx/>
              <a:uFillTx/>
              <a:latin typeface="+mn-lt"/>
              <a:ea typeface="Arial" pitchFamily="21" charset="0"/>
              <a:cs typeface="+mn-cs"/>
            </a:endParaRPr>
          </a:p>
        </p:txBody>
      </p:sp>
      <p:sp>
        <p:nvSpPr>
          <p:cNvPr id="9" name="TextBox 8"/>
          <p:cNvSpPr txBox="1"/>
          <p:nvPr/>
        </p:nvSpPr>
        <p:spPr>
          <a:xfrm>
            <a:off x="457200" y="4800600"/>
            <a:ext cx="8229600" cy="533400"/>
          </a:xfrm>
          <a:prstGeom prst="rect">
            <a:avLst/>
          </a:prstGeom>
          <a:noFill/>
        </p:spPr>
        <p:txBody>
          <a:bodyPr wrap="square" rtlCol="0" anchor="t" anchorCtr="0">
            <a:normAutofit/>
          </a:bodyPr>
          <a:lstStyle/>
          <a:p>
            <a:pPr marL="236538" indent="-236538"/>
            <a:r>
              <a:rPr lang="en-US" sz="2400" dirty="0" smtClean="0"/>
              <a:t>Comments and whitespace often exposes grouping</a:t>
            </a:r>
          </a:p>
        </p:txBody>
      </p:sp>
    </p:spTree>
    <p:extLst>
      <p:ext uri="{BB962C8B-B14F-4D97-AF65-F5344CB8AC3E}">
        <p14:creationId xmlns:p14="http://schemas.microsoft.com/office/powerpoint/2010/main" val="3319754809"/>
      </p:ext>
    </p:extLst>
  </p:cSld>
  <p:clrMapOvr>
    <a:masterClrMapping/>
  </p:clrMapOvr>
  <p:transition xmlns:p14="http://schemas.microsoft.com/office/powerpoint/2010/mai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0106" name="Rectangle 10"/>
          <p:cNvSpPr>
            <a:spLocks noGrp="1" noChangeArrowheads="1"/>
          </p:cNvSpPr>
          <p:nvPr>
            <p:ph type="title"/>
          </p:nvPr>
        </p:nvSpPr>
        <p:spPr>
          <a:ln/>
        </p:spPr>
        <p:txBody>
          <a:bodyPr lIns="88900" tIns="88900" rIns="88900" bIns="88900" anchor="ctr"/>
          <a:lstStyle/>
          <a:p>
            <a:r>
              <a:rPr lang="en-US"/>
              <a:t>Understanding Smells</a:t>
            </a:r>
          </a:p>
        </p:txBody>
      </p:sp>
    </p:spTree>
    <p:extLst>
      <p:ext uri="{BB962C8B-B14F-4D97-AF65-F5344CB8AC3E}">
        <p14:creationId xmlns:p14="http://schemas.microsoft.com/office/powerpoint/2010/main" val="40695571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990600" y="2362200"/>
            <a:ext cx="7696200" cy="3816430"/>
          </a:xfrm>
          <a:prstGeom prst="rect">
            <a:avLst/>
          </a:prstGeom>
          <a:solidFill>
            <a:schemeClr val="tx1"/>
          </a:solidFill>
          <a:ln w="38100" cmpd="sng">
            <a:solidFill>
              <a:srgbClr val="F15A22"/>
            </a:solidFill>
          </a:ln>
        </p:spPr>
        <p:txBody>
          <a:bodyPr wrap="square" lIns="182880" tIns="91440" rIns="182880" bIns="91440" rtlCol="0">
            <a:spAutoFit/>
          </a:bodyPr>
          <a:lstStyle/>
          <a:p>
            <a:pPr>
              <a:buNone/>
            </a:pPr>
            <a:r>
              <a:rPr lang="en-US" dirty="0" smtClean="0">
                <a:solidFill>
                  <a:schemeClr val="bg1"/>
                </a:solidFill>
                <a:latin typeface="Courier"/>
              </a:rPr>
              <a:t>public void </a:t>
            </a:r>
            <a:r>
              <a:rPr lang="en-US" dirty="0" err="1" smtClean="0">
                <a:solidFill>
                  <a:schemeClr val="bg1"/>
                </a:solidFill>
                <a:latin typeface="Courier"/>
              </a:rPr>
              <a:t>printReceipt</a:t>
            </a:r>
            <a:r>
              <a:rPr lang="en-US" dirty="0" smtClean="0">
                <a:solidFill>
                  <a:schemeClr val="bg1"/>
                </a:solidFill>
                <a:latin typeface="Courier"/>
              </a:rPr>
              <a:t>() {</a:t>
            </a:r>
          </a:p>
          <a:p>
            <a:pPr>
              <a:buNone/>
            </a:pPr>
            <a:r>
              <a:rPr lang="en-US" dirty="0" smtClean="0">
                <a:solidFill>
                  <a:schemeClr val="bg1"/>
                </a:solidFill>
                <a:latin typeface="Courier"/>
              </a:rPr>
              <a:t>	</a:t>
            </a:r>
            <a:r>
              <a:rPr lang="en-US" dirty="0" err="1" smtClean="0">
                <a:solidFill>
                  <a:schemeClr val="bg1"/>
                </a:solidFill>
                <a:latin typeface="Courier"/>
              </a:rPr>
              <a:t>printHeader</a:t>
            </a:r>
            <a:r>
              <a:rPr lang="en-US" dirty="0" smtClean="0">
                <a:solidFill>
                  <a:schemeClr val="bg1"/>
                </a:solidFill>
                <a:latin typeface="Courier"/>
              </a:rPr>
              <a:t>()</a:t>
            </a:r>
          </a:p>
          <a:p>
            <a:pPr>
              <a:buNone/>
            </a:pPr>
            <a:r>
              <a:rPr lang="en-US" dirty="0" smtClean="0">
                <a:solidFill>
                  <a:schemeClr val="bg1"/>
                </a:solidFill>
                <a:latin typeface="Courier"/>
              </a:rPr>
              <a:t>	</a:t>
            </a:r>
            <a:r>
              <a:rPr lang="en-US" dirty="0" err="1" smtClean="0">
                <a:solidFill>
                  <a:schemeClr val="bg1"/>
                </a:solidFill>
                <a:latin typeface="Courier"/>
              </a:rPr>
              <a:t>printContent</a:t>
            </a:r>
            <a:r>
              <a:rPr lang="en-US" dirty="0" smtClean="0">
                <a:solidFill>
                  <a:schemeClr val="bg1"/>
                </a:solidFill>
                <a:latin typeface="Courier"/>
              </a:rPr>
              <a:t>()</a:t>
            </a:r>
          </a:p>
          <a:p>
            <a:pPr>
              <a:buNone/>
            </a:pPr>
            <a:r>
              <a:rPr lang="en-US" dirty="0" smtClean="0">
                <a:solidFill>
                  <a:schemeClr val="bg1"/>
                </a:solidFill>
                <a:latin typeface="Courier"/>
              </a:rPr>
              <a:t>}</a:t>
            </a:r>
          </a:p>
          <a:p>
            <a:pPr>
              <a:buNone/>
            </a:pPr>
            <a:r>
              <a:rPr lang="en-US" dirty="0" smtClean="0">
                <a:solidFill>
                  <a:schemeClr val="bg1"/>
                </a:solidFill>
                <a:latin typeface="Courier"/>
              </a:rPr>
              <a:t>private void </a:t>
            </a:r>
            <a:r>
              <a:rPr lang="en-US" dirty="0" err="1" smtClean="0">
                <a:solidFill>
                  <a:schemeClr val="bg1"/>
                </a:solidFill>
                <a:latin typeface="Courier"/>
              </a:rPr>
              <a:t>printHeader</a:t>
            </a:r>
            <a:r>
              <a:rPr lang="en-US" dirty="0" smtClean="0">
                <a:solidFill>
                  <a:schemeClr val="bg1"/>
                </a:solidFill>
                <a:latin typeface="Courier"/>
              </a:rPr>
              <a:t>() {</a:t>
            </a:r>
          </a:p>
          <a:p>
            <a:pPr>
              <a:buNone/>
            </a:pPr>
            <a:r>
              <a:rPr lang="en-US" dirty="0" smtClean="0">
                <a:solidFill>
                  <a:schemeClr val="bg1"/>
                </a:solidFill>
                <a:latin typeface="Courier"/>
              </a:rPr>
              <a:t>	</a:t>
            </a:r>
            <a:r>
              <a:rPr lang="en-US" dirty="0" err="1" smtClean="0">
                <a:solidFill>
                  <a:schemeClr val="bg1"/>
                </a:solidFill>
                <a:latin typeface="Courier"/>
              </a:rPr>
              <a:t>print(“Receipt</a:t>
            </a:r>
            <a:r>
              <a:rPr lang="en-US" dirty="0" smtClean="0">
                <a:solidFill>
                  <a:schemeClr val="bg1"/>
                </a:solidFill>
                <a:latin typeface="Courier"/>
              </a:rPr>
              <a:t> Header”)</a:t>
            </a:r>
          </a:p>
          <a:p>
            <a:pPr>
              <a:buNone/>
            </a:pPr>
            <a:r>
              <a:rPr lang="en-US" dirty="0" smtClean="0">
                <a:solidFill>
                  <a:schemeClr val="bg1"/>
                </a:solidFill>
                <a:latin typeface="Courier"/>
              </a:rPr>
              <a:t>}</a:t>
            </a:r>
          </a:p>
          <a:p>
            <a:pPr>
              <a:buNone/>
            </a:pPr>
            <a:r>
              <a:rPr lang="en-US" dirty="0" smtClean="0">
                <a:solidFill>
                  <a:schemeClr val="bg1"/>
                </a:solidFill>
                <a:latin typeface="Courier"/>
              </a:rPr>
              <a:t>private void </a:t>
            </a:r>
            <a:r>
              <a:rPr lang="en-US" dirty="0" err="1" smtClean="0">
                <a:solidFill>
                  <a:schemeClr val="bg1"/>
                </a:solidFill>
                <a:latin typeface="Courier"/>
              </a:rPr>
              <a:t>printContent</a:t>
            </a:r>
            <a:r>
              <a:rPr lang="en-US" dirty="0" smtClean="0">
                <a:solidFill>
                  <a:schemeClr val="bg1"/>
                </a:solidFill>
                <a:latin typeface="Courier"/>
              </a:rPr>
              <a:t>() {</a:t>
            </a:r>
          </a:p>
          <a:p>
            <a:pPr>
              <a:buNone/>
            </a:pPr>
            <a:r>
              <a:rPr lang="en-US" dirty="0" smtClean="0">
                <a:solidFill>
                  <a:schemeClr val="bg1"/>
                </a:solidFill>
                <a:latin typeface="Courier"/>
              </a:rPr>
              <a:t>	print(“…content…”)</a:t>
            </a:r>
          </a:p>
          <a:p>
            <a:pPr>
              <a:buNone/>
            </a:pPr>
            <a:r>
              <a:rPr lang="en-US" dirty="0" smtClean="0">
                <a:solidFill>
                  <a:schemeClr val="bg1"/>
                </a:solidFill>
                <a:latin typeface="Courier"/>
              </a:rPr>
              <a:t>}</a:t>
            </a:r>
            <a:endParaRPr lang="en-US" dirty="0">
              <a:solidFill>
                <a:schemeClr val="bg1"/>
              </a:solidFill>
              <a:latin typeface="Courier"/>
            </a:endParaRPr>
          </a:p>
        </p:txBody>
      </p:sp>
      <p:sp>
        <p:nvSpPr>
          <p:cNvPr id="5" name="Title 16"/>
          <p:cNvSpPr txBox="1">
            <a:spLocks/>
          </p:cNvSpPr>
          <p:nvPr/>
        </p:nvSpPr>
        <p:spPr bwMode="auto">
          <a:xfrm>
            <a:off x="0" y="0"/>
            <a:ext cx="9144000" cy="838200"/>
          </a:xfrm>
          <a:prstGeom prst="rect">
            <a:avLst/>
          </a:prstGeo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a:lstStyle>
          <a:p>
            <a:r>
              <a:rPr lang="en-US" smtClean="0"/>
              <a:t>Refactoring Examples</a:t>
            </a:r>
            <a:endParaRPr lang="en-US" sz="2000" b="0" i="1" dirty="0">
              <a:solidFill>
                <a:schemeClr val="tx1"/>
              </a:solidFill>
            </a:endParaRPr>
          </a:p>
        </p:txBody>
      </p:sp>
      <p:sp>
        <p:nvSpPr>
          <p:cNvPr id="6"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20</a:t>
            </a:fld>
            <a:endParaRPr lang="en-US" sz="1000"/>
          </a:p>
        </p:txBody>
      </p:sp>
      <p:sp>
        <p:nvSpPr>
          <p:cNvPr id="7" name="TextBox 6"/>
          <p:cNvSpPr txBox="1"/>
          <p:nvPr/>
        </p:nvSpPr>
        <p:spPr>
          <a:xfrm>
            <a:off x="457200" y="1828800"/>
            <a:ext cx="8229600" cy="533400"/>
          </a:xfrm>
          <a:prstGeom prst="rect">
            <a:avLst/>
          </a:prstGeom>
          <a:noFill/>
        </p:spPr>
        <p:txBody>
          <a:bodyPr wrap="square" rtlCol="0" anchor="t" anchorCtr="0">
            <a:normAutofit/>
          </a:bodyPr>
          <a:lstStyle/>
          <a:p>
            <a:pPr marL="236538" indent="-236538"/>
            <a:r>
              <a:rPr lang="en-US" sz="2400" dirty="0" smtClean="0"/>
              <a:t>When a method does many things it can be difficult to read</a:t>
            </a:r>
          </a:p>
        </p:txBody>
      </p:sp>
      <p:sp>
        <p:nvSpPr>
          <p:cNvPr id="8"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r>
              <a:rPr lang="en-US" sz="2400" b="1" kern="0" dirty="0" smtClean="0">
                <a:latin typeface="+mn-lt"/>
                <a:cs typeface="+mn-cs"/>
              </a:rPr>
              <a:t>Extract Method</a:t>
            </a:r>
            <a:endParaRPr kumimoji="0" lang="en-US" sz="2400" b="1" i="0" u="none" strike="noStrike" kern="0" cap="none" spc="0" normalizeH="0" baseline="0" noProof="0" dirty="0">
              <a:ln>
                <a:noFill/>
              </a:ln>
              <a:solidFill>
                <a:srgbClr val="292929"/>
              </a:solidFill>
              <a:effectLst/>
              <a:uLnTx/>
              <a:uFillTx/>
              <a:latin typeface="+mn-lt"/>
              <a:ea typeface="Arial" pitchFamily="21" charset="0"/>
              <a:cs typeface="+mn-cs"/>
            </a:endParaRPr>
          </a:p>
        </p:txBody>
      </p:sp>
    </p:spTree>
    <p:extLst>
      <p:ext uri="{BB962C8B-B14F-4D97-AF65-F5344CB8AC3E}">
        <p14:creationId xmlns:p14="http://schemas.microsoft.com/office/powerpoint/2010/main" val="3829905840"/>
      </p:ext>
    </p:extLst>
  </p:cSld>
  <p:clrMapOvr>
    <a:masterClrMapping/>
  </p:clrMapOvr>
  <p:transition xmlns:p14="http://schemas.microsoft.com/office/powerpoint/2010/mai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Refactoring Examples</a:t>
            </a:r>
            <a:endParaRPr lang="en-US" sz="2000" b="0" i="1" dirty="0">
              <a:solidFill>
                <a:schemeClr val="tx1"/>
              </a:solidFill>
            </a:endParaRPr>
          </a:p>
        </p:txBody>
      </p:sp>
      <p:sp>
        <p:nvSpPr>
          <p:cNvPr id="3" name="Slide Number Placeholder 2"/>
          <p:cNvSpPr>
            <a:spLocks noGrp="1"/>
          </p:cNvSpPr>
          <p:nvPr>
            <p:ph type="sldNum" sz="quarter" idx="10"/>
          </p:nvPr>
        </p:nvSpPr>
        <p:spPr/>
        <p:txBody>
          <a:bodyPr/>
          <a:lstStyle/>
          <a:p>
            <a:fld id="{DBF93456-1E22-C641-A4C5-062692281B3E}" type="slidenum">
              <a:rPr lang="en-US" smtClean="0"/>
              <a:pPr/>
              <a:t>21</a:t>
            </a:fld>
            <a:endParaRPr lang="en-US" sz="1000"/>
          </a:p>
        </p:txBody>
      </p:sp>
      <p:sp>
        <p:nvSpPr>
          <p:cNvPr id="18" name="TextBox 17"/>
          <p:cNvSpPr txBox="1"/>
          <p:nvPr/>
        </p:nvSpPr>
        <p:spPr>
          <a:xfrm>
            <a:off x="457200" y="1828800"/>
            <a:ext cx="8229600" cy="533400"/>
          </a:xfrm>
          <a:prstGeom prst="rect">
            <a:avLst/>
          </a:prstGeom>
          <a:noFill/>
        </p:spPr>
        <p:txBody>
          <a:bodyPr wrap="square" rtlCol="0" anchor="t" anchorCtr="0">
            <a:normAutofit/>
          </a:bodyPr>
          <a:lstStyle/>
          <a:p>
            <a:pPr marL="236538" indent="-236538"/>
            <a:r>
              <a:rPr lang="en-US" sz="2400" dirty="0" smtClean="0"/>
              <a:t>Used to simplify logic that occurs in a loop</a:t>
            </a:r>
          </a:p>
        </p:txBody>
      </p:sp>
      <p:sp>
        <p:nvSpPr>
          <p:cNvPr id="5"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r>
              <a:rPr lang="en-US" sz="2400" b="1" kern="0" dirty="0" smtClean="0">
                <a:latin typeface="+mn-lt"/>
                <a:cs typeface="+mn-cs"/>
              </a:rPr>
              <a:t>Split Loop</a:t>
            </a:r>
            <a:endParaRPr kumimoji="0" lang="en-US" sz="2400" b="1" i="0" u="none" strike="noStrike" kern="0" cap="none" spc="0" normalizeH="0" baseline="0" noProof="0" dirty="0">
              <a:ln>
                <a:noFill/>
              </a:ln>
              <a:solidFill>
                <a:srgbClr val="292929"/>
              </a:solidFill>
              <a:effectLst/>
              <a:uLnTx/>
              <a:uFillTx/>
              <a:latin typeface="+mn-lt"/>
              <a:ea typeface="Arial" pitchFamily="21" charset="0"/>
              <a:cs typeface="+mn-cs"/>
            </a:endParaRPr>
          </a:p>
        </p:txBody>
      </p:sp>
      <p:sp>
        <p:nvSpPr>
          <p:cNvPr id="6" name="TextBox 5"/>
          <p:cNvSpPr txBox="1"/>
          <p:nvPr/>
        </p:nvSpPr>
        <p:spPr>
          <a:xfrm>
            <a:off x="990600" y="2362200"/>
            <a:ext cx="7696200" cy="2339102"/>
          </a:xfrm>
          <a:prstGeom prst="rect">
            <a:avLst/>
          </a:prstGeom>
          <a:solidFill>
            <a:schemeClr val="tx1"/>
          </a:solidFill>
          <a:ln w="38100">
            <a:solidFill>
              <a:srgbClr val="F15A22"/>
            </a:solidFill>
          </a:ln>
        </p:spPr>
        <p:txBody>
          <a:bodyPr wrap="square" lIns="182880" tIns="91440" rIns="182880" bIns="91440" rtlCol="0">
            <a:spAutoFit/>
          </a:bodyPr>
          <a:lstStyle/>
          <a:p>
            <a:pPr>
              <a:buNone/>
            </a:pPr>
            <a:r>
              <a:rPr lang="en-US" dirty="0" smtClean="0">
                <a:solidFill>
                  <a:schemeClr val="bg1"/>
                </a:solidFill>
                <a:latin typeface="Courier"/>
              </a:rPr>
              <a:t>public void </a:t>
            </a:r>
            <a:r>
              <a:rPr lang="en-US" dirty="0" err="1" smtClean="0">
                <a:solidFill>
                  <a:schemeClr val="bg1"/>
                </a:solidFill>
                <a:latin typeface="Courier"/>
              </a:rPr>
              <a:t>saveTotals(items</a:t>
            </a:r>
            <a:r>
              <a:rPr lang="en-US" dirty="0" smtClean="0">
                <a:solidFill>
                  <a:schemeClr val="bg1"/>
                </a:solidFill>
                <a:latin typeface="Courier"/>
              </a:rPr>
              <a:t>) {</a:t>
            </a:r>
          </a:p>
          <a:p>
            <a:pPr>
              <a:buNone/>
            </a:pPr>
            <a:r>
              <a:rPr lang="en-US" dirty="0" smtClean="0">
                <a:solidFill>
                  <a:schemeClr val="bg1"/>
                </a:solidFill>
                <a:latin typeface="Courier"/>
              </a:rPr>
              <a:t>	</a:t>
            </a:r>
            <a:r>
              <a:rPr lang="en-US" dirty="0" err="1" smtClean="0">
                <a:solidFill>
                  <a:schemeClr val="bg1"/>
                </a:solidFill>
                <a:latin typeface="Courier"/>
              </a:rPr>
              <a:t>for(item</a:t>
            </a:r>
            <a:r>
              <a:rPr lang="en-US" dirty="0" smtClean="0">
                <a:solidFill>
                  <a:schemeClr val="bg1"/>
                </a:solidFill>
                <a:latin typeface="Courier"/>
              </a:rPr>
              <a:t> in items) {</a:t>
            </a:r>
          </a:p>
          <a:p>
            <a:pPr>
              <a:buNone/>
            </a:pPr>
            <a:r>
              <a:rPr lang="en-US" dirty="0" smtClean="0">
                <a:solidFill>
                  <a:schemeClr val="bg1"/>
                </a:solidFill>
                <a:latin typeface="Courier"/>
              </a:rPr>
              <a:t>		</a:t>
            </a:r>
            <a:r>
              <a:rPr lang="en-US" dirty="0" err="1" smtClean="0">
                <a:solidFill>
                  <a:schemeClr val="bg1"/>
                </a:solidFill>
                <a:latin typeface="Courier"/>
              </a:rPr>
              <a:t>totalPoints</a:t>
            </a:r>
            <a:r>
              <a:rPr lang="en-US" dirty="0" smtClean="0">
                <a:solidFill>
                  <a:schemeClr val="bg1"/>
                </a:solidFill>
                <a:latin typeface="Courier"/>
              </a:rPr>
              <a:t> += </a:t>
            </a:r>
            <a:r>
              <a:rPr lang="en-US" dirty="0" err="1" smtClean="0">
                <a:solidFill>
                  <a:schemeClr val="bg1"/>
                </a:solidFill>
                <a:latin typeface="Courier"/>
              </a:rPr>
              <a:t>item.points</a:t>
            </a:r>
            <a:endParaRPr lang="en-US" dirty="0" smtClean="0">
              <a:solidFill>
                <a:schemeClr val="bg1"/>
              </a:solidFill>
              <a:latin typeface="Courier"/>
            </a:endParaRPr>
          </a:p>
          <a:p>
            <a:pPr>
              <a:buNone/>
            </a:pPr>
            <a:r>
              <a:rPr lang="en-US" dirty="0" smtClean="0">
                <a:solidFill>
                  <a:schemeClr val="bg1"/>
                </a:solidFill>
                <a:latin typeface="Courier"/>
              </a:rPr>
              <a:t>		</a:t>
            </a:r>
            <a:r>
              <a:rPr lang="en-US" dirty="0" err="1" smtClean="0">
                <a:solidFill>
                  <a:schemeClr val="bg1"/>
                </a:solidFill>
                <a:latin typeface="Courier"/>
              </a:rPr>
              <a:t>totalCost</a:t>
            </a:r>
            <a:r>
              <a:rPr lang="en-US" dirty="0" smtClean="0">
                <a:solidFill>
                  <a:schemeClr val="bg1"/>
                </a:solidFill>
                <a:latin typeface="Courier"/>
              </a:rPr>
              <a:t> += </a:t>
            </a:r>
            <a:r>
              <a:rPr lang="en-US" dirty="0" err="1" smtClean="0">
                <a:solidFill>
                  <a:schemeClr val="bg1"/>
                </a:solidFill>
                <a:latin typeface="Courier"/>
              </a:rPr>
              <a:t>item.price</a:t>
            </a:r>
            <a:endParaRPr lang="en-US" dirty="0" smtClean="0">
              <a:solidFill>
                <a:schemeClr val="bg1"/>
              </a:solidFill>
              <a:latin typeface="Courier"/>
            </a:endParaRPr>
          </a:p>
          <a:p>
            <a:pPr>
              <a:buNone/>
            </a:pPr>
            <a:r>
              <a:rPr lang="en-US" dirty="0" smtClean="0">
                <a:solidFill>
                  <a:schemeClr val="bg1"/>
                </a:solidFill>
                <a:latin typeface="Courier"/>
              </a:rPr>
              <a:t>	}</a:t>
            </a:r>
          </a:p>
          <a:p>
            <a:pPr>
              <a:buNone/>
            </a:pPr>
            <a:r>
              <a:rPr lang="en-US" dirty="0" smtClean="0">
                <a:solidFill>
                  <a:schemeClr val="bg1"/>
                </a:solidFill>
                <a:latin typeface="Courier"/>
              </a:rPr>
              <a:t>}</a:t>
            </a:r>
            <a:endParaRPr lang="en-US" dirty="0">
              <a:solidFill>
                <a:schemeClr val="bg1"/>
              </a:solidFill>
              <a:latin typeface="Courier"/>
            </a:endParaRPr>
          </a:p>
        </p:txBody>
      </p:sp>
    </p:spTree>
    <p:extLst>
      <p:ext uri="{BB962C8B-B14F-4D97-AF65-F5344CB8AC3E}">
        <p14:creationId xmlns:p14="http://schemas.microsoft.com/office/powerpoint/2010/main" val="24911371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Refactoring Examples</a:t>
            </a:r>
            <a:endParaRPr lang="en-US" sz="2000" b="0" i="1" dirty="0">
              <a:solidFill>
                <a:schemeClr val="tx1"/>
              </a:solidFill>
            </a:endParaRPr>
          </a:p>
        </p:txBody>
      </p:sp>
      <p:sp>
        <p:nvSpPr>
          <p:cNvPr id="3" name="Slide Number Placeholder 2"/>
          <p:cNvSpPr>
            <a:spLocks noGrp="1"/>
          </p:cNvSpPr>
          <p:nvPr>
            <p:ph type="sldNum" sz="quarter" idx="10"/>
          </p:nvPr>
        </p:nvSpPr>
        <p:spPr/>
        <p:txBody>
          <a:bodyPr/>
          <a:lstStyle/>
          <a:p>
            <a:fld id="{DBF93456-1E22-C641-A4C5-062692281B3E}" type="slidenum">
              <a:rPr lang="en-US" smtClean="0"/>
              <a:pPr/>
              <a:t>22</a:t>
            </a:fld>
            <a:endParaRPr lang="en-US" sz="1000"/>
          </a:p>
        </p:txBody>
      </p:sp>
      <p:sp>
        <p:nvSpPr>
          <p:cNvPr id="18" name="TextBox 17"/>
          <p:cNvSpPr txBox="1"/>
          <p:nvPr/>
        </p:nvSpPr>
        <p:spPr>
          <a:xfrm>
            <a:off x="457200" y="1828800"/>
            <a:ext cx="8229600" cy="533400"/>
          </a:xfrm>
          <a:prstGeom prst="rect">
            <a:avLst/>
          </a:prstGeom>
          <a:noFill/>
        </p:spPr>
        <p:txBody>
          <a:bodyPr wrap="square" rtlCol="0" anchor="t" anchorCtr="0">
            <a:normAutofit/>
          </a:bodyPr>
          <a:lstStyle/>
          <a:p>
            <a:pPr marL="236538" indent="-236538"/>
            <a:r>
              <a:rPr lang="en-US" sz="2400" dirty="0" smtClean="0"/>
              <a:t>Used to simplify logic that occurs in a loop</a:t>
            </a:r>
          </a:p>
        </p:txBody>
      </p:sp>
      <p:sp>
        <p:nvSpPr>
          <p:cNvPr id="5"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r>
              <a:rPr lang="en-US" sz="2400" b="1" kern="0" dirty="0" smtClean="0">
                <a:latin typeface="+mn-lt"/>
                <a:cs typeface="+mn-cs"/>
              </a:rPr>
              <a:t>Split Loop</a:t>
            </a:r>
            <a:endParaRPr kumimoji="0" lang="en-US" sz="2400" b="1" i="0" u="none" strike="noStrike" kern="0" cap="none" spc="0" normalizeH="0" baseline="0" noProof="0" dirty="0">
              <a:ln>
                <a:noFill/>
              </a:ln>
              <a:solidFill>
                <a:srgbClr val="292929"/>
              </a:solidFill>
              <a:effectLst/>
              <a:uLnTx/>
              <a:uFillTx/>
              <a:latin typeface="+mn-lt"/>
              <a:ea typeface="Arial" pitchFamily="21" charset="0"/>
              <a:cs typeface="+mn-cs"/>
            </a:endParaRPr>
          </a:p>
        </p:txBody>
      </p:sp>
      <p:sp>
        <p:nvSpPr>
          <p:cNvPr id="6" name="TextBox 5"/>
          <p:cNvSpPr txBox="1"/>
          <p:nvPr/>
        </p:nvSpPr>
        <p:spPr>
          <a:xfrm>
            <a:off x="990600" y="2362200"/>
            <a:ext cx="7696200" cy="3077766"/>
          </a:xfrm>
          <a:prstGeom prst="rect">
            <a:avLst/>
          </a:prstGeom>
          <a:solidFill>
            <a:schemeClr val="tx1"/>
          </a:solidFill>
          <a:ln w="38100" cmpd="sng">
            <a:solidFill>
              <a:srgbClr val="F15A22"/>
            </a:solidFill>
          </a:ln>
        </p:spPr>
        <p:txBody>
          <a:bodyPr wrap="square" lIns="182880" tIns="91440" rIns="182880" bIns="91440" rtlCol="0">
            <a:spAutoFit/>
          </a:bodyPr>
          <a:lstStyle/>
          <a:p>
            <a:pPr>
              <a:buNone/>
            </a:pPr>
            <a:r>
              <a:rPr lang="en-US" dirty="0" smtClean="0">
                <a:solidFill>
                  <a:schemeClr val="bg1"/>
                </a:solidFill>
                <a:latin typeface="Courier"/>
              </a:rPr>
              <a:t>public void </a:t>
            </a:r>
            <a:r>
              <a:rPr lang="en-US" dirty="0" err="1" smtClean="0">
                <a:solidFill>
                  <a:schemeClr val="bg1"/>
                </a:solidFill>
                <a:latin typeface="Courier"/>
              </a:rPr>
              <a:t>saveTotals(items</a:t>
            </a:r>
            <a:r>
              <a:rPr lang="en-US" dirty="0" smtClean="0">
                <a:solidFill>
                  <a:schemeClr val="bg1"/>
                </a:solidFill>
                <a:latin typeface="Courier"/>
              </a:rPr>
              <a:t>) {</a:t>
            </a:r>
          </a:p>
          <a:p>
            <a:pPr>
              <a:buNone/>
            </a:pPr>
            <a:r>
              <a:rPr lang="en-US" dirty="0" smtClean="0">
                <a:solidFill>
                  <a:schemeClr val="bg1"/>
                </a:solidFill>
                <a:latin typeface="Courier"/>
              </a:rPr>
              <a:t>	</a:t>
            </a:r>
            <a:r>
              <a:rPr lang="en-US" dirty="0" err="1" smtClean="0">
                <a:solidFill>
                  <a:schemeClr val="bg1"/>
                </a:solidFill>
                <a:latin typeface="Courier"/>
              </a:rPr>
              <a:t>for(item</a:t>
            </a:r>
            <a:r>
              <a:rPr lang="en-US" dirty="0" smtClean="0">
                <a:solidFill>
                  <a:schemeClr val="bg1"/>
                </a:solidFill>
                <a:latin typeface="Courier"/>
              </a:rPr>
              <a:t> in items) {</a:t>
            </a:r>
          </a:p>
          <a:p>
            <a:pPr>
              <a:buNone/>
            </a:pPr>
            <a:r>
              <a:rPr lang="en-US" dirty="0" smtClean="0">
                <a:solidFill>
                  <a:schemeClr val="bg1"/>
                </a:solidFill>
                <a:latin typeface="Courier"/>
              </a:rPr>
              <a:t>		</a:t>
            </a:r>
            <a:r>
              <a:rPr lang="en-US" dirty="0" err="1" smtClean="0">
                <a:solidFill>
                  <a:schemeClr val="bg1"/>
                </a:solidFill>
                <a:latin typeface="Courier"/>
              </a:rPr>
              <a:t>totalPoints</a:t>
            </a:r>
            <a:r>
              <a:rPr lang="en-US" dirty="0" smtClean="0">
                <a:solidFill>
                  <a:schemeClr val="bg1"/>
                </a:solidFill>
                <a:latin typeface="Courier"/>
              </a:rPr>
              <a:t> += </a:t>
            </a:r>
            <a:r>
              <a:rPr lang="en-US" dirty="0" err="1" smtClean="0">
                <a:solidFill>
                  <a:schemeClr val="bg1"/>
                </a:solidFill>
                <a:latin typeface="Courier"/>
              </a:rPr>
              <a:t>item.points</a:t>
            </a:r>
            <a:endParaRPr lang="en-US" dirty="0" smtClean="0">
              <a:solidFill>
                <a:schemeClr val="bg1"/>
              </a:solidFill>
              <a:latin typeface="Courier"/>
            </a:endParaRPr>
          </a:p>
          <a:p>
            <a:pPr>
              <a:buNone/>
            </a:pPr>
            <a:r>
              <a:rPr lang="en-US" dirty="0" smtClean="0">
                <a:solidFill>
                  <a:schemeClr val="bg1"/>
                </a:solidFill>
                <a:latin typeface="Courier"/>
              </a:rPr>
              <a:t>	}</a:t>
            </a:r>
          </a:p>
          <a:p>
            <a:pPr>
              <a:buNone/>
            </a:pPr>
            <a:r>
              <a:rPr lang="en-US" dirty="0" smtClean="0">
                <a:solidFill>
                  <a:schemeClr val="bg1"/>
                </a:solidFill>
                <a:latin typeface="Courier"/>
              </a:rPr>
              <a:t>	</a:t>
            </a:r>
            <a:r>
              <a:rPr lang="en-US" dirty="0" err="1" smtClean="0">
                <a:solidFill>
                  <a:schemeClr val="bg1"/>
                </a:solidFill>
                <a:latin typeface="Courier"/>
              </a:rPr>
              <a:t>for(item</a:t>
            </a:r>
            <a:r>
              <a:rPr lang="en-US" dirty="0" smtClean="0">
                <a:solidFill>
                  <a:schemeClr val="bg1"/>
                </a:solidFill>
                <a:latin typeface="Courier"/>
              </a:rPr>
              <a:t> in items) {</a:t>
            </a:r>
          </a:p>
          <a:p>
            <a:pPr>
              <a:buNone/>
            </a:pPr>
            <a:r>
              <a:rPr lang="en-US" dirty="0" smtClean="0">
                <a:solidFill>
                  <a:schemeClr val="bg1"/>
                </a:solidFill>
                <a:latin typeface="Courier"/>
              </a:rPr>
              <a:t>		</a:t>
            </a:r>
            <a:r>
              <a:rPr lang="en-US" dirty="0" err="1" smtClean="0">
                <a:solidFill>
                  <a:schemeClr val="bg1"/>
                </a:solidFill>
                <a:latin typeface="Courier"/>
              </a:rPr>
              <a:t>totalCost</a:t>
            </a:r>
            <a:r>
              <a:rPr lang="en-US" dirty="0" smtClean="0">
                <a:solidFill>
                  <a:schemeClr val="bg1"/>
                </a:solidFill>
                <a:latin typeface="Courier"/>
              </a:rPr>
              <a:t> += </a:t>
            </a:r>
            <a:r>
              <a:rPr lang="en-US" dirty="0" err="1" smtClean="0">
                <a:solidFill>
                  <a:schemeClr val="bg1"/>
                </a:solidFill>
                <a:latin typeface="Courier"/>
              </a:rPr>
              <a:t>item.price</a:t>
            </a:r>
            <a:endParaRPr lang="en-US" dirty="0" smtClean="0">
              <a:solidFill>
                <a:schemeClr val="bg1"/>
              </a:solidFill>
              <a:latin typeface="Courier"/>
            </a:endParaRPr>
          </a:p>
          <a:p>
            <a:pPr>
              <a:buNone/>
            </a:pPr>
            <a:r>
              <a:rPr lang="en-US" dirty="0" smtClean="0">
                <a:solidFill>
                  <a:schemeClr val="bg1"/>
                </a:solidFill>
                <a:latin typeface="Courier"/>
              </a:rPr>
              <a:t>	}</a:t>
            </a:r>
          </a:p>
          <a:p>
            <a:pPr>
              <a:buNone/>
            </a:pPr>
            <a:r>
              <a:rPr lang="en-US" dirty="0" smtClean="0">
                <a:solidFill>
                  <a:schemeClr val="bg1"/>
                </a:solidFill>
                <a:latin typeface="Courier"/>
              </a:rPr>
              <a:t>}</a:t>
            </a:r>
            <a:endParaRPr lang="en-US" dirty="0">
              <a:solidFill>
                <a:schemeClr val="bg1"/>
              </a:solidFill>
              <a:latin typeface="Courier"/>
            </a:endParaRPr>
          </a:p>
        </p:txBody>
      </p:sp>
      <p:sp>
        <p:nvSpPr>
          <p:cNvPr id="7" name="TextBox 6"/>
          <p:cNvSpPr txBox="1"/>
          <p:nvPr/>
        </p:nvSpPr>
        <p:spPr>
          <a:xfrm>
            <a:off x="457200" y="5486400"/>
            <a:ext cx="8229600" cy="533400"/>
          </a:xfrm>
          <a:prstGeom prst="rect">
            <a:avLst/>
          </a:prstGeom>
          <a:noFill/>
        </p:spPr>
        <p:txBody>
          <a:bodyPr wrap="square" rtlCol="0" anchor="t" anchorCtr="0">
            <a:normAutofit/>
          </a:bodyPr>
          <a:lstStyle/>
          <a:p>
            <a:pPr marL="236538" indent="-236538"/>
            <a:r>
              <a:rPr lang="en-US" sz="2400" dirty="0" smtClean="0"/>
              <a:t>Now you can extract method to describe what they do</a:t>
            </a:r>
          </a:p>
        </p:txBody>
      </p:sp>
    </p:spTree>
    <p:extLst>
      <p:ext uri="{BB962C8B-B14F-4D97-AF65-F5344CB8AC3E}">
        <p14:creationId xmlns:p14="http://schemas.microsoft.com/office/powerpoint/2010/main" val="37147949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Refactoring Examples</a:t>
            </a:r>
            <a:endParaRPr lang="en-US" sz="2000" b="0" i="1" dirty="0">
              <a:solidFill>
                <a:schemeClr val="tx1"/>
              </a:solidFill>
            </a:endParaRPr>
          </a:p>
        </p:txBody>
      </p:sp>
      <p:sp>
        <p:nvSpPr>
          <p:cNvPr id="3" name="Slide Number Placeholder 2"/>
          <p:cNvSpPr>
            <a:spLocks noGrp="1"/>
          </p:cNvSpPr>
          <p:nvPr>
            <p:ph type="sldNum" sz="quarter" idx="10"/>
          </p:nvPr>
        </p:nvSpPr>
        <p:spPr/>
        <p:txBody>
          <a:bodyPr/>
          <a:lstStyle/>
          <a:p>
            <a:fld id="{DBF93456-1E22-C641-A4C5-062692281B3E}" type="slidenum">
              <a:rPr lang="en-US" smtClean="0"/>
              <a:pPr/>
              <a:t>23</a:t>
            </a:fld>
            <a:endParaRPr lang="en-US" sz="1000"/>
          </a:p>
        </p:txBody>
      </p:sp>
      <p:sp>
        <p:nvSpPr>
          <p:cNvPr id="5"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r>
              <a:rPr lang="en-US" sz="2400" b="1" kern="0" dirty="0" smtClean="0">
                <a:latin typeface="+mn-lt"/>
                <a:cs typeface="+mn-cs"/>
              </a:rPr>
              <a:t>Split Loop</a:t>
            </a:r>
            <a:endParaRPr kumimoji="0" lang="en-US" sz="2400" b="1" i="0" u="none" strike="noStrike" kern="0" cap="none" spc="0" normalizeH="0" baseline="0" noProof="0" dirty="0">
              <a:ln>
                <a:noFill/>
              </a:ln>
              <a:solidFill>
                <a:srgbClr val="292929"/>
              </a:solidFill>
              <a:effectLst/>
              <a:uLnTx/>
              <a:uFillTx/>
              <a:latin typeface="+mn-lt"/>
              <a:ea typeface="Arial" pitchFamily="21" charset="0"/>
              <a:cs typeface="+mn-cs"/>
            </a:endParaRPr>
          </a:p>
        </p:txBody>
      </p:sp>
      <p:sp>
        <p:nvSpPr>
          <p:cNvPr id="6" name="TextBox 5"/>
          <p:cNvSpPr txBox="1"/>
          <p:nvPr/>
        </p:nvSpPr>
        <p:spPr>
          <a:xfrm>
            <a:off x="990600" y="1828800"/>
            <a:ext cx="7696200" cy="4555093"/>
          </a:xfrm>
          <a:prstGeom prst="rect">
            <a:avLst/>
          </a:prstGeom>
          <a:solidFill>
            <a:schemeClr val="tx1"/>
          </a:solidFill>
          <a:ln w="38100" cmpd="sng">
            <a:solidFill>
              <a:srgbClr val="F15A22"/>
            </a:solidFill>
          </a:ln>
        </p:spPr>
        <p:txBody>
          <a:bodyPr wrap="square" lIns="182880" tIns="91440" rIns="182880" bIns="91440" rtlCol="0">
            <a:spAutoFit/>
          </a:bodyPr>
          <a:lstStyle/>
          <a:p>
            <a:pPr>
              <a:buNone/>
            </a:pPr>
            <a:r>
              <a:rPr lang="en-US" dirty="0" smtClean="0">
                <a:solidFill>
                  <a:schemeClr val="bg1"/>
                </a:solidFill>
                <a:latin typeface="Courier"/>
              </a:rPr>
              <a:t>public void </a:t>
            </a:r>
            <a:r>
              <a:rPr lang="en-US" dirty="0" err="1" smtClean="0">
                <a:solidFill>
                  <a:schemeClr val="bg1"/>
                </a:solidFill>
                <a:latin typeface="Courier"/>
              </a:rPr>
              <a:t>saveTotals(items</a:t>
            </a:r>
            <a:r>
              <a:rPr lang="en-US" dirty="0" smtClean="0">
                <a:solidFill>
                  <a:schemeClr val="bg1"/>
                </a:solidFill>
                <a:latin typeface="Courier"/>
              </a:rPr>
              <a:t>) {</a:t>
            </a:r>
          </a:p>
          <a:p>
            <a:pPr>
              <a:buNone/>
            </a:pPr>
            <a:r>
              <a:rPr lang="en-US" dirty="0" smtClean="0">
                <a:solidFill>
                  <a:schemeClr val="bg1"/>
                </a:solidFill>
                <a:latin typeface="Courier"/>
              </a:rPr>
              <a:t>	</a:t>
            </a:r>
            <a:r>
              <a:rPr lang="en-US" dirty="0" err="1" smtClean="0">
                <a:solidFill>
                  <a:schemeClr val="bg1"/>
                </a:solidFill>
                <a:latin typeface="Courier"/>
              </a:rPr>
              <a:t>addPoints(items</a:t>
            </a:r>
            <a:r>
              <a:rPr lang="en-US" dirty="0" smtClean="0">
                <a:solidFill>
                  <a:schemeClr val="bg1"/>
                </a:solidFill>
                <a:latin typeface="Courier"/>
              </a:rPr>
              <a:t>)</a:t>
            </a:r>
          </a:p>
          <a:p>
            <a:pPr>
              <a:buNone/>
            </a:pPr>
            <a:r>
              <a:rPr lang="en-US" dirty="0" smtClean="0">
                <a:solidFill>
                  <a:schemeClr val="bg1"/>
                </a:solidFill>
                <a:latin typeface="Courier"/>
              </a:rPr>
              <a:t>	</a:t>
            </a:r>
            <a:r>
              <a:rPr lang="en-US" dirty="0" err="1" smtClean="0">
                <a:solidFill>
                  <a:schemeClr val="bg1"/>
                </a:solidFill>
                <a:latin typeface="Courier"/>
              </a:rPr>
              <a:t>addPrice(items</a:t>
            </a:r>
            <a:r>
              <a:rPr lang="en-US" dirty="0" smtClean="0">
                <a:solidFill>
                  <a:schemeClr val="bg1"/>
                </a:solidFill>
                <a:latin typeface="Courier"/>
              </a:rPr>
              <a:t>)</a:t>
            </a:r>
          </a:p>
          <a:p>
            <a:pPr>
              <a:buNone/>
            </a:pPr>
            <a:r>
              <a:rPr lang="en-US" dirty="0" smtClean="0">
                <a:solidFill>
                  <a:schemeClr val="bg1"/>
                </a:solidFill>
                <a:latin typeface="Courier"/>
              </a:rPr>
              <a:t>}</a:t>
            </a:r>
          </a:p>
          <a:p>
            <a:pPr>
              <a:buNone/>
            </a:pPr>
            <a:r>
              <a:rPr lang="en-US" dirty="0" smtClean="0">
                <a:solidFill>
                  <a:schemeClr val="bg1"/>
                </a:solidFill>
                <a:latin typeface="Courier"/>
              </a:rPr>
              <a:t>private void </a:t>
            </a:r>
            <a:r>
              <a:rPr lang="en-US" dirty="0" err="1" smtClean="0">
                <a:solidFill>
                  <a:schemeClr val="bg1"/>
                </a:solidFill>
                <a:latin typeface="Courier"/>
              </a:rPr>
              <a:t>addPoints(items</a:t>
            </a:r>
            <a:r>
              <a:rPr lang="en-US" dirty="0" smtClean="0">
                <a:solidFill>
                  <a:schemeClr val="bg1"/>
                </a:solidFill>
                <a:latin typeface="Courier"/>
              </a:rPr>
              <a:t>) {</a:t>
            </a:r>
          </a:p>
          <a:p>
            <a:pPr>
              <a:buNone/>
            </a:pPr>
            <a:r>
              <a:rPr lang="en-US" dirty="0" smtClean="0">
                <a:solidFill>
                  <a:schemeClr val="bg1"/>
                </a:solidFill>
                <a:latin typeface="Courier"/>
              </a:rPr>
              <a:t>	</a:t>
            </a:r>
            <a:r>
              <a:rPr lang="en-US" dirty="0" err="1" smtClean="0">
                <a:solidFill>
                  <a:schemeClr val="bg1"/>
                </a:solidFill>
                <a:latin typeface="Courier"/>
              </a:rPr>
              <a:t>for(item</a:t>
            </a:r>
            <a:r>
              <a:rPr lang="en-US" dirty="0" smtClean="0">
                <a:solidFill>
                  <a:schemeClr val="bg1"/>
                </a:solidFill>
                <a:latin typeface="Courier"/>
              </a:rPr>
              <a:t> in items)</a:t>
            </a:r>
          </a:p>
          <a:p>
            <a:pPr>
              <a:buNone/>
            </a:pPr>
            <a:r>
              <a:rPr lang="en-US" dirty="0" smtClean="0">
                <a:solidFill>
                  <a:schemeClr val="bg1"/>
                </a:solidFill>
                <a:latin typeface="Courier"/>
              </a:rPr>
              <a:t>		</a:t>
            </a:r>
            <a:r>
              <a:rPr lang="en-US" dirty="0" err="1" smtClean="0">
                <a:solidFill>
                  <a:schemeClr val="bg1"/>
                </a:solidFill>
                <a:latin typeface="Courier"/>
              </a:rPr>
              <a:t>totalPoints</a:t>
            </a:r>
            <a:r>
              <a:rPr lang="en-US" dirty="0" smtClean="0">
                <a:solidFill>
                  <a:schemeClr val="bg1"/>
                </a:solidFill>
                <a:latin typeface="Courier"/>
              </a:rPr>
              <a:t> += </a:t>
            </a:r>
            <a:r>
              <a:rPr lang="en-US" dirty="0" err="1" smtClean="0">
                <a:solidFill>
                  <a:schemeClr val="bg1"/>
                </a:solidFill>
                <a:latin typeface="Courier"/>
              </a:rPr>
              <a:t>item.points</a:t>
            </a:r>
            <a:endParaRPr lang="en-US" dirty="0" smtClean="0">
              <a:solidFill>
                <a:schemeClr val="bg1"/>
              </a:solidFill>
              <a:latin typeface="Courier"/>
            </a:endParaRPr>
          </a:p>
          <a:p>
            <a:pPr>
              <a:buNone/>
            </a:pPr>
            <a:r>
              <a:rPr lang="en-US" dirty="0" smtClean="0">
                <a:solidFill>
                  <a:schemeClr val="bg1"/>
                </a:solidFill>
                <a:latin typeface="Courier"/>
              </a:rPr>
              <a:t>}</a:t>
            </a:r>
          </a:p>
          <a:p>
            <a:pPr>
              <a:buNone/>
            </a:pPr>
            <a:r>
              <a:rPr lang="en-US" dirty="0" smtClean="0">
                <a:solidFill>
                  <a:schemeClr val="bg1"/>
                </a:solidFill>
                <a:latin typeface="Courier"/>
              </a:rPr>
              <a:t>private void </a:t>
            </a:r>
            <a:r>
              <a:rPr lang="en-US" dirty="0" err="1" smtClean="0">
                <a:solidFill>
                  <a:schemeClr val="bg1"/>
                </a:solidFill>
                <a:latin typeface="Courier"/>
              </a:rPr>
              <a:t>addPrice(items</a:t>
            </a:r>
            <a:r>
              <a:rPr lang="en-US" dirty="0" smtClean="0">
                <a:solidFill>
                  <a:schemeClr val="bg1"/>
                </a:solidFill>
                <a:latin typeface="Courier"/>
              </a:rPr>
              <a:t>) {</a:t>
            </a:r>
          </a:p>
          <a:p>
            <a:pPr>
              <a:buNone/>
            </a:pPr>
            <a:r>
              <a:rPr lang="en-US" dirty="0" smtClean="0">
                <a:solidFill>
                  <a:schemeClr val="bg1"/>
                </a:solidFill>
                <a:latin typeface="Courier"/>
              </a:rPr>
              <a:t>	</a:t>
            </a:r>
            <a:r>
              <a:rPr lang="en-US" dirty="0" err="1" smtClean="0">
                <a:solidFill>
                  <a:schemeClr val="bg1"/>
                </a:solidFill>
                <a:latin typeface="Courier"/>
              </a:rPr>
              <a:t>for(item</a:t>
            </a:r>
            <a:r>
              <a:rPr lang="en-US" dirty="0" smtClean="0">
                <a:solidFill>
                  <a:schemeClr val="bg1"/>
                </a:solidFill>
                <a:latin typeface="Courier"/>
              </a:rPr>
              <a:t> in items)</a:t>
            </a:r>
          </a:p>
          <a:p>
            <a:pPr>
              <a:buNone/>
            </a:pPr>
            <a:r>
              <a:rPr lang="en-US" dirty="0" smtClean="0">
                <a:solidFill>
                  <a:schemeClr val="bg1"/>
                </a:solidFill>
                <a:latin typeface="Courier"/>
              </a:rPr>
              <a:t>		</a:t>
            </a:r>
            <a:r>
              <a:rPr lang="en-US" dirty="0" err="1" smtClean="0">
                <a:solidFill>
                  <a:schemeClr val="bg1"/>
                </a:solidFill>
                <a:latin typeface="Courier"/>
              </a:rPr>
              <a:t>totalCost</a:t>
            </a:r>
            <a:r>
              <a:rPr lang="en-US" dirty="0" smtClean="0">
                <a:solidFill>
                  <a:schemeClr val="bg1"/>
                </a:solidFill>
                <a:latin typeface="Courier"/>
              </a:rPr>
              <a:t> += </a:t>
            </a:r>
            <a:r>
              <a:rPr lang="en-US" dirty="0" err="1" smtClean="0">
                <a:solidFill>
                  <a:schemeClr val="bg1"/>
                </a:solidFill>
                <a:latin typeface="Courier"/>
              </a:rPr>
              <a:t>item.price</a:t>
            </a:r>
            <a:endParaRPr lang="en-US" dirty="0" smtClean="0">
              <a:solidFill>
                <a:schemeClr val="bg1"/>
              </a:solidFill>
              <a:latin typeface="Courier"/>
            </a:endParaRPr>
          </a:p>
          <a:p>
            <a:pPr>
              <a:buNone/>
            </a:pPr>
            <a:r>
              <a:rPr lang="en-US" dirty="0" smtClean="0">
                <a:solidFill>
                  <a:schemeClr val="bg1"/>
                </a:solidFill>
                <a:latin typeface="Courier"/>
              </a:rPr>
              <a:t>}</a:t>
            </a:r>
            <a:endParaRPr lang="en-US" dirty="0">
              <a:solidFill>
                <a:schemeClr val="bg1"/>
              </a:solidFill>
              <a:latin typeface="Courier"/>
            </a:endParaRPr>
          </a:p>
        </p:txBody>
      </p:sp>
    </p:spTree>
    <p:extLst>
      <p:ext uri="{BB962C8B-B14F-4D97-AF65-F5344CB8AC3E}">
        <p14:creationId xmlns:p14="http://schemas.microsoft.com/office/powerpoint/2010/main" val="25466919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Example</a:t>
            </a:r>
            <a:endParaRPr lang="en-US" dirty="0"/>
          </a:p>
        </p:txBody>
      </p:sp>
      <p:sp>
        <p:nvSpPr>
          <p:cNvPr id="3" name="TextBox 2"/>
          <p:cNvSpPr txBox="1"/>
          <p:nvPr/>
        </p:nvSpPr>
        <p:spPr>
          <a:xfrm>
            <a:off x="457200" y="1828800"/>
            <a:ext cx="8229600" cy="533400"/>
          </a:xfrm>
          <a:prstGeom prst="rect">
            <a:avLst/>
          </a:prstGeom>
          <a:noFill/>
        </p:spPr>
        <p:txBody>
          <a:bodyPr wrap="square" rtlCol="0" anchor="t" anchorCtr="0">
            <a:normAutofit/>
          </a:bodyPr>
          <a:lstStyle/>
          <a:p>
            <a:pPr marL="236538" indent="-236538"/>
            <a:r>
              <a:rPr lang="en-US" sz="2400" dirty="0" smtClean="0"/>
              <a:t>Method more than 5 – 10 lines is bad.</a:t>
            </a:r>
          </a:p>
        </p:txBody>
      </p:sp>
      <p:sp>
        <p:nvSpPr>
          <p:cNvPr id="4" name="Text Placeholder 5"/>
          <p:cNvSpPr txBox="1">
            <a:spLocks/>
          </p:cNvSpPr>
          <p:nvPr/>
        </p:nvSpPr>
        <p:spPr bwMode="auto">
          <a:xfrm>
            <a:off x="457200" y="1306513"/>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r>
              <a:rPr lang="en-US" sz="2400" b="1" kern="0" noProof="0" dirty="0" smtClean="0"/>
              <a:t>Long Method</a:t>
            </a:r>
            <a:endParaRPr kumimoji="0" lang="en-US" sz="2400" b="1" i="0" u="none" strike="noStrike" kern="0" cap="none" spc="0" normalizeH="0" baseline="0" noProof="0" dirty="0">
              <a:ln>
                <a:noFill/>
              </a:ln>
              <a:solidFill>
                <a:srgbClr val="292929"/>
              </a:solidFill>
              <a:effectLst/>
              <a:uLnTx/>
              <a:uFillTx/>
              <a:latin typeface="+mn-lt"/>
              <a:ea typeface="Arial" pitchFamily="21" charset="0"/>
              <a:cs typeface="+mn-cs"/>
            </a:endParaRPr>
          </a:p>
        </p:txBody>
      </p:sp>
      <p:sp>
        <p:nvSpPr>
          <p:cNvPr id="5" name="TextBox 4"/>
          <p:cNvSpPr txBox="1"/>
          <p:nvPr/>
        </p:nvSpPr>
        <p:spPr>
          <a:xfrm>
            <a:off x="990600" y="2362200"/>
            <a:ext cx="7696200" cy="4339650"/>
          </a:xfrm>
          <a:prstGeom prst="rect">
            <a:avLst/>
          </a:prstGeom>
          <a:solidFill>
            <a:schemeClr val="tx1"/>
          </a:solidFill>
          <a:ln w="38100" cmpd="sng">
            <a:solidFill>
              <a:srgbClr val="F15A22"/>
            </a:solidFill>
          </a:ln>
        </p:spPr>
        <p:txBody>
          <a:bodyPr wrap="square" lIns="182880" tIns="91440" rIns="182880" bIns="91440" rtlCol="0">
            <a:spAutoFit/>
          </a:bodyPr>
          <a:lstStyle/>
          <a:p>
            <a:pPr>
              <a:buNone/>
            </a:pPr>
            <a:r>
              <a:rPr lang="en-US" sz="1000" dirty="0">
                <a:solidFill>
                  <a:schemeClr val="bg1"/>
                </a:solidFill>
                <a:latin typeface="Courier"/>
              </a:rPr>
              <a:t> public static void report(Writer out, List</a:t>
            </a:r>
          </a:p>
          <a:p>
            <a:pPr>
              <a:buNone/>
            </a:pPr>
            <a:r>
              <a:rPr lang="en-US" sz="1000" dirty="0">
                <a:solidFill>
                  <a:schemeClr val="bg1"/>
                </a:solidFill>
                <a:latin typeface="Courier"/>
              </a:rPr>
              <a:t>machines, Robot robot)</a:t>
            </a:r>
          </a:p>
          <a:p>
            <a:pPr>
              <a:buNone/>
            </a:pPr>
            <a:r>
              <a:rPr lang="en-US" sz="1000" dirty="0">
                <a:solidFill>
                  <a:schemeClr val="bg1"/>
                </a:solidFill>
                <a:latin typeface="Courier"/>
              </a:rPr>
              <a:t>             throws </a:t>
            </a:r>
            <a:r>
              <a:rPr lang="en-US" sz="1000" dirty="0" err="1">
                <a:solidFill>
                  <a:schemeClr val="bg1"/>
                </a:solidFill>
                <a:latin typeface="Courier"/>
              </a:rPr>
              <a:t>IOException</a:t>
            </a:r>
            <a:endParaRPr lang="en-US" sz="1000" dirty="0">
              <a:solidFill>
                <a:schemeClr val="bg1"/>
              </a:solidFill>
              <a:latin typeface="Courier"/>
            </a:endParaRPr>
          </a:p>
          <a:p>
            <a:pPr>
              <a:buNone/>
            </a:pPr>
            <a:r>
              <a:rPr lang="en-US" sz="1000" dirty="0">
                <a:solidFill>
                  <a:schemeClr val="bg1"/>
                </a:solidFill>
                <a:latin typeface="Courier"/>
              </a:rPr>
              <a:t>    {</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("FACTORY REPORT\n");</a:t>
            </a:r>
          </a:p>
          <a:p>
            <a:pPr>
              <a:buNone/>
            </a:pPr>
            <a:r>
              <a:rPr lang="en-US" sz="1000" dirty="0">
                <a:solidFill>
                  <a:schemeClr val="bg1"/>
                </a:solidFill>
                <a:latin typeface="Courier"/>
              </a:rPr>
              <a:t>        Iterator line = </a:t>
            </a:r>
            <a:r>
              <a:rPr lang="en-US" sz="1000" dirty="0" err="1">
                <a:solidFill>
                  <a:schemeClr val="bg1"/>
                </a:solidFill>
                <a:latin typeface="Courier"/>
              </a:rPr>
              <a:t>machines.iterator</a:t>
            </a:r>
            <a:r>
              <a:rPr lang="en-US" sz="1000" dirty="0">
                <a:solidFill>
                  <a:schemeClr val="bg1"/>
                </a:solidFill>
                <a:latin typeface="Courier"/>
              </a:rPr>
              <a:t>();</a:t>
            </a:r>
          </a:p>
          <a:p>
            <a:pPr>
              <a:buNone/>
            </a:pPr>
            <a:r>
              <a:rPr lang="en-US" sz="1000" dirty="0">
                <a:solidFill>
                  <a:schemeClr val="bg1"/>
                </a:solidFill>
                <a:latin typeface="Courier"/>
              </a:rPr>
              <a:t>        while (</a:t>
            </a:r>
            <a:r>
              <a:rPr lang="en-US" sz="1000" dirty="0" err="1">
                <a:solidFill>
                  <a:schemeClr val="bg1"/>
                </a:solidFill>
                <a:latin typeface="Courier"/>
              </a:rPr>
              <a:t>line.hasNext</a:t>
            </a:r>
            <a:r>
              <a:rPr lang="en-US" sz="1000" dirty="0">
                <a:solidFill>
                  <a:schemeClr val="bg1"/>
                </a:solidFill>
                <a:latin typeface="Courier"/>
              </a:rPr>
              <a:t>()) {</a:t>
            </a:r>
          </a:p>
          <a:p>
            <a:pPr>
              <a:buNone/>
            </a:pPr>
            <a:r>
              <a:rPr lang="en-US" sz="1000" dirty="0">
                <a:solidFill>
                  <a:schemeClr val="bg1"/>
                </a:solidFill>
                <a:latin typeface="Courier"/>
              </a:rPr>
              <a:t>             Machine </a:t>
            </a:r>
            <a:r>
              <a:rPr lang="en-US" sz="1000" dirty="0" err="1">
                <a:solidFill>
                  <a:schemeClr val="bg1"/>
                </a:solidFill>
                <a:latin typeface="Courier"/>
              </a:rPr>
              <a:t>machine</a:t>
            </a:r>
            <a:r>
              <a:rPr lang="en-US" sz="1000" dirty="0">
                <a:solidFill>
                  <a:schemeClr val="bg1"/>
                </a:solidFill>
                <a:latin typeface="Courier"/>
              </a:rPr>
              <a:t> = (Machine)</a:t>
            </a:r>
          </a:p>
          <a:p>
            <a:pPr>
              <a:buNone/>
            </a:pPr>
            <a:r>
              <a:rPr lang="en-US" sz="1000" dirty="0" err="1">
                <a:solidFill>
                  <a:schemeClr val="bg1"/>
                </a:solidFill>
                <a:latin typeface="Courier"/>
              </a:rPr>
              <a:t>line.next</a:t>
            </a:r>
            <a:r>
              <a:rPr lang="en-US" sz="1000" dirty="0">
                <a:solidFill>
                  <a:schemeClr val="bg1"/>
                </a:solidFill>
                <a:latin typeface="Courier"/>
              </a:rPr>
              <a:t>();</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("Machine " +</a:t>
            </a:r>
          </a:p>
          <a:p>
            <a:pPr>
              <a:buNone/>
            </a:pPr>
            <a:r>
              <a:rPr lang="en-US" sz="1000" dirty="0">
                <a:solidFill>
                  <a:schemeClr val="bg1"/>
                </a:solidFill>
                <a:latin typeface="Courier"/>
              </a:rPr>
              <a:t>machine.name());</a:t>
            </a:r>
          </a:p>
          <a:p>
            <a:pPr>
              <a:buNone/>
            </a:pPr>
            <a:r>
              <a:rPr lang="en-US" sz="1000" dirty="0">
                <a:solidFill>
                  <a:schemeClr val="bg1"/>
                </a:solidFill>
                <a:latin typeface="Courier"/>
              </a:rPr>
              <a:t>             if (</a:t>
            </a:r>
            <a:r>
              <a:rPr lang="en-US" sz="1000" dirty="0" err="1">
                <a:solidFill>
                  <a:schemeClr val="bg1"/>
                </a:solidFill>
                <a:latin typeface="Courier"/>
              </a:rPr>
              <a:t>machine.bin</a:t>
            </a:r>
            <a:r>
              <a:rPr lang="en-US" sz="1000" dirty="0">
                <a:solidFill>
                  <a:schemeClr val="bg1"/>
                </a:solidFill>
                <a:latin typeface="Courier"/>
              </a:rPr>
              <a:t>() != null)</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 bin=" +</a:t>
            </a:r>
          </a:p>
          <a:p>
            <a:pPr>
              <a:buNone/>
            </a:pPr>
            <a:r>
              <a:rPr lang="en-US" sz="1000" dirty="0" err="1">
                <a:solidFill>
                  <a:schemeClr val="bg1"/>
                </a:solidFill>
                <a:latin typeface="Courier"/>
              </a:rPr>
              <a:t>machine.bin</a:t>
            </a:r>
            <a:r>
              <a:rPr lang="en-US" sz="1000" dirty="0">
                <a:solidFill>
                  <a:schemeClr val="bg1"/>
                </a:solidFill>
                <a:latin typeface="Courier"/>
              </a:rPr>
              <a:t>());</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("\n");</a:t>
            </a:r>
          </a:p>
          <a:p>
            <a:pPr>
              <a:buNone/>
            </a:pPr>
            <a:r>
              <a:rPr lang="en-US" sz="1000" dirty="0">
                <a:solidFill>
                  <a:schemeClr val="bg1"/>
                </a:solidFill>
                <a:latin typeface="Courier"/>
              </a:rPr>
              <a:t>        }</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("\n");</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("Robot");</a:t>
            </a:r>
          </a:p>
          <a:p>
            <a:pPr>
              <a:buNone/>
            </a:pPr>
            <a:r>
              <a:rPr lang="en-US" sz="1000" dirty="0">
                <a:solidFill>
                  <a:schemeClr val="bg1"/>
                </a:solidFill>
                <a:latin typeface="Courier"/>
              </a:rPr>
              <a:t>        if (</a:t>
            </a:r>
            <a:r>
              <a:rPr lang="en-US" sz="1000" dirty="0" err="1">
                <a:solidFill>
                  <a:schemeClr val="bg1"/>
                </a:solidFill>
                <a:latin typeface="Courier"/>
              </a:rPr>
              <a:t>robot.location</a:t>
            </a:r>
            <a:r>
              <a:rPr lang="en-US" sz="1000" dirty="0">
                <a:solidFill>
                  <a:schemeClr val="bg1"/>
                </a:solidFill>
                <a:latin typeface="Courier"/>
              </a:rPr>
              <a:t>() != null)</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 location=" +</a:t>
            </a:r>
          </a:p>
          <a:p>
            <a:pPr>
              <a:buNone/>
            </a:pPr>
            <a:r>
              <a:rPr lang="en-US" sz="1000" dirty="0" err="1">
                <a:solidFill>
                  <a:schemeClr val="bg1"/>
                </a:solidFill>
                <a:latin typeface="Courier"/>
              </a:rPr>
              <a:t>robot.location</a:t>
            </a:r>
            <a:r>
              <a:rPr lang="en-US" sz="1000" dirty="0">
                <a:solidFill>
                  <a:schemeClr val="bg1"/>
                </a:solidFill>
                <a:latin typeface="Courier"/>
              </a:rPr>
              <a:t>().name());</a:t>
            </a:r>
          </a:p>
          <a:p>
            <a:pPr>
              <a:buNone/>
            </a:pPr>
            <a:r>
              <a:rPr lang="en-US" sz="1000" dirty="0">
                <a:solidFill>
                  <a:schemeClr val="bg1"/>
                </a:solidFill>
                <a:latin typeface="Courier"/>
              </a:rPr>
              <a:t>        if (</a:t>
            </a:r>
            <a:r>
              <a:rPr lang="en-US" sz="1000" dirty="0" err="1">
                <a:solidFill>
                  <a:schemeClr val="bg1"/>
                </a:solidFill>
                <a:latin typeface="Courier"/>
              </a:rPr>
              <a:t>robot.bin</a:t>
            </a:r>
            <a:r>
              <a:rPr lang="en-US" sz="1000" dirty="0">
                <a:solidFill>
                  <a:schemeClr val="bg1"/>
                </a:solidFill>
                <a:latin typeface="Courier"/>
              </a:rPr>
              <a:t>() != null)</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 bin=" + </a:t>
            </a:r>
            <a:r>
              <a:rPr lang="en-US" sz="1000" dirty="0" err="1">
                <a:solidFill>
                  <a:schemeClr val="bg1"/>
                </a:solidFill>
                <a:latin typeface="Courier"/>
              </a:rPr>
              <a:t>robot.bin</a:t>
            </a:r>
            <a:r>
              <a:rPr lang="en-US" sz="1000" dirty="0">
                <a:solidFill>
                  <a:schemeClr val="bg1"/>
                </a:solidFill>
                <a:latin typeface="Courier"/>
              </a:rPr>
              <a:t>());</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("\n");</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("========\n");</a:t>
            </a:r>
          </a:p>
          <a:p>
            <a:pPr>
              <a:buNone/>
            </a:pPr>
            <a:r>
              <a:rPr lang="en-US" sz="1000" dirty="0">
                <a:solidFill>
                  <a:schemeClr val="bg1"/>
                </a:solidFill>
                <a:latin typeface="Courier"/>
              </a:rPr>
              <a:t>    }</a:t>
            </a:r>
          </a:p>
          <a:p>
            <a:pPr>
              <a:buNone/>
            </a:pPr>
            <a:r>
              <a:rPr lang="en-US" sz="1000" dirty="0">
                <a:solidFill>
                  <a:schemeClr val="bg1"/>
                </a:solidFill>
                <a:latin typeface="Courier"/>
              </a:rPr>
              <a:t>}</a:t>
            </a:r>
          </a:p>
        </p:txBody>
      </p:sp>
    </p:spTree>
    <p:extLst>
      <p:ext uri="{BB962C8B-B14F-4D97-AF65-F5344CB8AC3E}">
        <p14:creationId xmlns:p14="http://schemas.microsoft.com/office/powerpoint/2010/main" val="35691486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Example</a:t>
            </a:r>
            <a:endParaRPr lang="en-US" dirty="0"/>
          </a:p>
        </p:txBody>
      </p:sp>
      <p:sp>
        <p:nvSpPr>
          <p:cNvPr id="3" name="TextBox 2"/>
          <p:cNvSpPr txBox="1"/>
          <p:nvPr/>
        </p:nvSpPr>
        <p:spPr>
          <a:xfrm>
            <a:off x="457200" y="1438048"/>
            <a:ext cx="8229600" cy="533400"/>
          </a:xfrm>
          <a:prstGeom prst="rect">
            <a:avLst/>
          </a:prstGeom>
          <a:noFill/>
        </p:spPr>
        <p:txBody>
          <a:bodyPr wrap="square" rtlCol="0" anchor="t" anchorCtr="0">
            <a:normAutofit/>
          </a:bodyPr>
          <a:lstStyle/>
          <a:p>
            <a:pPr marL="236538" indent="-236538"/>
            <a:r>
              <a:rPr lang="en-US" sz="2400" dirty="0" smtClean="0"/>
              <a:t>Create smaller methods with good names</a:t>
            </a:r>
          </a:p>
        </p:txBody>
      </p:sp>
      <p:sp>
        <p:nvSpPr>
          <p:cNvPr id="4" name="Text Placeholder 5"/>
          <p:cNvSpPr txBox="1">
            <a:spLocks/>
          </p:cNvSpPr>
          <p:nvPr/>
        </p:nvSpPr>
        <p:spPr bwMode="auto">
          <a:xfrm>
            <a:off x="457200" y="1025660"/>
            <a:ext cx="8229600" cy="446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eaLnBrk="0" hangingPunct="0">
              <a:buNone/>
            </a:pPr>
            <a:r>
              <a:rPr lang="en-US" sz="2400" b="1" kern="0" noProof="0" dirty="0" smtClean="0"/>
              <a:t>Long Method</a:t>
            </a:r>
            <a:endParaRPr kumimoji="0" lang="en-US" sz="2400" b="1" i="0" u="none" strike="noStrike" kern="0" cap="none" spc="0" normalizeH="0" baseline="0" noProof="0" dirty="0">
              <a:ln>
                <a:noFill/>
              </a:ln>
              <a:solidFill>
                <a:srgbClr val="292929"/>
              </a:solidFill>
              <a:effectLst/>
              <a:uLnTx/>
              <a:uFillTx/>
              <a:latin typeface="+mn-lt"/>
              <a:ea typeface="Arial" pitchFamily="21" charset="0"/>
              <a:cs typeface="+mn-cs"/>
            </a:endParaRPr>
          </a:p>
        </p:txBody>
      </p:sp>
      <p:sp>
        <p:nvSpPr>
          <p:cNvPr id="5" name="TextBox 4"/>
          <p:cNvSpPr txBox="1"/>
          <p:nvPr/>
        </p:nvSpPr>
        <p:spPr>
          <a:xfrm>
            <a:off x="709724" y="1995870"/>
            <a:ext cx="7696200" cy="6340197"/>
          </a:xfrm>
          <a:prstGeom prst="rect">
            <a:avLst/>
          </a:prstGeom>
          <a:solidFill>
            <a:schemeClr val="tx1"/>
          </a:solidFill>
          <a:ln w="38100" cmpd="sng">
            <a:solidFill>
              <a:srgbClr val="F15A22"/>
            </a:solidFill>
          </a:ln>
        </p:spPr>
        <p:txBody>
          <a:bodyPr wrap="square" lIns="182880" tIns="91440" rIns="182880" bIns="91440" rtlCol="0">
            <a:spAutoFit/>
          </a:bodyPr>
          <a:lstStyle/>
          <a:p>
            <a:pPr>
              <a:buNone/>
            </a:pPr>
            <a:r>
              <a:rPr lang="en-US" sz="1000" dirty="0">
                <a:solidFill>
                  <a:schemeClr val="bg1"/>
                </a:solidFill>
                <a:latin typeface="Courier"/>
              </a:rPr>
              <a:t> public static void report(Writer out, List</a:t>
            </a:r>
          </a:p>
          <a:p>
            <a:pPr>
              <a:buNone/>
            </a:pPr>
            <a:r>
              <a:rPr lang="en-US" sz="1000" dirty="0">
                <a:solidFill>
                  <a:schemeClr val="bg1"/>
                </a:solidFill>
                <a:latin typeface="Courier"/>
              </a:rPr>
              <a:t>machines, Robot robot)</a:t>
            </a:r>
          </a:p>
          <a:p>
            <a:pPr>
              <a:buNone/>
            </a:pPr>
            <a:r>
              <a:rPr lang="en-US" sz="1000" dirty="0">
                <a:solidFill>
                  <a:schemeClr val="bg1"/>
                </a:solidFill>
                <a:latin typeface="Courier"/>
              </a:rPr>
              <a:t>             throws </a:t>
            </a:r>
            <a:r>
              <a:rPr lang="en-US" sz="1000" dirty="0" err="1">
                <a:solidFill>
                  <a:schemeClr val="bg1"/>
                </a:solidFill>
                <a:latin typeface="Courier"/>
              </a:rPr>
              <a:t>IOException</a:t>
            </a:r>
            <a:endParaRPr lang="en-US" sz="1000" dirty="0">
              <a:solidFill>
                <a:schemeClr val="bg1"/>
              </a:solidFill>
              <a:latin typeface="Courier"/>
            </a:endParaRPr>
          </a:p>
          <a:p>
            <a:pPr>
              <a:buNone/>
            </a:pPr>
            <a:r>
              <a:rPr lang="en-US" sz="1000" dirty="0">
                <a:solidFill>
                  <a:schemeClr val="bg1"/>
                </a:solidFill>
                <a:latin typeface="Courier"/>
              </a:rPr>
              <a:t>    {</a:t>
            </a:r>
          </a:p>
          <a:p>
            <a:pPr>
              <a:buNone/>
            </a:pPr>
            <a:r>
              <a:rPr lang="en-US" sz="1000" dirty="0">
                <a:solidFill>
                  <a:schemeClr val="bg1"/>
                </a:solidFill>
                <a:latin typeface="Courier"/>
              </a:rPr>
              <a:t>       </a:t>
            </a:r>
            <a:r>
              <a:rPr lang="en-US" sz="1000" dirty="0" err="1" smtClean="0">
                <a:solidFill>
                  <a:schemeClr val="bg1"/>
                </a:solidFill>
                <a:latin typeface="Courier"/>
              </a:rPr>
              <a:t>printTitle</a:t>
            </a:r>
            <a:r>
              <a:rPr lang="en-US" sz="1000" dirty="0" smtClean="0">
                <a:solidFill>
                  <a:schemeClr val="bg1"/>
                </a:solidFill>
                <a:latin typeface="Courier"/>
              </a:rPr>
              <a:t>(out);</a:t>
            </a:r>
            <a:endParaRPr lang="en-US" sz="1000" dirty="0">
              <a:solidFill>
                <a:schemeClr val="bg1"/>
              </a:solidFill>
              <a:latin typeface="Courier"/>
            </a:endParaRPr>
          </a:p>
          <a:p>
            <a:pPr>
              <a:buNone/>
            </a:pPr>
            <a:r>
              <a:rPr lang="en-US" sz="1000" dirty="0" smtClean="0">
                <a:solidFill>
                  <a:schemeClr val="bg1"/>
                </a:solidFill>
                <a:latin typeface="Courier"/>
              </a:rPr>
              <a:t>       </a:t>
            </a:r>
            <a:r>
              <a:rPr lang="en-US" sz="1000" dirty="0" err="1" smtClean="0">
                <a:solidFill>
                  <a:schemeClr val="bg1"/>
                </a:solidFill>
                <a:latin typeface="Courier"/>
              </a:rPr>
              <a:t>printMachineDetails</a:t>
            </a:r>
            <a:r>
              <a:rPr lang="en-US" sz="1000" dirty="0" smtClean="0">
                <a:solidFill>
                  <a:schemeClr val="bg1"/>
                </a:solidFill>
                <a:latin typeface="Courier"/>
              </a:rPr>
              <a:t>(out, machines);</a:t>
            </a:r>
          </a:p>
          <a:p>
            <a:pPr>
              <a:buNone/>
            </a:pPr>
            <a:r>
              <a:rPr lang="en-US" sz="1000" dirty="0" smtClean="0">
                <a:solidFill>
                  <a:schemeClr val="bg1"/>
                </a:solidFill>
                <a:latin typeface="Courier"/>
              </a:rPr>
              <a:t>       </a:t>
            </a:r>
            <a:r>
              <a:rPr lang="en-US" sz="1000" dirty="0" err="1" smtClean="0">
                <a:solidFill>
                  <a:schemeClr val="bg1"/>
                </a:solidFill>
                <a:latin typeface="Courier"/>
              </a:rPr>
              <a:t>printRobot</a:t>
            </a:r>
            <a:r>
              <a:rPr lang="en-US" sz="1000" dirty="0" smtClean="0">
                <a:solidFill>
                  <a:schemeClr val="bg1"/>
                </a:solidFill>
                <a:latin typeface="Courier"/>
              </a:rPr>
              <a:t> (robot);</a:t>
            </a:r>
            <a:endParaRPr lang="en-US" sz="1000" dirty="0">
              <a:solidFill>
                <a:schemeClr val="bg1"/>
              </a:solidFill>
              <a:latin typeface="Courier"/>
            </a:endParaRPr>
          </a:p>
          <a:p>
            <a:pPr>
              <a:buNone/>
            </a:pPr>
            <a:r>
              <a:rPr lang="en-US" sz="1000" dirty="0" smtClean="0">
                <a:solidFill>
                  <a:schemeClr val="bg1"/>
                </a:solidFill>
                <a:latin typeface="Courier"/>
              </a:rPr>
              <a:t>}</a:t>
            </a:r>
          </a:p>
          <a:p>
            <a:pPr>
              <a:buNone/>
            </a:pPr>
            <a:endParaRPr lang="en-US" sz="1000" dirty="0">
              <a:solidFill>
                <a:schemeClr val="bg1"/>
              </a:solidFill>
              <a:latin typeface="Courier"/>
            </a:endParaRPr>
          </a:p>
          <a:p>
            <a:pPr>
              <a:buNone/>
            </a:pPr>
            <a:r>
              <a:rPr lang="en-US" sz="1000" dirty="0">
                <a:solidFill>
                  <a:schemeClr val="bg1"/>
                </a:solidFill>
                <a:latin typeface="Courier"/>
              </a:rPr>
              <a:t> </a:t>
            </a:r>
            <a:r>
              <a:rPr lang="en-US" sz="1000" dirty="0" smtClean="0">
                <a:solidFill>
                  <a:schemeClr val="bg1"/>
                </a:solidFill>
                <a:latin typeface="Courier"/>
              </a:rPr>
              <a:t>private static void </a:t>
            </a:r>
            <a:r>
              <a:rPr lang="en-US" sz="1000" dirty="0" err="1" smtClean="0">
                <a:solidFill>
                  <a:schemeClr val="bg1"/>
                </a:solidFill>
                <a:latin typeface="Courier"/>
              </a:rPr>
              <a:t>printTitle</a:t>
            </a:r>
            <a:r>
              <a:rPr lang="en-US" sz="1000" dirty="0" smtClean="0">
                <a:solidFill>
                  <a:schemeClr val="bg1"/>
                </a:solidFill>
                <a:latin typeface="Courier"/>
              </a:rPr>
              <a:t>() {</a:t>
            </a:r>
          </a:p>
          <a:p>
            <a:pPr>
              <a:buNone/>
            </a:pPr>
            <a:r>
              <a:rPr lang="en-US" sz="1000" dirty="0" smtClean="0">
                <a:solidFill>
                  <a:schemeClr val="bg1"/>
                </a:solidFill>
                <a:latin typeface="Courier"/>
              </a:rPr>
              <a:t>  </a:t>
            </a: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("FACTORY REPORT\n");</a:t>
            </a:r>
            <a:endParaRPr lang="en-US" sz="1000" dirty="0" smtClean="0">
              <a:solidFill>
                <a:schemeClr val="bg1"/>
              </a:solidFill>
              <a:latin typeface="Courier"/>
            </a:endParaRPr>
          </a:p>
          <a:p>
            <a:pPr>
              <a:buNone/>
            </a:pPr>
            <a:r>
              <a:rPr lang="en-US" sz="1000" dirty="0">
                <a:solidFill>
                  <a:schemeClr val="bg1"/>
                </a:solidFill>
                <a:latin typeface="Courier"/>
              </a:rPr>
              <a:t> </a:t>
            </a:r>
            <a:r>
              <a:rPr lang="en-US" sz="1000" dirty="0" smtClean="0">
                <a:solidFill>
                  <a:schemeClr val="bg1"/>
                </a:solidFill>
                <a:latin typeface="Courier"/>
              </a:rPr>
              <a:t> }</a:t>
            </a:r>
          </a:p>
          <a:p>
            <a:pPr>
              <a:buNone/>
            </a:pPr>
            <a:endParaRPr lang="en-US" sz="1000" dirty="0">
              <a:solidFill>
                <a:schemeClr val="bg1"/>
              </a:solidFill>
              <a:latin typeface="Courier"/>
            </a:endParaRPr>
          </a:p>
          <a:p>
            <a:pPr>
              <a:buNone/>
            </a:pPr>
            <a:r>
              <a:rPr lang="en-US" sz="1000" dirty="0" smtClean="0">
                <a:solidFill>
                  <a:schemeClr val="bg1"/>
                </a:solidFill>
                <a:latin typeface="Courier"/>
              </a:rPr>
              <a:t> </a:t>
            </a:r>
            <a:r>
              <a:rPr lang="en-US" sz="1000" dirty="0">
                <a:solidFill>
                  <a:schemeClr val="bg1"/>
                </a:solidFill>
                <a:latin typeface="Courier"/>
              </a:rPr>
              <a:t>private static void </a:t>
            </a:r>
            <a:r>
              <a:rPr lang="en-US" sz="1000" dirty="0" err="1" smtClean="0">
                <a:solidFill>
                  <a:schemeClr val="bg1"/>
                </a:solidFill>
                <a:latin typeface="Courier"/>
              </a:rPr>
              <a:t>printMachines</a:t>
            </a:r>
            <a:r>
              <a:rPr lang="en-US" sz="1000" dirty="0" smtClean="0">
                <a:solidFill>
                  <a:schemeClr val="bg1"/>
                </a:solidFill>
                <a:latin typeface="Courier"/>
              </a:rPr>
              <a:t>(List machines) </a:t>
            </a:r>
            <a:r>
              <a:rPr lang="en-US" sz="1000" dirty="0">
                <a:solidFill>
                  <a:schemeClr val="bg1"/>
                </a:solidFill>
                <a:latin typeface="Courier"/>
              </a:rPr>
              <a:t>{</a:t>
            </a:r>
          </a:p>
          <a:p>
            <a:pPr>
              <a:buNone/>
            </a:pPr>
            <a:r>
              <a:rPr lang="en-US" sz="1000" dirty="0">
                <a:solidFill>
                  <a:schemeClr val="bg1"/>
                </a:solidFill>
                <a:latin typeface="Courier"/>
              </a:rPr>
              <a:t>   Iterator line = </a:t>
            </a:r>
            <a:r>
              <a:rPr lang="en-US" sz="1000" dirty="0" err="1">
                <a:solidFill>
                  <a:schemeClr val="bg1"/>
                </a:solidFill>
                <a:latin typeface="Courier"/>
              </a:rPr>
              <a:t>machines.iterator</a:t>
            </a:r>
            <a:r>
              <a:rPr lang="en-US" sz="1000" dirty="0">
                <a:solidFill>
                  <a:schemeClr val="bg1"/>
                </a:solidFill>
                <a:latin typeface="Courier"/>
              </a:rPr>
              <a:t>();</a:t>
            </a:r>
          </a:p>
          <a:p>
            <a:pPr>
              <a:buNone/>
            </a:pPr>
            <a:r>
              <a:rPr lang="en-US" sz="1000" dirty="0">
                <a:solidFill>
                  <a:schemeClr val="bg1"/>
                </a:solidFill>
                <a:latin typeface="Courier"/>
              </a:rPr>
              <a:t>        while (</a:t>
            </a:r>
            <a:r>
              <a:rPr lang="en-US" sz="1000" dirty="0" err="1">
                <a:solidFill>
                  <a:schemeClr val="bg1"/>
                </a:solidFill>
                <a:latin typeface="Courier"/>
              </a:rPr>
              <a:t>line.hasNext</a:t>
            </a:r>
            <a:r>
              <a:rPr lang="en-US" sz="1000" dirty="0">
                <a:solidFill>
                  <a:schemeClr val="bg1"/>
                </a:solidFill>
                <a:latin typeface="Courier"/>
              </a:rPr>
              <a:t>()) {</a:t>
            </a:r>
          </a:p>
          <a:p>
            <a:pPr>
              <a:buNone/>
            </a:pPr>
            <a:r>
              <a:rPr lang="en-US" sz="1000" dirty="0">
                <a:solidFill>
                  <a:schemeClr val="bg1"/>
                </a:solidFill>
                <a:latin typeface="Courier"/>
              </a:rPr>
              <a:t>             Machine </a:t>
            </a:r>
            <a:r>
              <a:rPr lang="en-US" sz="1000" dirty="0" err="1">
                <a:solidFill>
                  <a:schemeClr val="bg1"/>
                </a:solidFill>
                <a:latin typeface="Courier"/>
              </a:rPr>
              <a:t>machine</a:t>
            </a:r>
            <a:r>
              <a:rPr lang="en-US" sz="1000" dirty="0">
                <a:solidFill>
                  <a:schemeClr val="bg1"/>
                </a:solidFill>
                <a:latin typeface="Courier"/>
              </a:rPr>
              <a:t> = (Machine)</a:t>
            </a:r>
          </a:p>
          <a:p>
            <a:pPr>
              <a:buNone/>
            </a:pPr>
            <a:r>
              <a:rPr lang="en-US" sz="1000" dirty="0" err="1">
                <a:solidFill>
                  <a:schemeClr val="bg1"/>
                </a:solidFill>
                <a:latin typeface="Courier"/>
              </a:rPr>
              <a:t>line.next</a:t>
            </a:r>
            <a:r>
              <a:rPr lang="en-US" sz="1000" dirty="0">
                <a:solidFill>
                  <a:schemeClr val="bg1"/>
                </a:solidFill>
                <a:latin typeface="Courier"/>
              </a:rPr>
              <a:t>();</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("Machine " +</a:t>
            </a:r>
          </a:p>
          <a:p>
            <a:pPr>
              <a:buNone/>
            </a:pPr>
            <a:r>
              <a:rPr lang="en-US" sz="1000" dirty="0">
                <a:solidFill>
                  <a:schemeClr val="bg1"/>
                </a:solidFill>
                <a:latin typeface="Courier"/>
              </a:rPr>
              <a:t>machine.name());</a:t>
            </a:r>
          </a:p>
          <a:p>
            <a:pPr>
              <a:buNone/>
            </a:pPr>
            <a:r>
              <a:rPr lang="en-US" sz="1000" dirty="0">
                <a:solidFill>
                  <a:schemeClr val="bg1"/>
                </a:solidFill>
                <a:latin typeface="Courier"/>
              </a:rPr>
              <a:t>             if (</a:t>
            </a:r>
            <a:r>
              <a:rPr lang="en-US" sz="1000" dirty="0" err="1">
                <a:solidFill>
                  <a:schemeClr val="bg1"/>
                </a:solidFill>
                <a:latin typeface="Courier"/>
              </a:rPr>
              <a:t>machine.bin</a:t>
            </a:r>
            <a:r>
              <a:rPr lang="en-US" sz="1000" dirty="0">
                <a:solidFill>
                  <a:schemeClr val="bg1"/>
                </a:solidFill>
                <a:latin typeface="Courier"/>
              </a:rPr>
              <a:t>() != null)</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 bin=" +</a:t>
            </a:r>
          </a:p>
          <a:p>
            <a:pPr>
              <a:buNone/>
            </a:pPr>
            <a:r>
              <a:rPr lang="en-US" sz="1000" dirty="0" err="1">
                <a:solidFill>
                  <a:schemeClr val="bg1"/>
                </a:solidFill>
                <a:latin typeface="Courier"/>
              </a:rPr>
              <a:t>machine.bin</a:t>
            </a:r>
            <a:r>
              <a:rPr lang="en-US" sz="1000" dirty="0">
                <a:solidFill>
                  <a:schemeClr val="bg1"/>
                </a:solidFill>
                <a:latin typeface="Courier"/>
              </a:rPr>
              <a:t>());</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("\n");</a:t>
            </a:r>
          </a:p>
          <a:p>
            <a:pPr>
              <a:buNone/>
            </a:pPr>
            <a:r>
              <a:rPr lang="en-US" sz="1000" dirty="0">
                <a:solidFill>
                  <a:schemeClr val="bg1"/>
                </a:solidFill>
                <a:latin typeface="Courier"/>
              </a:rPr>
              <a:t>        }</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("\n");</a:t>
            </a:r>
            <a:endParaRPr lang="en-US" sz="1000" dirty="0" smtClean="0">
              <a:solidFill>
                <a:schemeClr val="bg1"/>
              </a:solidFill>
              <a:latin typeface="Courier"/>
            </a:endParaRPr>
          </a:p>
          <a:p>
            <a:pPr>
              <a:buNone/>
            </a:pPr>
            <a:r>
              <a:rPr lang="en-US" sz="1000" dirty="0" smtClean="0">
                <a:solidFill>
                  <a:schemeClr val="bg1"/>
                </a:solidFill>
                <a:latin typeface="Courier"/>
              </a:rPr>
              <a:t> }</a:t>
            </a:r>
          </a:p>
          <a:p>
            <a:pPr>
              <a:buNone/>
            </a:pPr>
            <a:endParaRPr lang="en-US" sz="1000" dirty="0">
              <a:solidFill>
                <a:schemeClr val="bg1"/>
              </a:solidFill>
              <a:latin typeface="Courier"/>
            </a:endParaRPr>
          </a:p>
          <a:p>
            <a:pPr>
              <a:buNone/>
            </a:pPr>
            <a:r>
              <a:rPr lang="en-US" sz="1000" dirty="0">
                <a:solidFill>
                  <a:schemeClr val="bg1"/>
                </a:solidFill>
                <a:latin typeface="Courier"/>
              </a:rPr>
              <a:t>private static void </a:t>
            </a:r>
            <a:r>
              <a:rPr lang="en-US" sz="1000" dirty="0" err="1" smtClean="0">
                <a:solidFill>
                  <a:schemeClr val="bg1"/>
                </a:solidFill>
                <a:latin typeface="Courier"/>
              </a:rPr>
              <a:t>printRobot</a:t>
            </a:r>
            <a:r>
              <a:rPr lang="en-US" sz="1000" dirty="0" smtClean="0">
                <a:solidFill>
                  <a:schemeClr val="bg1"/>
                </a:solidFill>
                <a:latin typeface="Courier"/>
              </a:rPr>
              <a:t> (Robot robot) </a:t>
            </a:r>
            <a:r>
              <a:rPr lang="en-US" sz="1000" dirty="0">
                <a:solidFill>
                  <a:schemeClr val="bg1"/>
                </a:solidFill>
                <a:latin typeface="Courier"/>
              </a:rPr>
              <a:t>{</a:t>
            </a:r>
          </a:p>
          <a:p>
            <a:pPr>
              <a:buNone/>
            </a:pPr>
            <a:r>
              <a:rPr lang="en-US" sz="1000" dirty="0" smtClean="0">
                <a:solidFill>
                  <a:schemeClr val="bg1"/>
                </a:solidFill>
                <a:latin typeface="Courier"/>
              </a:rPr>
              <a:t>	</a:t>
            </a: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("Robot");</a:t>
            </a:r>
          </a:p>
          <a:p>
            <a:pPr>
              <a:buNone/>
            </a:pPr>
            <a:r>
              <a:rPr lang="en-US" sz="1000" dirty="0">
                <a:solidFill>
                  <a:schemeClr val="bg1"/>
                </a:solidFill>
                <a:latin typeface="Courier"/>
              </a:rPr>
              <a:t>        if (</a:t>
            </a:r>
            <a:r>
              <a:rPr lang="en-US" sz="1000" dirty="0" err="1">
                <a:solidFill>
                  <a:schemeClr val="bg1"/>
                </a:solidFill>
                <a:latin typeface="Courier"/>
              </a:rPr>
              <a:t>robot.location</a:t>
            </a:r>
            <a:r>
              <a:rPr lang="en-US" sz="1000" dirty="0">
                <a:solidFill>
                  <a:schemeClr val="bg1"/>
                </a:solidFill>
                <a:latin typeface="Courier"/>
              </a:rPr>
              <a:t>() != null)</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 location=" +</a:t>
            </a:r>
          </a:p>
          <a:p>
            <a:pPr>
              <a:buNone/>
            </a:pPr>
            <a:r>
              <a:rPr lang="en-US" sz="1000" dirty="0" err="1">
                <a:solidFill>
                  <a:schemeClr val="bg1"/>
                </a:solidFill>
                <a:latin typeface="Courier"/>
              </a:rPr>
              <a:t>robot.location</a:t>
            </a:r>
            <a:r>
              <a:rPr lang="en-US" sz="1000" dirty="0">
                <a:solidFill>
                  <a:schemeClr val="bg1"/>
                </a:solidFill>
                <a:latin typeface="Courier"/>
              </a:rPr>
              <a:t>().name());</a:t>
            </a:r>
          </a:p>
          <a:p>
            <a:pPr>
              <a:buNone/>
            </a:pPr>
            <a:r>
              <a:rPr lang="en-US" sz="1000" dirty="0">
                <a:solidFill>
                  <a:schemeClr val="bg1"/>
                </a:solidFill>
                <a:latin typeface="Courier"/>
              </a:rPr>
              <a:t>        if (</a:t>
            </a:r>
            <a:r>
              <a:rPr lang="en-US" sz="1000" dirty="0" err="1">
                <a:solidFill>
                  <a:schemeClr val="bg1"/>
                </a:solidFill>
                <a:latin typeface="Courier"/>
              </a:rPr>
              <a:t>robot.bin</a:t>
            </a:r>
            <a:r>
              <a:rPr lang="en-US" sz="1000" dirty="0">
                <a:solidFill>
                  <a:schemeClr val="bg1"/>
                </a:solidFill>
                <a:latin typeface="Courier"/>
              </a:rPr>
              <a:t>() != null)</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 bin=" + </a:t>
            </a:r>
            <a:r>
              <a:rPr lang="en-US" sz="1000" dirty="0" err="1">
                <a:solidFill>
                  <a:schemeClr val="bg1"/>
                </a:solidFill>
                <a:latin typeface="Courier"/>
              </a:rPr>
              <a:t>robot.bin</a:t>
            </a:r>
            <a:r>
              <a:rPr lang="en-US" sz="1000" dirty="0">
                <a:solidFill>
                  <a:schemeClr val="bg1"/>
                </a:solidFill>
                <a:latin typeface="Courier"/>
              </a:rPr>
              <a:t>());</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("\n");</a:t>
            </a:r>
          </a:p>
          <a:p>
            <a:pPr>
              <a:buNone/>
            </a:pPr>
            <a:r>
              <a:rPr lang="en-US" sz="1000" dirty="0">
                <a:solidFill>
                  <a:schemeClr val="bg1"/>
                </a:solidFill>
                <a:latin typeface="Courier"/>
              </a:rPr>
              <a:t>        </a:t>
            </a:r>
            <a:r>
              <a:rPr lang="en-US" sz="1000" dirty="0" err="1">
                <a:solidFill>
                  <a:schemeClr val="bg1"/>
                </a:solidFill>
                <a:latin typeface="Courier"/>
              </a:rPr>
              <a:t>out.write</a:t>
            </a:r>
            <a:r>
              <a:rPr lang="en-US" sz="1000" dirty="0">
                <a:solidFill>
                  <a:schemeClr val="bg1"/>
                </a:solidFill>
                <a:latin typeface="Courier"/>
              </a:rPr>
              <a:t>("========\n");</a:t>
            </a:r>
          </a:p>
          <a:p>
            <a:pPr>
              <a:buNone/>
            </a:pPr>
            <a:r>
              <a:rPr lang="en-US" sz="1000" dirty="0">
                <a:solidFill>
                  <a:schemeClr val="bg1"/>
                </a:solidFill>
                <a:latin typeface="Courier"/>
              </a:rPr>
              <a:t>    }</a:t>
            </a:r>
            <a:r>
              <a:rPr lang="en-US" sz="1000" dirty="0" smtClean="0">
                <a:solidFill>
                  <a:schemeClr val="bg1"/>
                </a:solidFill>
                <a:latin typeface="Courier"/>
              </a:rPr>
              <a:t>  </a:t>
            </a:r>
          </a:p>
          <a:p>
            <a:pPr>
              <a:buNone/>
            </a:pPr>
            <a:r>
              <a:rPr lang="en-US" sz="1000" dirty="0" smtClean="0">
                <a:solidFill>
                  <a:schemeClr val="bg1"/>
                </a:solidFill>
                <a:latin typeface="Courier"/>
              </a:rPr>
              <a:t>}</a:t>
            </a:r>
            <a:endParaRPr lang="en-US" sz="1000" dirty="0">
              <a:solidFill>
                <a:schemeClr val="bg1"/>
              </a:solidFill>
              <a:latin typeface="Courier"/>
            </a:endParaRPr>
          </a:p>
          <a:p>
            <a:pPr>
              <a:buNone/>
            </a:pPr>
            <a:endParaRPr lang="en-US" sz="1000" dirty="0">
              <a:solidFill>
                <a:schemeClr val="bg1"/>
              </a:solidFill>
              <a:latin typeface="Courier"/>
            </a:endParaRPr>
          </a:p>
        </p:txBody>
      </p:sp>
    </p:spTree>
    <p:extLst>
      <p:ext uri="{BB962C8B-B14F-4D97-AF65-F5344CB8AC3E}">
        <p14:creationId xmlns:p14="http://schemas.microsoft.com/office/powerpoint/2010/main" val="305328519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bg_"/>
          <p:cNvPicPr>
            <a:picLocks noChangeAspect="1" noChangeArrowheads="1"/>
          </p:cNvPicPr>
          <p:nvPr>
            <p:custDataLst>
              <p:tags r:id="rId2"/>
            </p:custDataLst>
          </p:nvPr>
        </p:nvPicPr>
        <p:blipFill>
          <a:blip r:embed="rId5"/>
          <a:srcRect/>
          <a:stretch>
            <a:fillRect/>
          </a:stretch>
        </p:blipFill>
        <p:spPr bwMode="auto">
          <a:xfrm>
            <a:off x="0" y="0"/>
            <a:ext cx="9144000" cy="6851650"/>
          </a:xfrm>
          <a:prstGeom prst="rect">
            <a:avLst/>
          </a:prstGeom>
          <a:noFill/>
        </p:spPr>
      </p:pic>
      <p:sp>
        <p:nvSpPr>
          <p:cNvPr id="8195" name="Rectangle 6"/>
          <p:cNvSpPr>
            <a:spLocks noChangeArrowheads="1"/>
          </p:cNvSpPr>
          <p:nvPr/>
        </p:nvSpPr>
        <p:spPr bwMode="auto">
          <a:xfrm>
            <a:off x="284163" y="5876925"/>
            <a:ext cx="1484312" cy="396875"/>
          </a:xfrm>
          <a:prstGeom prst="rect">
            <a:avLst/>
          </a:prstGeom>
          <a:noFill/>
          <a:ln w="9525">
            <a:noFill/>
            <a:miter lim="800000"/>
            <a:headEnd/>
            <a:tailEnd/>
          </a:ln>
        </p:spPr>
        <p:txBody>
          <a:bodyPr wrap="none">
            <a:prstTxWarp prst="textNoShape">
              <a:avLst/>
            </a:prstTxWarp>
            <a:spAutoFit/>
          </a:bodyPr>
          <a:lstStyle/>
          <a:p>
            <a:pPr>
              <a:spcBef>
                <a:spcPct val="0"/>
              </a:spcBef>
              <a:buFontTx/>
              <a:buNone/>
            </a:pPr>
            <a:r>
              <a:rPr lang="en-US" b="1">
                <a:solidFill>
                  <a:srgbClr val="5F5F5F"/>
                </a:solidFill>
              </a:rPr>
              <a:t>Thank You</a:t>
            </a:r>
          </a:p>
        </p:txBody>
      </p:sp>
      <p:sp>
        <p:nvSpPr>
          <p:cNvPr id="8196" name="Text Box 9"/>
          <p:cNvSpPr txBox="1">
            <a:spLocks noChangeArrowheads="1"/>
          </p:cNvSpPr>
          <p:nvPr/>
        </p:nvSpPr>
        <p:spPr bwMode="auto">
          <a:xfrm>
            <a:off x="323850" y="6245225"/>
            <a:ext cx="2170113" cy="396875"/>
          </a:xfrm>
          <a:prstGeom prst="rect">
            <a:avLst/>
          </a:prstGeom>
          <a:noFill/>
          <a:ln w="9525">
            <a:noFill/>
            <a:miter lim="800000"/>
            <a:headEnd/>
            <a:tailEnd/>
          </a:ln>
        </p:spPr>
        <p:txBody>
          <a:bodyPr wrap="none">
            <a:prstTxWarp prst="textNoShape">
              <a:avLst/>
            </a:prstTxWarp>
            <a:spAutoFit/>
          </a:bodyPr>
          <a:lstStyle/>
          <a:p>
            <a:pPr>
              <a:spcBef>
                <a:spcPct val="0"/>
              </a:spcBef>
              <a:buFontTx/>
              <a:buNone/>
            </a:pPr>
            <a:r>
              <a:rPr lang="en-US" sz="1000"/>
              <a:t>Copyright 2009 ThoughtWorks, Inc.</a:t>
            </a:r>
          </a:p>
          <a:p>
            <a:pPr>
              <a:spcBef>
                <a:spcPct val="0"/>
              </a:spcBef>
              <a:buFontTx/>
              <a:buNone/>
            </a:pPr>
            <a:r>
              <a:rPr lang="en-US" sz="1000"/>
              <a:t>www.thoughtworks.com</a:t>
            </a:r>
          </a:p>
        </p:txBody>
      </p:sp>
    </p:spTree>
    <p:custDataLst>
      <p:tags r:id="rId1"/>
    </p:custData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2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Tree>
    <p:extLst>
      <p:ext uri="{BB962C8B-B14F-4D97-AF65-F5344CB8AC3E}">
        <p14:creationId xmlns:p14="http://schemas.microsoft.com/office/powerpoint/2010/main" val="224932909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4202" name="Rectangle 10"/>
          <p:cNvSpPr>
            <a:spLocks noGrp="1" noChangeArrowheads="1"/>
          </p:cNvSpPr>
          <p:nvPr>
            <p:ph type="title"/>
          </p:nvPr>
        </p:nvSpPr>
        <p:spPr/>
        <p:txBody>
          <a:bodyPr/>
          <a:lstStyle/>
          <a:p>
            <a:r>
              <a:rPr lang="en-US" smtClean="0"/>
              <a:t>Examples of Code Smells</a:t>
            </a:r>
            <a:endParaRPr lang="en-US"/>
          </a:p>
        </p:txBody>
      </p:sp>
      <p:sp>
        <p:nvSpPr>
          <p:cNvPr id="264203" name="Rectangle 11"/>
          <p:cNvSpPr>
            <a:spLocks noGrp="1" noChangeArrowheads="1"/>
          </p:cNvSpPr>
          <p:nvPr>
            <p:ph idx="1"/>
          </p:nvPr>
        </p:nvSpPr>
        <p:spPr/>
        <p:txBody>
          <a:bodyPr/>
          <a:lstStyle/>
          <a:p>
            <a:r>
              <a:rPr lang="en-US" smtClean="0"/>
              <a:t>Long Methods</a:t>
            </a:r>
          </a:p>
          <a:p>
            <a:r>
              <a:rPr lang="en-US" smtClean="0"/>
              <a:t>Explaining Comments</a:t>
            </a:r>
          </a:p>
          <a:p>
            <a:r>
              <a:rPr lang="en-US" smtClean="0"/>
              <a:t>Magic Numbers</a:t>
            </a:r>
            <a:endParaRPr lang="en-US"/>
          </a:p>
        </p:txBody>
      </p:sp>
    </p:spTree>
    <p:extLst>
      <p:ext uri="{BB962C8B-B14F-4D97-AF65-F5344CB8AC3E}">
        <p14:creationId xmlns:p14="http://schemas.microsoft.com/office/powerpoint/2010/main" val="3282918646"/>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8" presetClass="entr" presetSubtype="0" fill="hold" grpId="0" nodeType="afterEffect">
                                  <p:stCondLst>
                                    <p:cond delay="0"/>
                                  </p:stCondLst>
                                  <p:childTnLst>
                                    <p:set>
                                      <p:cBhvr>
                                        <p:cTn id="6" dur="1" fill="hold">
                                          <p:stCondLst>
                                            <p:cond delay="499"/>
                                          </p:stCondLst>
                                        </p:cTn>
                                        <p:tgtEl>
                                          <p:spTgt spid="264203">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grpId="0" nodeType="afterEffect">
                                  <p:stCondLst>
                                    <p:cond delay="0"/>
                                  </p:stCondLst>
                                  <p:childTnLst>
                                    <p:set>
                                      <p:cBhvr>
                                        <p:cTn id="9" dur="1" fill="hold">
                                          <p:stCondLst>
                                            <p:cond delay="499"/>
                                          </p:stCondLst>
                                        </p:cTn>
                                        <p:tgtEl>
                                          <p:spTgt spid="264203">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68" presetClass="entr" presetSubtype="0" fill="hold" grpId="0" nodeType="afterEffect">
                                  <p:stCondLst>
                                    <p:cond delay="0"/>
                                  </p:stCondLst>
                                  <p:childTnLst>
                                    <p:set>
                                      <p:cBhvr>
                                        <p:cTn id="12" dur="1" fill="hold">
                                          <p:stCondLst>
                                            <p:cond delay="499"/>
                                          </p:stCondLst>
                                        </p:cTn>
                                        <p:tgtEl>
                                          <p:spTgt spid="264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3" grpId="0" build="p" bldLvl="5"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51" name="Rectangle 11"/>
          <p:cNvSpPr>
            <a:spLocks noGrp="1" noChangeArrowheads="1"/>
          </p:cNvSpPr>
          <p:nvPr>
            <p:ph type="title"/>
          </p:nvPr>
        </p:nvSpPr>
        <p:spPr>
          <a:ln/>
        </p:spPr>
        <p:txBody>
          <a:bodyPr/>
          <a:lstStyle/>
          <a:p>
            <a:r>
              <a:rPr lang="en-US"/>
              <a:t>Pairing and Smells</a:t>
            </a:r>
          </a:p>
        </p:txBody>
      </p:sp>
      <p:pic>
        <p:nvPicPr>
          <p:cNvPr id="26625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760413"/>
            <a:ext cx="6813550" cy="526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1092220746"/>
      </p:ext>
    </p:extLst>
  </p:cSld>
  <p:clrMapOvr>
    <a:masterClrMapping/>
  </p:clrMapOvr>
  <p:transition xmlns:p14="http://schemas.microsoft.com/office/powerpoint/2010/mai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828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5125"/>
            <a:ext cx="9144000" cy="650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68291" name="Rectangle 3">
            <a:hlinkClick r:id="rId4" action="ppaction://hlinksldjump"/>
          </p:cNvPr>
          <p:cNvSpPr>
            <a:spLocks/>
          </p:cNvSpPr>
          <p:nvPr/>
        </p:nvSpPr>
        <p:spPr bwMode="auto">
          <a:xfrm rot="-5400000">
            <a:off x="-134938" y="5759451"/>
            <a:ext cx="6508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Agenda</a:t>
            </a:r>
          </a:p>
        </p:txBody>
      </p:sp>
      <p:sp>
        <p:nvSpPr>
          <p:cNvPr id="268292" name="Rectangle 4">
            <a:hlinkClick r:id="rId5" action="ppaction://hlinksldjump"/>
          </p:cNvPr>
          <p:cNvSpPr>
            <a:spLocks/>
          </p:cNvSpPr>
          <p:nvPr/>
        </p:nvSpPr>
        <p:spPr bwMode="auto">
          <a:xfrm rot="-5400000">
            <a:off x="-30957" y="51363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Intro</a:t>
            </a:r>
          </a:p>
        </p:txBody>
      </p:sp>
      <p:sp>
        <p:nvSpPr>
          <p:cNvPr id="268293" name="Rectangle 5">
            <a:hlinkClick r:id="rId6" action="ppaction://hlinksldjump"/>
          </p:cNvPr>
          <p:cNvSpPr>
            <a:spLocks/>
          </p:cNvSpPr>
          <p:nvPr/>
        </p:nvSpPr>
        <p:spPr bwMode="auto">
          <a:xfrm rot="-5400000">
            <a:off x="-109538" y="4540251"/>
            <a:ext cx="6000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Origins</a:t>
            </a:r>
          </a:p>
        </p:txBody>
      </p:sp>
      <p:sp>
        <p:nvSpPr>
          <p:cNvPr id="268294" name="Rectangle 6">
            <a:hlinkClick r:id="" action="ppaction://noaction"/>
          </p:cNvPr>
          <p:cNvSpPr>
            <a:spLocks/>
          </p:cNvSpPr>
          <p:nvPr/>
        </p:nvSpPr>
        <p:spPr bwMode="auto">
          <a:xfrm rot="-5400000">
            <a:off x="-43657" y="3929857"/>
            <a:ext cx="468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Core</a:t>
            </a:r>
          </a:p>
        </p:txBody>
      </p:sp>
      <p:sp>
        <p:nvSpPr>
          <p:cNvPr id="268295" name="Rectangle 7">
            <a:hlinkClick r:id="" action="ppaction://noaction"/>
          </p:cNvPr>
          <p:cNvSpPr>
            <a:spLocks/>
          </p:cNvSpPr>
          <p:nvPr/>
        </p:nvSpPr>
        <p:spPr bwMode="auto">
          <a:xfrm rot="-5400000">
            <a:off x="-30957" y="33964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Fun</a:t>
            </a:r>
          </a:p>
        </p:txBody>
      </p:sp>
      <p:sp>
        <p:nvSpPr>
          <p:cNvPr id="268296" name="Rectangle 8">
            <a:hlinkClick r:id="" action="ppaction://noaction"/>
          </p:cNvPr>
          <p:cNvSpPr>
            <a:spLocks/>
          </p:cNvSpPr>
          <p:nvPr/>
        </p:nvSpPr>
        <p:spPr bwMode="auto">
          <a:xfrm rot="-5400000">
            <a:off x="-5557" y="2897982"/>
            <a:ext cx="3921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Dev</a:t>
            </a:r>
          </a:p>
        </p:txBody>
      </p:sp>
      <p:sp>
        <p:nvSpPr>
          <p:cNvPr id="268297" name="Rectangle 9">
            <a:hlinkClick r:id="" action="ppaction://noaction"/>
          </p:cNvPr>
          <p:cNvSpPr>
            <a:spLocks/>
          </p:cNvSpPr>
          <p:nvPr/>
        </p:nvSpPr>
        <p:spPr bwMode="auto">
          <a:xfrm rot="-5400000">
            <a:off x="-107157" y="2326482"/>
            <a:ext cx="595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LEGO</a:t>
            </a:r>
          </a:p>
        </p:txBody>
      </p:sp>
      <p:sp>
        <p:nvSpPr>
          <p:cNvPr id="268298" name="Rectangle 10">
            <a:hlinkClick r:id="" action="ppaction://noaction"/>
          </p:cNvPr>
          <p:cNvSpPr>
            <a:spLocks/>
          </p:cNvSpPr>
          <p:nvPr/>
        </p:nvSpPr>
        <p:spPr bwMode="auto">
          <a:xfrm rot="-5400000">
            <a:off x="-399257" y="1361282"/>
            <a:ext cx="11795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Plan/Manage</a:t>
            </a:r>
          </a:p>
        </p:txBody>
      </p:sp>
    </p:spTree>
    <p:extLst>
      <p:ext uri="{BB962C8B-B14F-4D97-AF65-F5344CB8AC3E}">
        <p14:creationId xmlns:p14="http://schemas.microsoft.com/office/powerpoint/2010/main" val="3444614982"/>
      </p:ext>
    </p:extLst>
  </p:cSld>
  <p:clrMapOvr>
    <a:masterClrMapping/>
  </p:clrMapOvr>
  <p:transition xmlns:p14="http://schemas.microsoft.com/office/powerpoint/2010/mai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74" name="Rectangle 10"/>
          <p:cNvSpPr>
            <a:spLocks noGrp="1" noChangeArrowheads="1"/>
          </p:cNvSpPr>
          <p:nvPr>
            <p:ph type="title"/>
          </p:nvPr>
        </p:nvSpPr>
        <p:spPr>
          <a:ln/>
        </p:spPr>
        <p:txBody>
          <a:bodyPr/>
          <a:lstStyle/>
          <a:p>
            <a:pPr algn="ctr"/>
            <a:r>
              <a:rPr lang="en-US" dirty="0"/>
              <a:t>Refactoring</a:t>
            </a:r>
          </a:p>
        </p:txBody>
      </p:sp>
      <p:sp>
        <p:nvSpPr>
          <p:cNvPr id="216066" name="Rectangle 2">
            <a:hlinkClick r:id="rId2" action="ppaction://hlinksldjump"/>
          </p:cNvPr>
          <p:cNvSpPr>
            <a:spLocks/>
          </p:cNvSpPr>
          <p:nvPr/>
        </p:nvSpPr>
        <p:spPr bwMode="auto">
          <a:xfrm rot="-5400000">
            <a:off x="-134938" y="5759451"/>
            <a:ext cx="6508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Agenda</a:t>
            </a:r>
          </a:p>
        </p:txBody>
      </p:sp>
      <p:sp>
        <p:nvSpPr>
          <p:cNvPr id="216067" name="Rectangle 3">
            <a:hlinkClick r:id="rId3" action="ppaction://hlinksldjump"/>
          </p:cNvPr>
          <p:cNvSpPr>
            <a:spLocks/>
          </p:cNvSpPr>
          <p:nvPr/>
        </p:nvSpPr>
        <p:spPr bwMode="auto">
          <a:xfrm rot="-5400000">
            <a:off x="-30957" y="51363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Intro</a:t>
            </a:r>
          </a:p>
        </p:txBody>
      </p:sp>
      <p:sp>
        <p:nvSpPr>
          <p:cNvPr id="216068" name="Rectangle 4">
            <a:hlinkClick r:id="rId4" action="ppaction://hlinksldjump"/>
          </p:cNvPr>
          <p:cNvSpPr>
            <a:spLocks/>
          </p:cNvSpPr>
          <p:nvPr/>
        </p:nvSpPr>
        <p:spPr bwMode="auto">
          <a:xfrm rot="-5400000">
            <a:off x="-109538" y="4540251"/>
            <a:ext cx="6000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Origins</a:t>
            </a:r>
          </a:p>
        </p:txBody>
      </p:sp>
      <p:sp>
        <p:nvSpPr>
          <p:cNvPr id="216069" name="Rectangle 5">
            <a:hlinkClick r:id="" action="ppaction://noaction"/>
          </p:cNvPr>
          <p:cNvSpPr>
            <a:spLocks/>
          </p:cNvSpPr>
          <p:nvPr/>
        </p:nvSpPr>
        <p:spPr bwMode="auto">
          <a:xfrm rot="-5400000">
            <a:off x="-43657" y="3929857"/>
            <a:ext cx="468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Core</a:t>
            </a:r>
          </a:p>
        </p:txBody>
      </p:sp>
      <p:sp>
        <p:nvSpPr>
          <p:cNvPr id="216070" name="Rectangle 6">
            <a:hlinkClick r:id="" action="ppaction://noaction"/>
          </p:cNvPr>
          <p:cNvSpPr>
            <a:spLocks/>
          </p:cNvSpPr>
          <p:nvPr/>
        </p:nvSpPr>
        <p:spPr bwMode="auto">
          <a:xfrm rot="-5400000">
            <a:off x="-30957" y="33964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Fun</a:t>
            </a:r>
          </a:p>
        </p:txBody>
      </p:sp>
      <p:sp>
        <p:nvSpPr>
          <p:cNvPr id="216071" name="Rectangle 7">
            <a:hlinkClick r:id="" action="ppaction://noaction"/>
          </p:cNvPr>
          <p:cNvSpPr>
            <a:spLocks/>
          </p:cNvSpPr>
          <p:nvPr/>
        </p:nvSpPr>
        <p:spPr bwMode="auto">
          <a:xfrm rot="-5400000">
            <a:off x="-5557" y="2897982"/>
            <a:ext cx="3921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Dev</a:t>
            </a:r>
          </a:p>
        </p:txBody>
      </p:sp>
      <p:sp>
        <p:nvSpPr>
          <p:cNvPr id="216072" name="Rectangle 8">
            <a:hlinkClick r:id="" action="ppaction://noaction"/>
          </p:cNvPr>
          <p:cNvSpPr>
            <a:spLocks/>
          </p:cNvSpPr>
          <p:nvPr/>
        </p:nvSpPr>
        <p:spPr bwMode="auto">
          <a:xfrm rot="-5400000">
            <a:off x="-107157" y="2326482"/>
            <a:ext cx="595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LEGO</a:t>
            </a:r>
          </a:p>
        </p:txBody>
      </p:sp>
      <p:sp>
        <p:nvSpPr>
          <p:cNvPr id="216073" name="Rectangle 9">
            <a:hlinkClick r:id="" action="ppaction://noaction"/>
          </p:cNvPr>
          <p:cNvSpPr>
            <a:spLocks/>
          </p:cNvSpPr>
          <p:nvPr/>
        </p:nvSpPr>
        <p:spPr bwMode="auto">
          <a:xfrm rot="-5400000">
            <a:off x="-399257" y="1361282"/>
            <a:ext cx="11795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Plan/Manage</a:t>
            </a:r>
          </a:p>
        </p:txBody>
      </p:sp>
    </p:spTree>
    <p:extLst>
      <p:ext uri="{BB962C8B-B14F-4D97-AF65-F5344CB8AC3E}">
        <p14:creationId xmlns:p14="http://schemas.microsoft.com/office/powerpoint/2010/main" val="2252735059"/>
      </p:ext>
    </p:extLst>
  </p:cSld>
  <p:clrMapOvr>
    <a:masterClrMapping/>
  </p:clrMapOvr>
  <p:transition xmlns:p14="http://schemas.microsoft.com/office/powerpoint/2010/main">
    <p:fade thruBlk="1"/>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7090" name="Rectangle 2">
            <a:hlinkClick r:id="rId3" action="ppaction://hlinksldjump"/>
          </p:cNvPr>
          <p:cNvSpPr>
            <a:spLocks/>
          </p:cNvSpPr>
          <p:nvPr/>
        </p:nvSpPr>
        <p:spPr bwMode="auto">
          <a:xfrm rot="-5400000">
            <a:off x="-134938" y="5759451"/>
            <a:ext cx="6508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Agenda</a:t>
            </a:r>
          </a:p>
        </p:txBody>
      </p:sp>
      <p:sp>
        <p:nvSpPr>
          <p:cNvPr id="217091" name="Rectangle 3">
            <a:hlinkClick r:id="rId4" action="ppaction://hlinksldjump"/>
          </p:cNvPr>
          <p:cNvSpPr>
            <a:spLocks/>
          </p:cNvSpPr>
          <p:nvPr/>
        </p:nvSpPr>
        <p:spPr bwMode="auto">
          <a:xfrm rot="-5400000">
            <a:off x="-30957" y="51363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Intro</a:t>
            </a:r>
          </a:p>
        </p:txBody>
      </p:sp>
      <p:sp>
        <p:nvSpPr>
          <p:cNvPr id="217092" name="Rectangle 4">
            <a:hlinkClick r:id="rId5" action="ppaction://hlinksldjump"/>
          </p:cNvPr>
          <p:cNvSpPr>
            <a:spLocks/>
          </p:cNvSpPr>
          <p:nvPr/>
        </p:nvSpPr>
        <p:spPr bwMode="auto">
          <a:xfrm rot="-5400000">
            <a:off x="-109538" y="4540251"/>
            <a:ext cx="6000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Origins</a:t>
            </a:r>
          </a:p>
        </p:txBody>
      </p:sp>
      <p:sp>
        <p:nvSpPr>
          <p:cNvPr id="217093" name="Rectangle 5">
            <a:hlinkClick r:id="" action="ppaction://noaction"/>
          </p:cNvPr>
          <p:cNvSpPr>
            <a:spLocks/>
          </p:cNvSpPr>
          <p:nvPr/>
        </p:nvSpPr>
        <p:spPr bwMode="auto">
          <a:xfrm rot="-5400000">
            <a:off x="-43657" y="3929857"/>
            <a:ext cx="468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Core</a:t>
            </a:r>
          </a:p>
        </p:txBody>
      </p:sp>
      <p:sp>
        <p:nvSpPr>
          <p:cNvPr id="217094" name="Rectangle 6">
            <a:hlinkClick r:id="" action="ppaction://noaction"/>
          </p:cNvPr>
          <p:cNvSpPr>
            <a:spLocks/>
          </p:cNvSpPr>
          <p:nvPr/>
        </p:nvSpPr>
        <p:spPr bwMode="auto">
          <a:xfrm rot="-5400000">
            <a:off x="-30957" y="33964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Fun</a:t>
            </a:r>
          </a:p>
        </p:txBody>
      </p:sp>
      <p:sp>
        <p:nvSpPr>
          <p:cNvPr id="217095" name="Rectangle 7">
            <a:hlinkClick r:id="" action="ppaction://noaction"/>
          </p:cNvPr>
          <p:cNvSpPr>
            <a:spLocks/>
          </p:cNvSpPr>
          <p:nvPr/>
        </p:nvSpPr>
        <p:spPr bwMode="auto">
          <a:xfrm rot="-5400000">
            <a:off x="-5557" y="2897982"/>
            <a:ext cx="3921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Dev</a:t>
            </a:r>
          </a:p>
        </p:txBody>
      </p:sp>
      <p:sp>
        <p:nvSpPr>
          <p:cNvPr id="217096" name="Rectangle 8">
            <a:hlinkClick r:id="" action="ppaction://noaction"/>
          </p:cNvPr>
          <p:cNvSpPr>
            <a:spLocks/>
          </p:cNvSpPr>
          <p:nvPr/>
        </p:nvSpPr>
        <p:spPr bwMode="auto">
          <a:xfrm rot="-5400000">
            <a:off x="-107157" y="2326482"/>
            <a:ext cx="595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LEGO</a:t>
            </a:r>
          </a:p>
        </p:txBody>
      </p:sp>
      <p:sp>
        <p:nvSpPr>
          <p:cNvPr id="217097" name="Rectangle 9">
            <a:hlinkClick r:id="" action="ppaction://noaction"/>
          </p:cNvPr>
          <p:cNvSpPr>
            <a:spLocks/>
          </p:cNvSpPr>
          <p:nvPr/>
        </p:nvSpPr>
        <p:spPr bwMode="auto">
          <a:xfrm rot="-5400000">
            <a:off x="-399257" y="1361282"/>
            <a:ext cx="11795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Plan/Manage</a:t>
            </a:r>
          </a:p>
        </p:txBody>
      </p:sp>
      <p:pic>
        <p:nvPicPr>
          <p:cNvPr id="21709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0"/>
            <a:ext cx="8228013" cy="635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1319234735"/>
      </p:ext>
    </p:extLst>
  </p:cSld>
  <p:clrMapOvr>
    <a:masterClrMapping/>
  </p:clrMapOvr>
  <p:transition xmlns:p14="http://schemas.microsoft.com/office/powerpoint/2010/main">
    <p:fade thruBlk="1"/>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9138" name="Rectangle 2">
            <a:hlinkClick r:id="rId3" action="ppaction://hlinksldjump"/>
          </p:cNvPr>
          <p:cNvSpPr>
            <a:spLocks/>
          </p:cNvSpPr>
          <p:nvPr/>
        </p:nvSpPr>
        <p:spPr bwMode="auto">
          <a:xfrm rot="-5400000">
            <a:off x="-134938" y="5759451"/>
            <a:ext cx="6508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Agenda</a:t>
            </a:r>
          </a:p>
        </p:txBody>
      </p:sp>
      <p:sp>
        <p:nvSpPr>
          <p:cNvPr id="219139" name="Rectangle 3">
            <a:hlinkClick r:id="rId4" action="ppaction://hlinksldjump"/>
          </p:cNvPr>
          <p:cNvSpPr>
            <a:spLocks/>
          </p:cNvSpPr>
          <p:nvPr/>
        </p:nvSpPr>
        <p:spPr bwMode="auto">
          <a:xfrm rot="-5400000">
            <a:off x="-30957" y="51363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Intro</a:t>
            </a:r>
          </a:p>
        </p:txBody>
      </p:sp>
      <p:sp>
        <p:nvSpPr>
          <p:cNvPr id="219140" name="Rectangle 4">
            <a:hlinkClick r:id="rId5" action="ppaction://hlinksldjump"/>
          </p:cNvPr>
          <p:cNvSpPr>
            <a:spLocks/>
          </p:cNvSpPr>
          <p:nvPr/>
        </p:nvSpPr>
        <p:spPr bwMode="auto">
          <a:xfrm rot="-5400000">
            <a:off x="-109538" y="4540251"/>
            <a:ext cx="600075"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wrap="none"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Origins</a:t>
            </a:r>
          </a:p>
        </p:txBody>
      </p:sp>
      <p:sp>
        <p:nvSpPr>
          <p:cNvPr id="219141" name="Rectangle 5">
            <a:hlinkClick r:id="" action="ppaction://noaction"/>
          </p:cNvPr>
          <p:cNvSpPr>
            <a:spLocks/>
          </p:cNvSpPr>
          <p:nvPr/>
        </p:nvSpPr>
        <p:spPr bwMode="auto">
          <a:xfrm rot="-5400000">
            <a:off x="-43657" y="3929857"/>
            <a:ext cx="468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Core</a:t>
            </a:r>
          </a:p>
        </p:txBody>
      </p:sp>
      <p:sp>
        <p:nvSpPr>
          <p:cNvPr id="219142" name="Rectangle 6">
            <a:hlinkClick r:id="" action="ppaction://noaction"/>
          </p:cNvPr>
          <p:cNvSpPr>
            <a:spLocks/>
          </p:cNvSpPr>
          <p:nvPr/>
        </p:nvSpPr>
        <p:spPr bwMode="auto">
          <a:xfrm rot="-5400000">
            <a:off x="-30957" y="3396457"/>
            <a:ext cx="4429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Fun</a:t>
            </a:r>
          </a:p>
        </p:txBody>
      </p:sp>
      <p:sp>
        <p:nvSpPr>
          <p:cNvPr id="219143" name="Rectangle 7">
            <a:hlinkClick r:id="" action="ppaction://noaction"/>
          </p:cNvPr>
          <p:cNvSpPr>
            <a:spLocks/>
          </p:cNvSpPr>
          <p:nvPr/>
        </p:nvSpPr>
        <p:spPr bwMode="auto">
          <a:xfrm rot="-5400000">
            <a:off x="-5557" y="2897982"/>
            <a:ext cx="3921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Dev</a:t>
            </a:r>
          </a:p>
        </p:txBody>
      </p:sp>
      <p:sp>
        <p:nvSpPr>
          <p:cNvPr id="219144" name="Rectangle 8">
            <a:hlinkClick r:id="" action="ppaction://noaction"/>
          </p:cNvPr>
          <p:cNvSpPr>
            <a:spLocks/>
          </p:cNvSpPr>
          <p:nvPr/>
        </p:nvSpPr>
        <p:spPr bwMode="auto">
          <a:xfrm rot="-5400000">
            <a:off x="-107157" y="2326482"/>
            <a:ext cx="5953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LEGO</a:t>
            </a:r>
          </a:p>
        </p:txBody>
      </p:sp>
      <p:sp>
        <p:nvSpPr>
          <p:cNvPr id="219145" name="Rectangle 9">
            <a:hlinkClick r:id="" action="ppaction://noaction"/>
          </p:cNvPr>
          <p:cNvSpPr>
            <a:spLocks/>
          </p:cNvSpPr>
          <p:nvPr/>
        </p:nvSpPr>
        <p:spPr bwMode="auto">
          <a:xfrm rot="-5400000">
            <a:off x="-399257" y="1361282"/>
            <a:ext cx="1179513" cy="381000"/>
          </a:xfrm>
          <a:prstGeom prst="rect">
            <a:avLst/>
          </a:prstGeom>
          <a:gradFill rotWithShape="0">
            <a:gsLst>
              <a:gs pos="0">
                <a:srgbClr val="F27B00"/>
              </a:gs>
              <a:gs pos="20001">
                <a:srgbClr val="F07B00"/>
              </a:gs>
              <a:gs pos="100000">
                <a:srgbClr val="B75D00"/>
              </a:gs>
            </a:gsLst>
            <a:lin ang="0" scaled="1"/>
          </a:gradFill>
          <a:ln w="9525" cap="flat">
            <a:solidFill>
              <a:srgbClr val="7F7F7F"/>
            </a:solidFill>
            <a:prstDash val="solid"/>
            <a:round/>
            <a:headEnd type="none" w="med" len="med"/>
            <a:tailEnd type="none" w="med" len="med"/>
          </a:ln>
          <a:effectLst>
            <a:outerShdw blurRad="38100" dist="23000" dir="5400000" algn="ctr" rotWithShape="0">
              <a:schemeClr val="bg2">
                <a:alpha val="34999"/>
              </a:schemeClr>
            </a:outerShdw>
          </a:effectLst>
        </p:spPr>
        <p:txBody>
          <a:bodyPr lIns="0" tIns="0" rIns="0" bIns="0" anchor="ctr"/>
          <a:lstStyle/>
          <a:p>
            <a:pPr marL="342900" indent="-342900">
              <a:spcBef>
                <a:spcPts val="325"/>
              </a:spcBef>
            </a:pPr>
            <a:r>
              <a:rPr lang="en-US" sz="1400">
                <a:solidFill>
                  <a:srgbClr val="292929"/>
                </a:solidFill>
                <a:latin typeface="Arial" charset="0"/>
                <a:ea typeface="ＭＳ Ｐゴシック" charset="0"/>
                <a:cs typeface="Arial" charset="0"/>
                <a:sym typeface="Arial" charset="0"/>
              </a:rPr>
              <a:t>Plan/Manage</a:t>
            </a:r>
          </a:p>
        </p:txBody>
      </p:sp>
      <p:pic>
        <p:nvPicPr>
          <p:cNvPr id="21914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0"/>
            <a:ext cx="8228013" cy="635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2145929284"/>
      </p:ext>
    </p:extLst>
  </p:cSld>
  <p:clrMapOvr>
    <a:masterClrMapping/>
  </p:clrMapOvr>
  <p:transition xmlns:p14="http://schemas.microsoft.com/office/powerpoint/2010/mai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GUID" val="2dce1879-c119-4331-bae0-eca6d54dad4a"/>
  <p:tag name="ARTICULATE_SLIDE_NAV" val="5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vd1htY2g_files\slide0001_image001.jpg"/>
</p:tagLst>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TWS Doc white marble.thmx</Template>
  <TotalTime>339</TotalTime>
  <Words>4686</Words>
  <Application>Microsoft Macintosh PowerPoint</Application>
  <PresentationFormat>On-screen Show (4:3)</PresentationFormat>
  <Paragraphs>441</Paragraphs>
  <Slides>26</Slides>
  <Notes>11</Notes>
  <HiddenSlides>11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TWS Doc white marble</vt:lpstr>
      <vt:lpstr>Refactoring</vt:lpstr>
      <vt:lpstr>Understanding Smells</vt:lpstr>
      <vt:lpstr>PowerPoint Presentation</vt:lpstr>
      <vt:lpstr>Examples of Code Smells</vt:lpstr>
      <vt:lpstr>Pairing and Smells</vt:lpstr>
      <vt:lpstr>PowerPoint Presentation</vt:lpstr>
      <vt:lpstr>Refactoring</vt:lpstr>
      <vt:lpstr>PowerPoint Presentation</vt:lpstr>
      <vt:lpstr>PowerPoint Presentation</vt:lpstr>
      <vt:lpstr>PowerPoint Presentation</vt:lpstr>
      <vt:lpstr>PowerPoint Presentation</vt:lpstr>
      <vt:lpstr>PowerPoint Presentation</vt:lpstr>
      <vt:lpstr>What is Refactoring?</vt:lpstr>
      <vt:lpstr>Some History</vt:lpstr>
      <vt:lpstr>PowerPoint Presentation</vt:lpstr>
      <vt:lpstr>Refactoring Cycle</vt:lpstr>
      <vt:lpstr>Refactoring Examples</vt:lpstr>
      <vt:lpstr>Refactoring example-Comments</vt:lpstr>
      <vt:lpstr>PowerPoint Presentation</vt:lpstr>
      <vt:lpstr>PowerPoint Presentation</vt:lpstr>
      <vt:lpstr>Refactoring Examples</vt:lpstr>
      <vt:lpstr>Refactoring Examples</vt:lpstr>
      <vt:lpstr>Refactoring Examples</vt:lpstr>
      <vt:lpstr>Refactoring Example</vt:lpstr>
      <vt:lpstr>Refactoring Example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Engineering</dc:title>
  <dc:creator>Steven List</dc:creator>
  <cp:lastModifiedBy>Sunit Parekh</cp:lastModifiedBy>
  <cp:revision>45</cp:revision>
  <dcterms:created xsi:type="dcterms:W3CDTF">2011-07-05T05:53:47Z</dcterms:created>
  <dcterms:modified xsi:type="dcterms:W3CDTF">2011-08-02T08:37:12Z</dcterms:modified>
</cp:coreProperties>
</file>