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6" r:id="rId3"/>
    <p:sldId id="267" r:id="rId4"/>
    <p:sldId id="269" r:id="rId5"/>
    <p:sldId id="270" r:id="rId6"/>
    <p:sldId id="26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65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7B1C-66AE-0B49-AC37-77CEE26ED413}" type="datetimeFigureOut">
              <a:rPr lang="en-US" smtClean="0"/>
              <a:pPr/>
              <a:t>4/28/2011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FB27-6FC5-234C-A465-A772295EB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joining us for The Origins of Agile Software Development, a module in Agile Fundamentals. The next module in the series is The Agile Core, in which we’ll explore some of the practices and methodologies that make Agile what it is.</a:t>
            </a:r>
          </a:p>
          <a:p>
            <a:endParaRPr lang="en-US" dirty="0" smtClean="0"/>
          </a:p>
          <a:p>
            <a:r>
              <a:rPr lang="en-US" dirty="0" smtClean="0"/>
              <a:t>Until the next time, we wish you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7EA33-3176-1746-8E4D-64F50ED202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>
                <a:effectLst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6888" y="981075"/>
            <a:ext cx="2057400" cy="547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981075"/>
            <a:ext cx="6019800" cy="547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98107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ack,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rgbClr val="F15A22"/>
                </a:solidFill>
                <a:effectLst>
                  <a:glow rad="139700">
                    <a:schemeClr val="accent4">
                      <a:alpha val="75000"/>
                    </a:schemeClr>
                  </a:glow>
                </a:effectLst>
                <a:latin typeface="+mj-lt"/>
                <a:ea typeface="Arial" pitchFamily="21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2057400"/>
          </a:xfrm>
          <a:blipFill rotWithShape="1">
            <a:blip r:embed="rId2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sz="4800">
                <a:effectLst>
                  <a:glow rad="139700">
                    <a:schemeClr val="accent4">
                      <a:alpha val="75000"/>
                    </a:schemeClr>
                  </a:glow>
                  <a:outerShdw blurRad="50800" dist="254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</p:spPr>
        <p:txBody>
          <a:bodyPr/>
          <a:lstStyle/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1" hasCustomPrompt="1"/>
          </p:nvPr>
        </p:nvSpPr>
        <p:spPr>
          <a:xfrm rot="10800000">
            <a:off x="228600" y="1066800"/>
            <a:ext cx="1219200" cy="5329238"/>
          </a:xfrm>
          <a:solidFill>
            <a:schemeClr val="tx1"/>
          </a:solidFill>
          <a:ln w="31750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2900000">
              <a:srgbClr val="000000">
                <a:alpha val="43000"/>
              </a:srgbClr>
            </a:outerShdw>
          </a:effectLst>
        </p:spPr>
        <p:txBody>
          <a:bodyPr vert="eaVert" anchor="ctr"/>
          <a:lstStyle>
            <a:lvl1pPr algn="ctr">
              <a:buNone/>
              <a:defRPr sz="4800" spc="600">
                <a:solidFill>
                  <a:srgbClr val="FF6600"/>
                </a:solidFill>
                <a:effectLst>
                  <a:outerShdw blurRad="50800" dist="38100" dir="3600000">
                    <a:schemeClr val="bg2">
                      <a:lumMod val="60000"/>
                      <a:lumOff val="40000"/>
                      <a:alpha val="43000"/>
                    </a:schemeClr>
                  </a:outerShdw>
                </a:effectLst>
                <a:latin typeface="Arial Rounded MT Bold"/>
                <a:cs typeface="Arial Rounded MT Bold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1" y="228600"/>
            <a:ext cx="600022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688" y="2216150"/>
            <a:ext cx="4038600" cy="4237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ackground copy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9401" y="228600"/>
            <a:ext cx="600022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14325" y="6453188"/>
            <a:ext cx="1981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dirty="0" err="1">
                <a:solidFill>
                  <a:schemeClr val="bg2"/>
                </a:solidFill>
              </a:rPr>
              <a:t>www.thoughtworks-studios.com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40488" y="6472238"/>
            <a:ext cx="21336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fld id="{FE09A7EB-A0A3-2243-96CC-906979D4E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logo_1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2888" y="361950"/>
            <a:ext cx="16144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338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15A22"/>
          </a:solidFill>
          <a:latin typeface="+mj-lt"/>
          <a:ea typeface="Arial" pitchFamily="21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15A22"/>
          </a:solidFill>
          <a:latin typeface="Arial" charset="0"/>
          <a:ea typeface="Arial" pitchFamily="2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A910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929"/>
          </a:solidFill>
          <a:latin typeface="+mn-lt"/>
          <a:ea typeface="Arial" pitchFamily="2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Wingdings" charset="2"/>
        <a:buChar char="§"/>
        <a:defRPr sz="2400">
          <a:solidFill>
            <a:srgbClr val="292929"/>
          </a:solidFill>
          <a:latin typeface="+mn-lt"/>
          <a:ea typeface="Arial" pitchFamily="2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60000"/>
            <a:lumOff val="40000"/>
          </a:schemeClr>
        </a:buClr>
        <a:buFont typeface="Courier New"/>
        <a:buChar char="o"/>
        <a:defRPr sz="2000">
          <a:solidFill>
            <a:srgbClr val="292929"/>
          </a:solidFill>
          <a:latin typeface="+mn-lt"/>
          <a:ea typeface="Arial" pitchFamily="2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Arial"/>
        <a:buChar char="•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40000"/>
            <a:lumOff val="60000"/>
          </a:schemeClr>
        </a:buClr>
        <a:buFont typeface="Wingdings" charset="2"/>
        <a:buChar char="§"/>
        <a:defRPr sz="1600">
          <a:solidFill>
            <a:srgbClr val="292929"/>
          </a:solidFill>
          <a:latin typeface="+mn-lt"/>
          <a:ea typeface="Arial" pitchFamily="2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29292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smtClean="0"/>
              <a:t>Engineering Practices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and Stubbing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064525"/>
            <a:ext cx="7956645" cy="5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76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Code you are testing depends on remote services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Behavior you don’t have control on.</a:t>
            </a:r>
          </a:p>
          <a:p>
            <a:pPr lvl="2"/>
            <a:r>
              <a:rPr lang="en-US" dirty="0" smtClean="0"/>
              <a:t>E.g. Time and Date.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59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test?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 interactions</a:t>
            </a:r>
          </a:p>
          <a:p>
            <a:pPr lvl="1"/>
            <a:r>
              <a:rPr lang="en-US" dirty="0" smtClean="0"/>
              <a:t>Method called correctly.</a:t>
            </a:r>
          </a:p>
          <a:p>
            <a:pPr lvl="1"/>
            <a:r>
              <a:rPr lang="en-US" dirty="0" smtClean="0"/>
              <a:t>Correct parameters are passed.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9971" y="2854849"/>
            <a:ext cx="7696200" cy="46166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Verify(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customerService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, once()).register(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anyObject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())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9793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test?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your objects work for various responses from other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142" y="2346359"/>
            <a:ext cx="7696200" cy="240065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F15A22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Customer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customerWithNoEmail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 = new Customer(“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”, “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lastname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”);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When(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customerService.getCustomer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anyString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()).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thenReturn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customerWithNoEmail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urier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urier"/>
              </a:rPr>
              <a:t>emailService.sendEmailTo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customerWithNoEmail</a:t>
            </a:r>
            <a:r>
              <a:rPr lang="en-US" dirty="0" smtClean="0">
                <a:solidFill>
                  <a:schemeClr val="bg1"/>
                </a:solidFill>
                <a:latin typeface="Courier"/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ourier"/>
              </a:rPr>
              <a:t>//expect </a:t>
            </a:r>
            <a:r>
              <a:rPr lang="en-US" dirty="0" err="1" smtClean="0">
                <a:solidFill>
                  <a:schemeClr val="bg1"/>
                </a:solidFill>
                <a:latin typeface="Courier"/>
              </a:rPr>
              <a:t>InvalidArgumentException</a:t>
            </a:r>
            <a:endParaRPr lang="en-US" dirty="0" smtClean="0">
              <a:solidFill>
                <a:schemeClr val="bg1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6121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NO ‘new’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9198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bg_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</p:spPr>
      </p:pic>
      <p:sp>
        <p:nvSpPr>
          <p:cNvPr id="8195" name="Rectangle 6"/>
          <p:cNvSpPr>
            <a:spLocks noChangeArrowheads="1"/>
          </p:cNvSpPr>
          <p:nvPr/>
        </p:nvSpPr>
        <p:spPr bwMode="auto">
          <a:xfrm>
            <a:off x="284163" y="5876925"/>
            <a:ext cx="1484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>
                <a:solidFill>
                  <a:srgbClr val="5F5F5F"/>
                </a:solidFill>
              </a:rPr>
              <a:t>Thank You</a:t>
            </a: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323850" y="6245225"/>
            <a:ext cx="217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Copyright 2009 ThoughtWorks, Inc.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000"/>
              <a:t>www.thoughtworks.com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ce1879-c119-4331-bae0-eca6d54dad4a"/>
  <p:tag name="ARTICULATE_SLIDE_NAV" val="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DMINI~1\LOCALS~1\Temp\articulate\presenter\imgtemp\vd1htY2g_files\slide0001_image001.jpg"/>
</p:tagLst>
</file>

<file path=ppt/theme/theme1.xml><?xml version="1.0" encoding="utf-8"?>
<a:theme xmlns:a="http://schemas.openxmlformats.org/drawingml/2006/main" name="TWS Doc white marble">
  <a:themeElements>
    <a:clrScheme name="Default w/ 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w/ Lin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w/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w/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w/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TWS Doc white marble.thmx</Template>
  <TotalTime>374</TotalTime>
  <Words>162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TWS Doc white marble</vt:lpstr>
      <vt:lpstr>Agile Engineering Practices</vt:lpstr>
      <vt:lpstr>Mocking and Stubbing</vt:lpstr>
      <vt:lpstr>When to use it?</vt:lpstr>
      <vt:lpstr>What you test?</vt:lpstr>
      <vt:lpstr>What you test?</vt:lpstr>
      <vt:lpstr>Rule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</dc:title>
  <dc:creator>Steven List</dc:creator>
  <cp:lastModifiedBy>Sears</cp:lastModifiedBy>
  <cp:revision>47</cp:revision>
  <dcterms:created xsi:type="dcterms:W3CDTF">2010-05-04T20:24:52Z</dcterms:created>
  <dcterms:modified xsi:type="dcterms:W3CDTF">2011-04-28T01:53:20Z</dcterms:modified>
</cp:coreProperties>
</file>